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69" r:id="rId4"/>
    <p:sldId id="268" r:id="rId5"/>
    <p:sldId id="261" r:id="rId6"/>
    <p:sldId id="262" r:id="rId7"/>
    <p:sldId id="274" r:id="rId8"/>
    <p:sldId id="270" r:id="rId9"/>
    <p:sldId id="273" r:id="rId10"/>
    <p:sldId id="263" r:id="rId11"/>
    <p:sldId id="266" r:id="rId12"/>
    <p:sldId id="267" r:id="rId13"/>
    <p:sldId id="271" r:id="rId14"/>
    <p:sldId id="264" r:id="rId15"/>
    <p:sldId id="272" r:id="rId16"/>
    <p:sldId id="265" r:id="rId17"/>
  </p:sldIdLst>
  <p:sldSz cx="12190413" cy="6859588"/>
  <p:notesSz cx="6858000" cy="9144000"/>
  <p:defaultTextStyle>
    <a:defPPr>
      <a:defRPr lang="cs-CZ"/>
    </a:defPPr>
    <a:lvl1pPr marL="0" algn="l" defTabSz="12179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990" algn="l" defTabSz="12179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981" algn="l" defTabSz="12179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6971" algn="l" defTabSz="12179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5962" algn="l" defTabSz="12179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4952" algn="l" defTabSz="12179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3942" algn="l" defTabSz="12179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2933" algn="l" defTabSz="12179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1923" algn="l" defTabSz="12179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54" y="-312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5227"/>
            <a:ext cx="12199864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798" tIns="60899" rIns="121798" bIns="6089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914282" y="1753008"/>
            <a:ext cx="10361851" cy="1830185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64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914282" y="3612443"/>
            <a:ext cx="10361851" cy="1199982"/>
          </a:xfrm>
        </p:spPr>
        <p:txBody>
          <a:bodyPr lIns="60899" rIns="60899"/>
          <a:lstStyle>
            <a:lvl1pPr marL="0" marR="85259" indent="0" algn="r">
              <a:buNone/>
              <a:defRPr>
                <a:solidFill>
                  <a:schemeClr val="tx2"/>
                </a:solidFill>
              </a:defRPr>
            </a:lvl1pPr>
            <a:lvl2pPr marL="608990" indent="0" algn="ctr">
              <a:buNone/>
            </a:lvl2pPr>
            <a:lvl3pPr marL="1217981" indent="0" algn="ctr">
              <a:buNone/>
            </a:lvl3pPr>
            <a:lvl4pPr marL="1826971" indent="0" algn="ctr">
              <a:buNone/>
            </a:lvl4pPr>
            <a:lvl5pPr marL="2435962" indent="0" algn="ctr">
              <a:buNone/>
            </a:lvl5pPr>
            <a:lvl6pPr marL="3044952" indent="0" algn="ctr">
              <a:buNone/>
            </a:lvl6pPr>
            <a:lvl7pPr marL="3653942" indent="0" algn="ctr">
              <a:buNone/>
            </a:lvl7pPr>
            <a:lvl8pPr marL="4262933" indent="0" algn="ctr">
              <a:buNone/>
            </a:lvl8pPr>
            <a:lvl9pPr marL="4871923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5019" y="4954148"/>
            <a:ext cx="12195432" cy="1912530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7E86E2-1B34-4536-BB4C-362A8B2ADC24}" type="datetimeFigureOut">
              <a:rPr lang="cs-CZ" smtClean="0"/>
              <a:pPr/>
              <a:t>13.06.2023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05E623-5072-42DE-A9D3-F06EAFA91E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521" y="1481673"/>
            <a:ext cx="10971372" cy="4387087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E86E2-1B34-4536-BB4C-362A8B2ADC24}" type="datetimeFigureOut">
              <a:rPr lang="cs-CZ" smtClean="0"/>
              <a:pPr/>
              <a:t>13.06.2023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5E623-5072-42DE-A9D3-F06EAFA91E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24163" y="274705"/>
            <a:ext cx="2369652" cy="5594056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521" y="274705"/>
            <a:ext cx="8431702" cy="559405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E86E2-1B34-4536-BB4C-362A8B2ADC24}" type="datetimeFigureOut">
              <a:rPr lang="cs-CZ" smtClean="0"/>
              <a:pPr/>
              <a:t>13.06.2023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5E623-5072-42DE-A9D3-F06EAFA91E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E86E2-1B34-4536-BB4C-362A8B2ADC24}" type="datetimeFigureOut">
              <a:rPr lang="cs-CZ" smtClean="0"/>
              <a:pPr/>
              <a:t>13.06.2023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5E623-5072-42DE-A9D3-F06EAFA91E2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44" y="1059958"/>
            <a:ext cx="10361851" cy="182922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64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29604" y="2932391"/>
            <a:ext cx="6095207" cy="1455225"/>
          </a:xfrm>
        </p:spPr>
        <p:txBody>
          <a:bodyPr lIns="121798" rIns="121798" anchor="t"/>
          <a:lstStyle>
            <a:lvl1pPr marL="0" indent="0" algn="l">
              <a:buNone/>
              <a:defRPr sz="3100">
                <a:solidFill>
                  <a:schemeClr val="tx1"/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E86E2-1B34-4536-BB4C-362A8B2ADC24}" type="datetimeFigureOut">
              <a:rPr lang="cs-CZ" smtClean="0"/>
              <a:pPr/>
              <a:t>13.06.2023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5E623-5072-42DE-A9D3-F06EAFA91E2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4848276" y="3006168"/>
            <a:ext cx="243808" cy="22865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98" tIns="60899" rIns="121798" bIns="60899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4599753" y="3006168"/>
            <a:ext cx="243808" cy="22865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98" tIns="60899" rIns="121798" bIns="60899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522" y="14816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6794" y="14816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E86E2-1B34-4536-BB4C-362A8B2ADC24}" type="datetimeFigureOut">
              <a:rPr lang="cs-CZ" smtClean="0"/>
              <a:pPr/>
              <a:t>13.06.2023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5E623-5072-42DE-A9D3-F06EAFA91E2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10971372" cy="1143265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521" y="5411452"/>
            <a:ext cx="5386216" cy="762177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43596" anchor="ctr"/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192564" y="5411452"/>
            <a:ext cx="5388332" cy="762177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43596" anchor="ctr"/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521" y="1444629"/>
            <a:ext cx="5386216" cy="394267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562" y="1444629"/>
            <a:ext cx="5388332" cy="394267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E86E2-1B34-4536-BB4C-362A8B2ADC24}" type="datetimeFigureOut">
              <a:rPr lang="cs-CZ" smtClean="0"/>
              <a:pPr/>
              <a:t>13.06.2023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5E623-5072-42DE-A9D3-F06EAFA91E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E86E2-1B34-4536-BB4C-362A8B2ADC24}" type="datetimeFigureOut">
              <a:rPr lang="cs-CZ" smtClean="0"/>
              <a:pPr/>
              <a:t>13.06.2023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5E623-5072-42DE-A9D3-F06EAFA91E2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E86E2-1B34-4536-BB4C-362A8B2ADC24}" type="datetimeFigureOut">
              <a:rPr lang="cs-CZ" smtClean="0"/>
              <a:pPr/>
              <a:t>13.06.2023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5E623-5072-42DE-A9D3-F06EAFA91E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041" y="4877930"/>
            <a:ext cx="9974403" cy="457306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33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892033" y="5356342"/>
            <a:ext cx="5298766" cy="914612"/>
          </a:xfrm>
        </p:spPr>
        <p:txBody>
          <a:bodyPr/>
          <a:lstStyle>
            <a:lvl1pPr marL="0" indent="0" algn="r">
              <a:buNone/>
              <a:defRPr sz="2100"/>
            </a:lvl1pPr>
            <a:lvl2pPr>
              <a:buNone/>
              <a:defRPr sz="1600"/>
            </a:lvl2pPr>
            <a:lvl3pPr>
              <a:buNone/>
              <a:defRPr sz="1300"/>
            </a:lvl3pPr>
            <a:lvl4pPr>
              <a:buNone/>
              <a:defRPr sz="1200"/>
            </a:lvl4pPr>
            <a:lvl5pPr>
              <a:buNone/>
              <a:defRPr sz="12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219041" y="274384"/>
            <a:ext cx="9971758" cy="457305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968209" y="6409428"/>
            <a:ext cx="2559987" cy="365845"/>
          </a:xfrm>
        </p:spPr>
        <p:txBody>
          <a:bodyPr/>
          <a:lstStyle>
            <a:extLst/>
          </a:lstStyle>
          <a:p>
            <a:fld id="{6B7E86E2-1B34-4536-BB4C-362A8B2ADC24}" type="datetimeFigureOut">
              <a:rPr lang="cs-CZ" smtClean="0"/>
              <a:pPr/>
              <a:t>13.06.2023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5E623-5072-42DE-A9D3-F06EAFA91E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1446" y="5444664"/>
            <a:ext cx="9549157" cy="648382"/>
          </a:xfrm>
          <a:noFill/>
        </p:spPr>
        <p:txBody>
          <a:bodyPr lIns="121798" tIns="0" rIns="121798" anchor="t"/>
          <a:lstStyle>
            <a:lvl1pPr marL="0" marR="24360" indent="0" algn="r">
              <a:buNone/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4761" y="190012"/>
            <a:ext cx="11580892" cy="439013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43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7E86E2-1B34-4536-BB4C-362A8B2ADC24}" type="datetimeFigureOut">
              <a:rPr lang="cs-CZ" smtClean="0"/>
              <a:pPr/>
              <a:t>13.06.2023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839339" y="6409428"/>
            <a:ext cx="3133833" cy="3652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05E623-5072-42DE-A9D3-F06EAFA91E2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61" y="4866250"/>
            <a:ext cx="10765841" cy="56280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4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65612" y="5946313"/>
            <a:ext cx="6586641" cy="9212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798" tIns="60899" rIns="121798" bIns="60899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47540" y="5940386"/>
            <a:ext cx="4919961" cy="93366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798" tIns="60899" rIns="121798" bIns="60899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8055" y="5792595"/>
            <a:ext cx="4535828" cy="108111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798" tIns="60899" rIns="121798" bIns="60899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12314" y="5789079"/>
            <a:ext cx="4540088" cy="108463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11550646" y="4989595"/>
            <a:ext cx="243808" cy="22865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98" tIns="60899" rIns="121798" bIns="60899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11302123" y="4989595"/>
            <a:ext cx="243808" cy="22865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98" tIns="60899" rIns="121798" bIns="60899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665612" y="5946313"/>
            <a:ext cx="6586641" cy="9212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798" tIns="60899" rIns="121798" bIns="60899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647540" y="5940386"/>
            <a:ext cx="4919961" cy="93366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798" tIns="60899" rIns="121798" bIns="60899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8055" y="5792595"/>
            <a:ext cx="4535828" cy="108111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798" tIns="60899" rIns="121798" bIns="60899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12314" y="5789079"/>
            <a:ext cx="4540088" cy="108463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798" tIns="60899" rIns="121798" bIns="6089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609521" y="1481672"/>
            <a:ext cx="10971372" cy="4527011"/>
          </a:xfrm>
          <a:prstGeom prst="rect">
            <a:avLst/>
          </a:prstGeom>
        </p:spPr>
        <p:txBody>
          <a:bodyPr vert="horz" lIns="121798" tIns="60899" rIns="121798" bIns="60899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8968209" y="6409428"/>
            <a:ext cx="2559987" cy="365845"/>
          </a:xfrm>
          <a:prstGeom prst="rect">
            <a:avLst/>
          </a:prstGeom>
        </p:spPr>
        <p:txBody>
          <a:bodyPr vert="horz" lIns="121798" tIns="60899" rIns="121798" bIns="60899" anchor="b"/>
          <a:lstStyle>
            <a:lvl1pPr algn="l" eaLnBrk="1" latinLnBrk="0" hangingPunct="1">
              <a:defRPr kumimoji="0" sz="1300">
                <a:solidFill>
                  <a:schemeClr val="tx1"/>
                </a:solidFill>
              </a:defRPr>
            </a:lvl1pPr>
            <a:extLst/>
          </a:lstStyle>
          <a:p>
            <a:fld id="{6B7E86E2-1B34-4536-BB4C-362A8B2ADC24}" type="datetimeFigureOut">
              <a:rPr lang="cs-CZ" smtClean="0"/>
              <a:pPr/>
              <a:t>13.06.2023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5839339" y="6409428"/>
            <a:ext cx="3133833" cy="365210"/>
          </a:xfrm>
          <a:prstGeom prst="rect">
            <a:avLst/>
          </a:prstGeom>
        </p:spPr>
        <p:txBody>
          <a:bodyPr vert="horz" lIns="121798" tIns="60899" rIns="121798" bIns="60899" anchor="b"/>
          <a:lstStyle>
            <a:lvl1pPr algn="r" eaLnBrk="1" latinLnBrk="0" hangingPunct="1">
              <a:defRPr kumimoji="0" sz="13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11528196" y="6409428"/>
            <a:ext cx="487617" cy="365210"/>
          </a:xfrm>
          <a:prstGeom prst="rect">
            <a:avLst/>
          </a:prstGeom>
        </p:spPr>
        <p:txBody>
          <a:bodyPr vert="horz" lIns="121798" tIns="60899" rIns="121798" bIns="60899" anchor="b"/>
          <a:lstStyle>
            <a:lvl1pPr algn="r" eaLnBrk="1" latinLnBrk="0" hangingPunct="1">
              <a:defRPr kumimoji="0" sz="1300" b="0">
                <a:solidFill>
                  <a:schemeClr val="tx1"/>
                </a:solidFill>
              </a:defRPr>
            </a:lvl1pPr>
            <a:extLst/>
          </a:lstStyle>
          <a:p>
            <a:fld id="{B005E623-5072-42DE-A9D3-F06EAFA91E2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87192" indent="-341035" algn="l" rtl="0" eaLnBrk="1" latinLnBrk="0" hangingPunct="1">
        <a:spcBef>
          <a:spcPts val="533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227" indent="-304495" algn="l" rtl="0" eaLnBrk="1" latinLnBrk="0" hangingPunct="1">
        <a:spcBef>
          <a:spcPts val="432"/>
        </a:spcBef>
        <a:buClr>
          <a:schemeClr val="accent1"/>
        </a:buClr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902" indent="-304495" algn="l" rtl="0" eaLnBrk="1" latinLnBrk="0" hangingPunct="1">
        <a:spcBef>
          <a:spcPts val="466"/>
        </a:spcBef>
        <a:buClr>
          <a:schemeClr val="accent2"/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22476" indent="-304495" algn="l" rtl="0" eaLnBrk="1" latinLnBrk="0" hangingPunct="1">
        <a:spcBef>
          <a:spcPts val="466"/>
        </a:spcBef>
        <a:buClr>
          <a:schemeClr val="accent2"/>
        </a:buClr>
        <a:buFont typeface="Wingdings 2"/>
        <a:buChar char="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indent="-304495" algn="l" rtl="0" eaLnBrk="1" latinLnBrk="0" hangingPunct="1">
        <a:spcBef>
          <a:spcPts val="466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131466" indent="-304495" algn="l" rtl="0" eaLnBrk="1" latinLnBrk="0" hangingPunct="1">
        <a:spcBef>
          <a:spcPts val="466"/>
        </a:spcBef>
        <a:buClr>
          <a:schemeClr val="accent3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435962" indent="-304495" algn="l" rtl="0" eaLnBrk="1" latinLnBrk="0" hangingPunct="1">
        <a:spcBef>
          <a:spcPts val="466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740457" indent="-304495" algn="l" rtl="0" eaLnBrk="1" latinLnBrk="0" hangingPunct="1">
        <a:spcBef>
          <a:spcPts val="466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044952" indent="-304495" algn="l" rtl="0" eaLnBrk="1" latinLnBrk="0" hangingPunct="1">
        <a:spcBef>
          <a:spcPts val="466"/>
        </a:spcBef>
        <a:buClr>
          <a:schemeClr val="accent3"/>
        </a:buClr>
        <a:buFont typeface="Wingdings 2"/>
        <a:buChar char="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8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79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69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59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49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39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29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19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0630" y="2853730"/>
            <a:ext cx="10361851" cy="1830185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cs-CZ" sz="3600" dirty="0" smtClean="0">
                <a:solidFill>
                  <a:schemeClr val="tx1"/>
                </a:solidFill>
                <a:effectLst/>
              </a:rPr>
            </a:br>
            <a:r>
              <a:rPr lang="cs-CZ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cs-CZ" sz="3600" dirty="0" smtClean="0">
                <a:solidFill>
                  <a:schemeClr val="tx1"/>
                </a:solidFill>
                <a:effectLst/>
              </a:rPr>
            </a:br>
            <a:r>
              <a:rPr lang="cs-CZ" sz="1800" dirty="0" smtClean="0">
                <a:solidFill>
                  <a:schemeClr val="tx1"/>
                </a:solidFill>
                <a:effectLst/>
              </a:rPr>
              <a:t>Bakalářská práce</a:t>
            </a:r>
            <a:br>
              <a:rPr lang="cs-CZ" sz="1800" dirty="0" smtClean="0">
                <a:solidFill>
                  <a:schemeClr val="tx1"/>
                </a:solidFill>
                <a:effectLst/>
              </a:rPr>
            </a:br>
            <a:r>
              <a:rPr lang="cs-CZ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cs-CZ" sz="3600" dirty="0" smtClean="0">
                <a:solidFill>
                  <a:schemeClr val="tx1"/>
                </a:solidFill>
                <a:effectLst/>
              </a:rPr>
            </a:br>
            <a:r>
              <a:rPr lang="cs-CZ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Vysoká škola technická a ekonomická v Českých Budějovicích</a:t>
            </a:r>
            <a:br>
              <a:rPr lang="cs-CZ" sz="1800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cs-CZ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br>
              <a:rPr lang="cs-CZ" sz="1800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cs-CZ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Ústav technicko-technologický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cs-CZ" sz="3600" dirty="0" smtClean="0">
                <a:solidFill>
                  <a:schemeClr val="tx1"/>
                </a:solidFill>
                <a:effectLst/>
              </a:rPr>
            </a:br>
            <a:r>
              <a:rPr lang="cs-CZ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cs-CZ" sz="3600" dirty="0" smtClean="0">
                <a:solidFill>
                  <a:schemeClr val="tx1"/>
                </a:solidFill>
                <a:effectLst/>
              </a:rPr>
            </a:br>
            <a:r>
              <a:rPr lang="cs-CZ" sz="4000" dirty="0" smtClean="0">
                <a:solidFill>
                  <a:schemeClr val="tx1"/>
                </a:solidFill>
                <a:effectLst/>
              </a:rPr>
              <a:t>Analýza vlivu geometrie přetokové jamky na vybrané parametry procesu lití kovu pod tlakem</a:t>
            </a:r>
            <a:endParaRPr lang="cs-CZ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566" y="5229994"/>
            <a:ext cx="11039789" cy="1753005"/>
          </a:xfrm>
        </p:spPr>
        <p:txBody>
          <a:bodyPr>
            <a:normAutofit/>
          </a:bodyPr>
          <a:lstStyle/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Autor práce: Vojtěch Pavlík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Vedoucí práce: Ing. Ján Majerník, Ph.D.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Oponentka práce: Ing. Tereza Širhalová</a:t>
            </a:r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15307" y="-243464"/>
            <a:ext cx="10971372" cy="1143265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tx1"/>
                </a:solidFill>
                <a:effectLst/>
              </a:rPr>
              <a:t>Zachycení plynů v objemu odlitků verze 1</a:t>
            </a:r>
            <a:endParaRPr lang="cs-CZ" sz="3600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Obrázek 5" descr="C:\Users\W10\Desktop\vzduchynorma1 zkrácené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574" y="765498"/>
            <a:ext cx="71287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7294" y="4957284"/>
            <a:ext cx="5303119" cy="190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13" y="-171440"/>
            <a:ext cx="10971372" cy="1143265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  <a:effectLst/>
              </a:rPr>
              <a:t>Zachycení plynů v objemu odlitků verze 2</a:t>
            </a:r>
            <a:endParaRPr lang="cs-CZ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Obrázek 7" descr="C:\Users\W10\Desktop\VZDUCHYNORMAZKRÁCENÁ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558" y="621482"/>
            <a:ext cx="705678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277" y="4916838"/>
            <a:ext cx="5447135" cy="194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19309" y="-243464"/>
            <a:ext cx="10971372" cy="1143265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  <a:effectLst/>
              </a:rPr>
              <a:t>Zachycení plynů v objemu odlitků verze 3</a:t>
            </a:r>
            <a:endParaRPr lang="cs-CZ" sz="3600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Zástupný symbol pro obsah 5" descr="C:\Users\W10\Desktop\PLYNYNADCA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50" y="621482"/>
            <a:ext cx="878497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9238" y="4868863"/>
            <a:ext cx="55911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66614" y="-242614"/>
            <a:ext cx="10971372" cy="1143265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  <a:effectLst/>
              </a:rPr>
              <a:t>Zaplňování přetoků taveninou a její proudění</a:t>
            </a:r>
            <a:endParaRPr lang="cs-CZ" sz="36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Zástupný symbol pro obsah 3" descr="C:\Users\W10\Pictures\kočka1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8902" y="549474"/>
            <a:ext cx="5095578" cy="337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W10\Pictures\kočka4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894" y="3861842"/>
            <a:ext cx="5184576" cy="314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2598" y="333450"/>
            <a:ext cx="10971372" cy="1143265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  <a:effectLst/>
              </a:rPr>
              <a:t>Závěr, výsledky a diskuse</a:t>
            </a:r>
            <a:endParaRPr lang="cs-CZ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Z provedených simulací vyšel jako nejvhodnější </a:t>
            </a:r>
            <a:r>
              <a:rPr lang="cs-CZ" sz="1800" dirty="0" smtClean="0"/>
              <a:t>přetok </a:t>
            </a:r>
            <a:r>
              <a:rPr lang="cs-CZ" sz="1800" dirty="0" smtClean="0"/>
              <a:t>dle alternativní varianty ČSN </a:t>
            </a:r>
            <a:r>
              <a:rPr lang="cs-CZ" sz="1800" dirty="0" smtClean="0"/>
              <a:t>22 </a:t>
            </a:r>
            <a:r>
              <a:rPr lang="cs-CZ" sz="1800" dirty="0" smtClean="0"/>
              <a:t>8601</a:t>
            </a:r>
            <a:endParaRPr lang="cs-CZ" sz="1800" dirty="0" smtClean="0"/>
          </a:p>
          <a:p>
            <a:r>
              <a:rPr lang="cs-CZ" sz="1800" dirty="0" smtClean="0"/>
              <a:t>Bylo by vhodné, přesunutí </a:t>
            </a:r>
            <a:r>
              <a:rPr lang="cs-CZ" sz="1800" dirty="0" smtClean="0"/>
              <a:t>nejbližšího přetoku blíže k místu 4</a:t>
            </a:r>
          </a:p>
          <a:p>
            <a:r>
              <a:rPr lang="cs-CZ" sz="1800" dirty="0" smtClean="0"/>
              <a:t>Z</a:t>
            </a:r>
            <a:r>
              <a:rPr lang="cs-CZ" sz="1800" dirty="0" smtClean="0"/>
              <a:t>koušky zaplynění by se měly provádět na </a:t>
            </a:r>
            <a:r>
              <a:rPr lang="cs-CZ" sz="1800" dirty="0" smtClean="0"/>
              <a:t>více místech z důvodu větší konzistence</a:t>
            </a:r>
          </a:p>
          <a:p>
            <a:r>
              <a:rPr lang="cs-CZ" sz="1800" dirty="0" smtClean="0"/>
              <a:t>Simulační zkoušky prokázaly, že i drobná změna v geometrii přetoku může ovlivnit zaplynění odlitku</a:t>
            </a:r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  <p:pic>
        <p:nvPicPr>
          <p:cNvPr id="10" name="Zástupný symbol pro obsah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8862" y="3861842"/>
            <a:ext cx="6768752" cy="2997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800" dirty="0" smtClean="0"/>
              <a:t>	</a:t>
            </a:r>
            <a:r>
              <a:rPr lang="cs-CZ" sz="2000" dirty="0" smtClean="0"/>
              <a:t>Vedoucí BP:</a:t>
            </a:r>
          </a:p>
          <a:p>
            <a:r>
              <a:rPr lang="cs-CZ" sz="1800" dirty="0" smtClean="0"/>
              <a:t>V jakém časovém okamžiku, resp. ve které fázi licího cyklu bylo vykonané hodnocení zachycení plynů v objemu odlitku? </a:t>
            </a:r>
          </a:p>
          <a:p>
            <a:r>
              <a:rPr lang="cs-CZ" sz="1800" dirty="0" smtClean="0"/>
              <a:t>Při porovnaní Tab. 11 a Tab. 12 (částečně i Tab. 13) je patrné, že nejvíc zachyceného plynu vykazují místa okolo bodu 1. Vykonejte rozvahu, co může tento jev způsobovat, a navrhněte možnou predikci vůči tomuto stavu. </a:t>
            </a:r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cs-CZ" sz="2000" dirty="0" smtClean="0"/>
              <a:t>Oponentka BP:</a:t>
            </a:r>
          </a:p>
          <a:p>
            <a:r>
              <a:rPr lang="cs-CZ" sz="1800" dirty="0" smtClean="0"/>
              <a:t>Jak se v současnosti vyvíjí technologie lití kovů pod tlakem? Jde rychle dopředu nebo spíše stagnuje?</a:t>
            </a:r>
          </a:p>
          <a:p>
            <a:r>
              <a:rPr lang="cs-CZ" sz="1800" dirty="0" smtClean="0"/>
              <a:t>V teoretické části 3.3 je uvedeno, že “studená forma má nižší teplotu než samotný roztavený kov“. Znamená to tedy, že teplá forma má vyšší teplotu než roztavený kov?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  <a:effectLst/>
              </a:rPr>
              <a:t>Doplňující dotazy</a:t>
            </a:r>
            <a:endParaRPr lang="cs-CZ" sz="36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50590" y="2781722"/>
            <a:ext cx="10971372" cy="45270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8000" dirty="0" smtClean="0"/>
              <a:t>Děkuji za pozornost</a:t>
            </a:r>
            <a:endParaRPr lang="cs-CZ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 smtClean="0"/>
              <a:t>Cílem práce je analýza vlivu geometrie přetokové jamky na vybrané parametry procesu lití. Pro konkrétní odlitek a vtokovou soustavu navrhnout alternativy řešení geometrie přetokové jamky, vymodelování jednotlivých variant vtokových soustav ve smyslu normy ČSN 22 8601 a ve smyslu </a:t>
            </a:r>
            <a:r>
              <a:rPr lang="cs-CZ" sz="2000" dirty="0" err="1" smtClean="0"/>
              <a:t>Gating</a:t>
            </a:r>
            <a:r>
              <a:rPr lang="cs-CZ" sz="2000" dirty="0" smtClean="0"/>
              <a:t> </a:t>
            </a:r>
            <a:r>
              <a:rPr lang="cs-CZ" sz="2000" dirty="0" err="1" smtClean="0"/>
              <a:t>Manual</a:t>
            </a:r>
            <a:r>
              <a:rPr lang="cs-CZ" sz="2000" dirty="0" smtClean="0"/>
              <a:t> dle NADCA. Provedení simulačních zkoušek jednotlivých variant vtokových soustav využitím programu MAGMA5 a vyhodnocení vlivu geometrie přetokové jamky na zachycení plynů v objemu odlitku.</a:t>
            </a:r>
            <a:endParaRPr lang="cs-CZ" sz="2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  <a:effectLst/>
              </a:rPr>
              <a:t>Cíl práce</a:t>
            </a:r>
            <a:endParaRPr lang="cs-CZ" sz="36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Kov je vytlačen vysokým tlakem z plnicí dutiny formy do trvalé dutiny formy</a:t>
            </a:r>
          </a:p>
          <a:p>
            <a:r>
              <a:rPr lang="cs-CZ" sz="1800" dirty="0" smtClean="0"/>
              <a:t>Působením pístu je tavenina dopravena přes vtokovou soustavu do formy</a:t>
            </a:r>
          </a:p>
          <a:p>
            <a:r>
              <a:rPr lang="cs-CZ" sz="1800" dirty="0" smtClean="0"/>
              <a:t>Velmi krátká doba plnění</a:t>
            </a:r>
          </a:p>
          <a:p>
            <a:pPr>
              <a:buNone/>
            </a:pPr>
            <a:r>
              <a:rPr lang="cs-CZ" sz="2000" b="1" dirty="0" smtClean="0"/>
              <a:t>Výhody:</a:t>
            </a:r>
          </a:p>
          <a:p>
            <a:pPr marL="489057" indent="-342900"/>
            <a:r>
              <a:rPr lang="cs-CZ" sz="1800" dirty="0" smtClean="0"/>
              <a:t>Rychlá výroba z jediné formy</a:t>
            </a:r>
          </a:p>
          <a:p>
            <a:pPr marL="489057" indent="-342900"/>
            <a:r>
              <a:rPr lang="cs-CZ" sz="1800" dirty="0" smtClean="0"/>
              <a:t>Vysoká přesnost</a:t>
            </a:r>
          </a:p>
          <a:p>
            <a:pPr marL="489057" indent="-342900"/>
            <a:r>
              <a:rPr lang="cs-CZ" sz="1800" dirty="0" smtClean="0"/>
              <a:t>Hladší povrch odlitků než u kteréhokoliv jiného způsobu lití</a:t>
            </a:r>
          </a:p>
          <a:p>
            <a:pPr marL="489057" indent="-342900"/>
            <a:r>
              <a:rPr lang="cs-CZ" sz="1800" dirty="0" smtClean="0"/>
              <a:t>Možnost výroby tenkostěnných odlitků (0,8 až 4mm)</a:t>
            </a:r>
          </a:p>
          <a:p>
            <a:pPr>
              <a:buNone/>
            </a:pPr>
            <a:r>
              <a:rPr lang="cs-CZ" sz="1800" b="1" dirty="0" smtClean="0"/>
              <a:t>Nevýhody:</a:t>
            </a:r>
          </a:p>
          <a:p>
            <a:r>
              <a:rPr lang="cs-CZ" sz="1800" dirty="0" smtClean="0"/>
              <a:t>Vysoké náklady na licí formu</a:t>
            </a:r>
          </a:p>
          <a:p>
            <a:r>
              <a:rPr lang="cs-CZ" sz="1800" dirty="0" smtClean="0"/>
              <a:t>Zpravidla použitelné jen pro neželezné kovy</a:t>
            </a:r>
          </a:p>
          <a:p>
            <a:r>
              <a:rPr lang="cs-CZ" sz="1800" dirty="0" smtClean="0"/>
              <a:t>Pórovitost s rostoucí tloušťkou stěny</a:t>
            </a:r>
          </a:p>
          <a:p>
            <a:r>
              <a:rPr lang="cs-CZ" sz="1800" dirty="0" smtClean="0"/>
              <a:t>Značná investice na licí stroje a další zařízení</a:t>
            </a:r>
          </a:p>
          <a:p>
            <a:pPr>
              <a:buNone/>
            </a:pPr>
            <a:endParaRPr lang="cs-CZ" sz="1800" b="1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  <a:effectLst/>
              </a:rPr>
              <a:t>Charakteristika lití kovů pod vysokým tlakem</a:t>
            </a:r>
            <a:endParaRPr lang="cs-CZ" sz="36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2400" b="1" dirty="0" smtClean="0"/>
              <a:t>Teplá komora </a:t>
            </a:r>
            <a:r>
              <a:rPr lang="cs-CZ" sz="2000" b="1" dirty="0" smtClean="0"/>
              <a:t>	</a:t>
            </a:r>
            <a:r>
              <a:rPr lang="cs-CZ" sz="2100" dirty="0" smtClean="0"/>
              <a:t>– s lisováním kovu pístem</a:t>
            </a:r>
          </a:p>
          <a:p>
            <a:pPr>
              <a:buNone/>
            </a:pPr>
            <a:r>
              <a:rPr lang="cs-CZ" sz="2100" dirty="0" smtClean="0"/>
              <a:t>				- s lisováním kovu vzduchem</a:t>
            </a:r>
          </a:p>
          <a:p>
            <a:pPr>
              <a:buNone/>
            </a:pPr>
            <a:endParaRPr lang="cs-CZ" sz="2100" dirty="0" smtClean="0"/>
          </a:p>
          <a:p>
            <a:r>
              <a:rPr lang="cs-CZ" sz="2100" dirty="0" smtClean="0"/>
              <a:t>Odlévání nízkotavitelných slitin Sn, </a:t>
            </a:r>
            <a:r>
              <a:rPr lang="cs-CZ" sz="2100" dirty="0" err="1" smtClean="0"/>
              <a:t>Pb</a:t>
            </a:r>
            <a:r>
              <a:rPr lang="cs-CZ" sz="2100" dirty="0" smtClean="0"/>
              <a:t>, </a:t>
            </a:r>
            <a:r>
              <a:rPr lang="cs-CZ" sz="2100" dirty="0" err="1" smtClean="0"/>
              <a:t>Zn</a:t>
            </a:r>
            <a:endParaRPr lang="cs-CZ" sz="2100" dirty="0" smtClean="0"/>
          </a:p>
          <a:p>
            <a:r>
              <a:rPr lang="cs-CZ" sz="2100" dirty="0" smtClean="0"/>
              <a:t>Tavicí pec je součástí stroje a tekutý kov je z komory </a:t>
            </a:r>
          </a:p>
          <a:p>
            <a:pPr>
              <a:buNone/>
            </a:pPr>
            <a:r>
              <a:rPr lang="cs-CZ" sz="2100" dirty="0" smtClean="0"/>
              <a:t>	vytlačován přímo do formy pod tlakem 2 až 7 </a:t>
            </a:r>
            <a:r>
              <a:rPr lang="cs-CZ" sz="2100" dirty="0" err="1" smtClean="0"/>
              <a:t>Mpa</a:t>
            </a:r>
            <a:endParaRPr lang="cs-CZ" sz="21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2400" b="1" dirty="0" smtClean="0"/>
              <a:t>Studená komora</a:t>
            </a:r>
            <a:r>
              <a:rPr lang="cs-CZ" sz="1800" dirty="0" smtClean="0"/>
              <a:t>	</a:t>
            </a:r>
            <a:r>
              <a:rPr lang="cs-CZ" sz="1900" dirty="0" smtClean="0"/>
              <a:t>-</a:t>
            </a:r>
            <a:r>
              <a:rPr lang="cs-CZ" sz="2100" dirty="0" smtClean="0"/>
              <a:t> s vertikálním lisovacím ústrojím</a:t>
            </a:r>
          </a:p>
          <a:p>
            <a:pPr>
              <a:buNone/>
            </a:pPr>
            <a:r>
              <a:rPr lang="cs-CZ" sz="2100" dirty="0" smtClean="0"/>
              <a:t>				- s horizontálním lisovacím ústrojím</a:t>
            </a:r>
          </a:p>
          <a:p>
            <a:pPr>
              <a:buNone/>
            </a:pPr>
            <a:endParaRPr lang="cs-CZ" sz="2100" dirty="0" smtClean="0"/>
          </a:p>
          <a:p>
            <a:r>
              <a:rPr lang="cs-CZ" sz="2100" dirty="0" smtClean="0"/>
              <a:t>Odlévání vysokotavitelných slitin Al, Mg</a:t>
            </a:r>
          </a:p>
          <a:p>
            <a:r>
              <a:rPr lang="cs-CZ" sz="2100" dirty="0" smtClean="0"/>
              <a:t>Udržovací pec s roztaveným kovem není součástí stroje</a:t>
            </a:r>
          </a:p>
          <a:p>
            <a:r>
              <a:rPr lang="cs-CZ" sz="2100" dirty="0" smtClean="0"/>
              <a:t>Je postavena zvlášť a kov se dávkuje do komory </a:t>
            </a:r>
          </a:p>
          <a:p>
            <a:pPr>
              <a:buNone/>
            </a:pPr>
            <a:r>
              <a:rPr lang="cs-CZ" sz="2100" dirty="0" smtClean="0"/>
              <a:t>	před zalisováním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chemeClr val="tx1"/>
                </a:solidFill>
                <a:effectLst/>
              </a:rPr>
              <a:t>Stroje pro lití kovů pod tlakem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4" descr="Obsah obrázku diagram&#10;&#10;Popis byl vytvořen automatic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4239" y="693490"/>
            <a:ext cx="477617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5" descr="Obsah obrázku diagram&#10;&#10;Popis byl vytvořen automatic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7375" y="3501802"/>
            <a:ext cx="489796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Nutno vytlačit všechen vzduch nacházející se v dutině formy</a:t>
            </a:r>
          </a:p>
          <a:p>
            <a:r>
              <a:rPr lang="cs-CZ" sz="1800" dirty="0" smtClean="0"/>
              <a:t>V případě špatného odvzdušnění vzniká pórovitost</a:t>
            </a:r>
          </a:p>
          <a:p>
            <a:r>
              <a:rPr lang="cs-CZ" sz="1800" dirty="0" smtClean="0"/>
              <a:t>Přetoky také pojmou prvotní dávku kovu obsahující nečistoty, pěnu, zbytky mazadla</a:t>
            </a:r>
          </a:p>
          <a:p>
            <a:r>
              <a:rPr lang="cs-CZ" sz="1800" dirty="0" smtClean="0"/>
              <a:t>Umístění v místě ukončení plnění dutiny formy </a:t>
            </a:r>
          </a:p>
          <a:p>
            <a:endParaRPr lang="cs-CZ" sz="2700" dirty="0" smtClean="0"/>
          </a:p>
          <a:p>
            <a:endParaRPr lang="cs-CZ" sz="27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  <a:effectLst/>
              </a:rPr>
              <a:t>Odvzdušňovací systém a přetoky</a:t>
            </a:r>
            <a:endParaRPr lang="cs-CZ" sz="3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90" y="2997746"/>
            <a:ext cx="5953933" cy="325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5246" y="2781722"/>
            <a:ext cx="5196532" cy="338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2598" y="0"/>
            <a:ext cx="10971372" cy="1143265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  <a:effectLst/>
              </a:rPr>
              <a:t>Charakteristika odlitku a vtokové soustavy</a:t>
            </a:r>
            <a:endParaRPr lang="cs-CZ" sz="36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574" y="909514"/>
            <a:ext cx="61926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5326" y="1773610"/>
            <a:ext cx="45365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2678" y="4437906"/>
            <a:ext cx="49053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06574" y="0"/>
            <a:ext cx="11174319" cy="1143265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chemeClr val="tx1"/>
                </a:solidFill>
                <a:effectLst/>
              </a:rPr>
              <a:t>Modely </a:t>
            </a:r>
            <a:r>
              <a:rPr lang="cs-CZ" sz="3600" dirty="0" smtClean="0">
                <a:solidFill>
                  <a:schemeClr val="tx1"/>
                </a:solidFill>
                <a:effectLst/>
              </a:rPr>
              <a:t>přetoků – základní geometrie dle ČSN 22 8601</a:t>
            </a:r>
            <a:endParaRPr lang="cs-CZ" sz="3600" dirty="0">
              <a:solidFill>
                <a:schemeClr val="tx1"/>
              </a:solidFill>
              <a:effectLst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566" y="837506"/>
            <a:ext cx="4680520" cy="324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262558" y="1197546"/>
            <a:ext cx="3855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 smtClean="0"/>
          </a:p>
          <a:p>
            <a:r>
              <a:rPr lang="cs-CZ" sz="1600" dirty="0" smtClean="0"/>
              <a:t> </a:t>
            </a:r>
            <a:endParaRPr lang="cs-CZ" sz="1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2598" y="126955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239222" y="1053530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2·2373,356 mm</a:t>
            </a:r>
            <a:r>
              <a:rPr lang="cs-CZ" sz="1600" baseline="30000" dirty="0" smtClean="0"/>
              <a:t>3</a:t>
            </a:r>
            <a:r>
              <a:rPr lang="cs-CZ" sz="1600" dirty="0" smtClean="0"/>
              <a:t> + 5·761,161 mm</a:t>
            </a:r>
            <a:r>
              <a:rPr lang="cs-CZ" sz="1600" baseline="30000" dirty="0" smtClean="0"/>
              <a:t>3</a:t>
            </a:r>
            <a:r>
              <a:rPr lang="cs-CZ" sz="1600" dirty="0" smtClean="0"/>
              <a:t>  </a:t>
            </a:r>
            <a:endParaRPr lang="cs-CZ" sz="1600" dirty="0"/>
          </a:p>
        </p:txBody>
      </p:sp>
      <p:sp>
        <p:nvSpPr>
          <p:cNvPr id="15" name="Obdélník 14"/>
          <p:cNvSpPr/>
          <p:nvPr/>
        </p:nvSpPr>
        <p:spPr>
          <a:xfrm>
            <a:off x="8471470" y="1485578"/>
            <a:ext cx="4536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  </a:t>
            </a:r>
            <a:endParaRPr lang="cs-CZ" sz="16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566" y="3933850"/>
            <a:ext cx="4699124" cy="31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Obrázek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7094" y="1341562"/>
            <a:ext cx="43204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75526" y="1917626"/>
            <a:ext cx="29527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2427" y="0"/>
            <a:ext cx="11737986" cy="1143265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chemeClr val="tx1"/>
                </a:solidFill>
                <a:effectLst/>
              </a:rPr>
              <a:t>Modely </a:t>
            </a:r>
            <a:r>
              <a:rPr lang="cs-CZ" sz="3600" dirty="0" smtClean="0">
                <a:solidFill>
                  <a:schemeClr val="tx1"/>
                </a:solidFill>
                <a:effectLst/>
              </a:rPr>
              <a:t>přetoků – alternativní geometrie dle ČSN 22 8601</a:t>
            </a:r>
            <a:endParaRPr lang="cs-CZ" sz="3600" dirty="0">
              <a:solidFill>
                <a:schemeClr val="tx1"/>
              </a:solidFill>
              <a:effectLst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874"/>
            <a:ext cx="4727054" cy="289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262558" y="1197546"/>
            <a:ext cx="3855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cs-CZ" sz="1600" dirty="0" smtClean="0"/>
          </a:p>
          <a:p>
            <a:r>
              <a:rPr lang="cs-CZ" sz="1600" dirty="0" smtClean="0"/>
              <a:t> </a:t>
            </a:r>
            <a:endParaRPr lang="cs-CZ" sz="1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2598" y="126955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6023198" y="981522"/>
            <a:ext cx="4320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2·2373,442 mm</a:t>
            </a:r>
            <a:r>
              <a:rPr lang="cs-CZ" sz="1600" baseline="30000" dirty="0" smtClean="0"/>
              <a:t>3</a:t>
            </a:r>
            <a:r>
              <a:rPr lang="cs-CZ" sz="1600" dirty="0" smtClean="0"/>
              <a:t> + 5·761,932 mm</a:t>
            </a:r>
            <a:r>
              <a:rPr lang="cs-CZ" sz="1600" baseline="30000" dirty="0" smtClean="0"/>
              <a:t>3</a:t>
            </a:r>
            <a:r>
              <a:rPr lang="cs-CZ" sz="1600" dirty="0" smtClean="0"/>
              <a:t>  </a:t>
            </a:r>
            <a:endParaRPr lang="cs-CZ" sz="1600" dirty="0"/>
          </a:p>
        </p:txBody>
      </p:sp>
      <p:sp>
        <p:nvSpPr>
          <p:cNvPr id="15" name="Obdélník 14"/>
          <p:cNvSpPr/>
          <p:nvPr/>
        </p:nvSpPr>
        <p:spPr>
          <a:xfrm>
            <a:off x="8471470" y="1485578"/>
            <a:ext cx="4536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  </a:t>
            </a:r>
            <a:endParaRPr lang="cs-CZ" sz="16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19276"/>
            <a:ext cx="4727054" cy="359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Zástupný symbol pro obsah 15"/>
          <p:cNvSpPr>
            <a:spLocks noGrp="1"/>
          </p:cNvSpPr>
          <p:nvPr>
            <p:ph idx="1"/>
          </p:nvPr>
        </p:nvSpPr>
        <p:spPr>
          <a:xfrm>
            <a:off x="9839621" y="5446018"/>
            <a:ext cx="1741271" cy="562665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</p:txBody>
      </p:sp>
      <p:pic>
        <p:nvPicPr>
          <p:cNvPr id="17" name="Obrázek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7094" y="1485578"/>
            <a:ext cx="3551067" cy="349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1510" y="1629594"/>
            <a:ext cx="30099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50590" y="0"/>
            <a:ext cx="10971372" cy="1143265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chemeClr val="tx1"/>
                </a:solidFill>
                <a:effectLst/>
              </a:rPr>
              <a:t>Modely </a:t>
            </a:r>
            <a:r>
              <a:rPr lang="cs-CZ" sz="3600" dirty="0" smtClean="0">
                <a:solidFill>
                  <a:schemeClr val="tx1"/>
                </a:solidFill>
                <a:effectLst/>
              </a:rPr>
              <a:t>přetoků – alternativní geometrie dle NADCA</a:t>
            </a:r>
            <a:endParaRPr lang="cs-CZ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2558" y="1197546"/>
            <a:ext cx="3855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cs-CZ" sz="1600" dirty="0" smtClean="0"/>
          </a:p>
          <a:p>
            <a:r>
              <a:rPr lang="cs-CZ" sz="1600" dirty="0" smtClean="0"/>
              <a:t> </a:t>
            </a:r>
            <a:endParaRPr lang="cs-CZ" sz="1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2598" y="126955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6671270" y="981522"/>
            <a:ext cx="4536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7·1224,161 mm</a:t>
            </a:r>
            <a:r>
              <a:rPr lang="cs-CZ" sz="1600" baseline="30000" dirty="0" smtClean="0"/>
              <a:t>3</a:t>
            </a:r>
            <a:r>
              <a:rPr lang="cs-CZ" sz="1600" dirty="0" smtClean="0"/>
              <a:t>  </a:t>
            </a:r>
            <a:endParaRPr lang="cs-CZ" sz="16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522"/>
            <a:ext cx="517456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Zástupný symbol pro obsah 15"/>
          <p:cNvSpPr>
            <a:spLocks noGrp="1"/>
          </p:cNvSpPr>
          <p:nvPr>
            <p:ph idx="1"/>
          </p:nvPr>
        </p:nvSpPr>
        <p:spPr>
          <a:xfrm>
            <a:off x="6743278" y="6859588"/>
            <a:ext cx="5053639" cy="20262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cs-CZ" dirty="0"/>
          </a:p>
        </p:txBody>
      </p:sp>
      <p:pic>
        <p:nvPicPr>
          <p:cNvPr id="17" name="Obrázek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190" y="1557586"/>
            <a:ext cx="56166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9342" y="4653930"/>
            <a:ext cx="27146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273</TotalTime>
  <Words>365</Words>
  <Application>Microsoft Office PowerPoint</Application>
  <PresentationFormat>Vlastní</PresentationFormat>
  <Paragraphs>78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Shluk</vt:lpstr>
      <vt:lpstr>  Bakalářská práce  Vysoká škola technická a ekonomická v Českých Budějovicích   Ústav technicko-technologický   Analýza vlivu geometrie přetokové jamky na vybrané parametry procesu lití kovu pod tlakem</vt:lpstr>
      <vt:lpstr>Cíl práce</vt:lpstr>
      <vt:lpstr>Charakteristika lití kovů pod vysokým tlakem</vt:lpstr>
      <vt:lpstr>Stroje pro lití kovů pod tlakem </vt:lpstr>
      <vt:lpstr>Odvzdušňovací systém a přetoky</vt:lpstr>
      <vt:lpstr>Charakteristika odlitku a vtokové soustavy</vt:lpstr>
      <vt:lpstr>Modely přetoků – základní geometrie dle ČSN 22 8601</vt:lpstr>
      <vt:lpstr>Modely přetoků – alternativní geometrie dle ČSN 22 8601</vt:lpstr>
      <vt:lpstr>Modely přetoků – alternativní geometrie dle NADCA</vt:lpstr>
      <vt:lpstr>Zachycení plynů v objemu odlitků verze 1</vt:lpstr>
      <vt:lpstr>Zachycení plynů v objemu odlitků verze 2</vt:lpstr>
      <vt:lpstr>Zachycení plynů v objemu odlitků verze 3</vt:lpstr>
      <vt:lpstr>Zaplňování přetoků taveninou a její proudění</vt:lpstr>
      <vt:lpstr>Závěr, výsledky a diskuse</vt:lpstr>
      <vt:lpstr>Doplňující dotazy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vlivu geometrie přetokové jamky na vybrané parametry procesu lití kovu pod tlakem</dc:title>
  <dc:creator>W10</dc:creator>
  <cp:lastModifiedBy>W10</cp:lastModifiedBy>
  <cp:revision>55</cp:revision>
  <dcterms:created xsi:type="dcterms:W3CDTF">2023-06-12T17:31:21Z</dcterms:created>
  <dcterms:modified xsi:type="dcterms:W3CDTF">2023-06-13T17:08:43Z</dcterms:modified>
</cp:coreProperties>
</file>