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  <a:srgbClr val="205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ggeg\Desktop\Bakal&#225;&#345;sk&#225;%20pr&#225;ce\Nam&#283;&#345;en&#233;%20hodnoty%20z%20apl.%20&#269;&#225;s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Porovnání rozdílu objemových průtoků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Povolená norma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List1!$Y$45:$Y$55</c:f>
              <c:numCache>
                <c:formatCode>General</c:formatCode>
                <c:ptCount val="1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List1!$O$6:$O$16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D3-434F-83D6-3A409D4B515A}"/>
            </c:ext>
          </c:extLst>
        </c:ser>
        <c:ser>
          <c:idx val="1"/>
          <c:order val="1"/>
          <c:tx>
            <c:v>První rozdíl objemového průtoku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List1!$AE$45:$AE$55</c:f>
              <c:numCache>
                <c:formatCode>General</c:formatCode>
                <c:ptCount val="1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List1!$P$6:$P$16</c:f>
              <c:numCache>
                <c:formatCode>General</c:formatCode>
                <c:ptCount val="11"/>
                <c:pt idx="0">
                  <c:v>7.5239999999999974</c:v>
                </c:pt>
                <c:pt idx="1">
                  <c:v>8.5139999999999976</c:v>
                </c:pt>
                <c:pt idx="2">
                  <c:v>8.3159999999999954</c:v>
                </c:pt>
                <c:pt idx="3">
                  <c:v>8.3159999999999989</c:v>
                </c:pt>
                <c:pt idx="4">
                  <c:v>8.1180000000000003</c:v>
                </c:pt>
                <c:pt idx="5">
                  <c:v>8.1179999999999986</c:v>
                </c:pt>
                <c:pt idx="6">
                  <c:v>9.3059999999999974</c:v>
                </c:pt>
                <c:pt idx="7">
                  <c:v>10.493999999999998</c:v>
                </c:pt>
                <c:pt idx="8">
                  <c:v>11.088000000000001</c:v>
                </c:pt>
                <c:pt idx="9">
                  <c:v>13.661999999999999</c:v>
                </c:pt>
                <c:pt idx="10">
                  <c:v>15.048000000000002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D3-434F-83D6-3A409D4B515A}"/>
            </c:ext>
          </c:extLst>
        </c:ser>
        <c:ser>
          <c:idx val="2"/>
          <c:order val="2"/>
          <c:tx>
            <c:v>Druhý rozdíl objemového průtoku</c:v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List1!$AB$45:$AB$55</c:f>
              <c:numCache>
                <c:formatCode>General</c:formatCode>
                <c:ptCount val="1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List1!$Z$6:$Z$16</c:f>
              <c:numCache>
                <c:formatCode>General</c:formatCode>
                <c:ptCount val="11"/>
                <c:pt idx="0">
                  <c:v>2.9699999999999998</c:v>
                </c:pt>
                <c:pt idx="1">
                  <c:v>3.7620000000000005</c:v>
                </c:pt>
                <c:pt idx="2">
                  <c:v>4.1579999999999977</c:v>
                </c:pt>
                <c:pt idx="3">
                  <c:v>4.3560000000000016</c:v>
                </c:pt>
                <c:pt idx="4">
                  <c:v>3.9600000000000009</c:v>
                </c:pt>
                <c:pt idx="5">
                  <c:v>3.3660000000000032</c:v>
                </c:pt>
                <c:pt idx="6">
                  <c:v>4.5539999999999967</c:v>
                </c:pt>
                <c:pt idx="7">
                  <c:v>4.5540000000000003</c:v>
                </c:pt>
                <c:pt idx="8">
                  <c:v>4.7519999999999953</c:v>
                </c:pt>
                <c:pt idx="9">
                  <c:v>5.1479999999999997</c:v>
                </c:pt>
                <c:pt idx="10">
                  <c:v>5.3460000000000036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D3-434F-83D6-3A409D4B5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1609584"/>
        <c:axId val="1111607920"/>
      </c:scatterChart>
      <c:valAx>
        <c:axId val="1111609584"/>
        <c:scaling>
          <c:orientation val="minMax"/>
          <c:max val="60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>
                    <a:solidFill>
                      <a:schemeClr val="tx1"/>
                    </a:solidFill>
                    <a:effectLst/>
                  </a:rPr>
                  <a:t>Rozdíl tlaků ΔP [Pa]</a:t>
                </a:r>
                <a:endParaRPr lang="cs-CZ" sz="1000" baseline="0">
                  <a:solidFill>
                    <a:schemeClr val="tx1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1607920"/>
        <c:crosses val="autoZero"/>
        <c:crossBetween val="midCat"/>
        <c:majorUnit val="5"/>
      </c:valAx>
      <c:valAx>
        <c:axId val="1111607920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>
                    <a:solidFill>
                      <a:schemeClr val="tx1"/>
                    </a:solidFill>
                    <a:effectLst/>
                  </a:rPr>
                  <a:t>Rozdíl objemového průtoků [m</a:t>
                </a:r>
                <a:r>
                  <a:rPr lang="cs-CZ" sz="1000" b="1" i="0" baseline="30000" dirty="0">
                    <a:solidFill>
                      <a:schemeClr val="tx1"/>
                    </a:solidFill>
                    <a:effectLst/>
                  </a:rPr>
                  <a:t>3</a:t>
                </a:r>
                <a:r>
                  <a:rPr lang="cs-CZ" sz="1000" b="1" i="0" baseline="0" dirty="0">
                    <a:solidFill>
                      <a:schemeClr val="tx1"/>
                    </a:solidFill>
                    <a:effectLst/>
                  </a:rPr>
                  <a:t>/h]</a:t>
                </a:r>
                <a:endParaRPr lang="cs-CZ" sz="10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942142482852682E-2"/>
              <c:y val="0.28363843323634386"/>
            </c:manualLayout>
          </c:layout>
          <c:overlay val="0"/>
          <c:spPr>
            <a:solidFill>
              <a:srgbClr val="205760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1609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26232903710675"/>
          <c:y val="0.84872845086984006"/>
          <c:w val="0.82144812367631759"/>
          <c:h val="0.14973206902375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26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71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02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38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859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05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93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142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27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1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39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51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64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67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98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15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15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B35E2F-CF62-402B-9AC2-B246A423771B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D255-80C7-4A2E-A199-0BE115B71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802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1886" y="1698172"/>
            <a:ext cx="11247120" cy="2360752"/>
          </a:xfrm>
        </p:spPr>
        <p:txBody>
          <a:bodyPr/>
          <a:lstStyle/>
          <a:p>
            <a:r>
              <a:rPr lang="cs-CZ" dirty="0" smtClean="0"/>
              <a:t>Návrh měřící sestavy pro zkoušku kouřotěsnosti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67989" y="5104267"/>
            <a:ext cx="8800011" cy="434385"/>
          </a:xfrm>
        </p:spPr>
        <p:txBody>
          <a:bodyPr>
            <a:normAutofit fontScale="92500"/>
          </a:bodyPr>
          <a:lstStyle/>
          <a:p>
            <a:pPr algn="l"/>
            <a:r>
              <a:rPr lang="cs-CZ" dirty="0" smtClean="0"/>
              <a:t>Martin Vacek                                                                                    20.6.2023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5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513718" cy="762128"/>
          </a:xfrm>
        </p:spPr>
        <p:txBody>
          <a:bodyPr/>
          <a:lstStyle/>
          <a:p>
            <a:r>
              <a:rPr lang="cs-CZ" sz="4000" dirty="0" smtClean="0"/>
              <a:t>Zkušební zařízení </a:t>
            </a:r>
            <a:endParaRPr lang="cs-CZ" sz="4000" dirty="0"/>
          </a:p>
        </p:txBody>
      </p:sp>
      <p:pic>
        <p:nvPicPr>
          <p:cNvPr id="4" name="Zástupný symbol pro obsah 3" descr="C:\Users\reggeg\Desktop\Bakalářská práce\Foto\IMG_126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14447" r="29674" b="15936"/>
          <a:stretch/>
        </p:blipFill>
        <p:spPr bwMode="auto">
          <a:xfrm>
            <a:off x="1964730" y="1921444"/>
            <a:ext cx="4984710" cy="4045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55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3978140" cy="801316"/>
          </a:xfrm>
        </p:spPr>
        <p:txBody>
          <a:bodyPr/>
          <a:lstStyle/>
          <a:p>
            <a:r>
              <a:rPr lang="cs-CZ" sz="4000" dirty="0" smtClean="0"/>
              <a:t>Postup měření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5627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Sestavení aerodynamického </a:t>
            </a:r>
            <a:r>
              <a:rPr lang="cs-CZ" sz="2400" dirty="0" smtClean="0"/>
              <a:t>tunelu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Sestavení zkušebního zařízení 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Nastavení měřících zařízení</a:t>
            </a:r>
          </a:p>
          <a:p>
            <a:endParaRPr lang="cs-CZ" sz="2400" dirty="0"/>
          </a:p>
          <a:p>
            <a:r>
              <a:rPr lang="cs-CZ" sz="2400" dirty="0" smtClean="0"/>
              <a:t>Zaznamenání dat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206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9"/>
            <a:ext cx="8484826" cy="709876"/>
          </a:xfrm>
        </p:spPr>
        <p:txBody>
          <a:bodyPr/>
          <a:lstStyle/>
          <a:p>
            <a:r>
              <a:rPr lang="cs-CZ" sz="4000" dirty="0" smtClean="0"/>
              <a:t>Naměřená data z prvního měření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6111" y="1435327"/>
            <a:ext cx="10826932" cy="484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600" dirty="0" smtClean="0"/>
              <a:t>      Odlepeno 			</a:t>
            </a:r>
            <a:r>
              <a:rPr lang="cs-CZ" sz="2600" dirty="0"/>
              <a:t>	 </a:t>
            </a:r>
            <a:r>
              <a:rPr lang="cs-CZ" sz="2600" dirty="0" smtClean="0"/>
              <a:t>   Zalepeno			      		Rozdíl</a:t>
            </a:r>
            <a:endParaRPr lang="cs-CZ" sz="2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35135"/>
              </p:ext>
            </p:extLst>
          </p:nvPr>
        </p:nvGraphicFramePr>
        <p:xfrm>
          <a:off x="8166464" y="2076994"/>
          <a:ext cx="3498668" cy="4120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059">
                  <a:extLst>
                    <a:ext uri="{9D8B030D-6E8A-4147-A177-3AD203B41FA5}">
                      <a16:colId xmlns:a16="http://schemas.microsoft.com/office/drawing/2014/main" val="1168207554"/>
                    </a:ext>
                  </a:extLst>
                </a:gridCol>
                <a:gridCol w="1166059">
                  <a:extLst>
                    <a:ext uri="{9D8B030D-6E8A-4147-A177-3AD203B41FA5}">
                      <a16:colId xmlns:a16="http://schemas.microsoft.com/office/drawing/2014/main" val="1621107220"/>
                    </a:ext>
                  </a:extLst>
                </a:gridCol>
                <a:gridCol w="1166550">
                  <a:extLst>
                    <a:ext uri="{9D8B030D-6E8A-4147-A177-3AD203B41FA5}">
                      <a16:colId xmlns:a16="http://schemas.microsoft.com/office/drawing/2014/main" val="3496800951"/>
                    </a:ext>
                  </a:extLst>
                </a:gridCol>
              </a:tblGrid>
              <a:tr h="849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5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r>
                        <a:rPr lang="cs-CZ" sz="1300" dirty="0" smtClean="0">
                          <a:effectLst/>
                        </a:rPr>
                        <a:t>Měření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50" dirty="0" smtClean="0">
                          <a:effectLst/>
                        </a:rPr>
                        <a:t>Rozdíl tlaků ΔP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50" dirty="0" smtClean="0">
                          <a:effectLst/>
                        </a:rPr>
                        <a:t>[Pa]</a:t>
                      </a:r>
                      <a:endParaRPr lang="cs-CZ" sz="12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Rozdíl objemového průtoků [m</a:t>
                      </a:r>
                      <a:r>
                        <a:rPr lang="cs-CZ" sz="1300" baseline="30000" dirty="0">
                          <a:effectLst/>
                        </a:rPr>
                        <a:t>3</a:t>
                      </a:r>
                      <a:r>
                        <a:rPr lang="cs-CZ" sz="1300" dirty="0">
                          <a:effectLst/>
                        </a:rPr>
                        <a:t>/h]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05547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10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7,524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extLst>
                  <a:ext uri="{0D108BD9-81ED-4DB2-BD59-A6C34878D82A}">
                    <a16:rowId xmlns:a16="http://schemas.microsoft.com/office/drawing/2014/main" val="193714238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15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8,514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extLst>
                  <a:ext uri="{0D108BD9-81ED-4DB2-BD59-A6C34878D82A}">
                    <a16:rowId xmlns:a16="http://schemas.microsoft.com/office/drawing/2014/main" val="1734536166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3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8,316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extLst>
                  <a:ext uri="{0D108BD9-81ED-4DB2-BD59-A6C34878D82A}">
                    <a16:rowId xmlns:a16="http://schemas.microsoft.com/office/drawing/2014/main" val="2307749759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4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25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8,316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extLst>
                  <a:ext uri="{0D108BD9-81ED-4DB2-BD59-A6C34878D82A}">
                    <a16:rowId xmlns:a16="http://schemas.microsoft.com/office/drawing/2014/main" val="3344207817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5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30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8,188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extLst>
                  <a:ext uri="{0D108BD9-81ED-4DB2-BD59-A6C34878D82A}">
                    <a16:rowId xmlns:a16="http://schemas.microsoft.com/office/drawing/2014/main" val="2310492432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6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35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8,188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extLst>
                  <a:ext uri="{0D108BD9-81ED-4DB2-BD59-A6C34878D82A}">
                    <a16:rowId xmlns:a16="http://schemas.microsoft.com/office/drawing/2014/main" val="4011718284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7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40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9,306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extLst>
                  <a:ext uri="{0D108BD9-81ED-4DB2-BD59-A6C34878D82A}">
                    <a16:rowId xmlns:a16="http://schemas.microsoft.com/office/drawing/2014/main" val="1659606626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8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45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10,494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extLst>
                  <a:ext uri="{0D108BD9-81ED-4DB2-BD59-A6C34878D82A}">
                    <a16:rowId xmlns:a16="http://schemas.microsoft.com/office/drawing/2014/main" val="93768158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9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50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11,088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extLst>
                  <a:ext uri="{0D108BD9-81ED-4DB2-BD59-A6C34878D82A}">
                    <a16:rowId xmlns:a16="http://schemas.microsoft.com/office/drawing/2014/main" val="3901196527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10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55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13,662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extLst>
                  <a:ext uri="{0D108BD9-81ED-4DB2-BD59-A6C34878D82A}">
                    <a16:rowId xmlns:a16="http://schemas.microsoft.com/office/drawing/2014/main" val="176212044"/>
                  </a:ext>
                </a:extLst>
              </a:tr>
              <a:tr h="29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11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60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15,048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98" marR="84498" marT="0" marB="0"/>
                </a:tc>
                <a:extLst>
                  <a:ext uri="{0D108BD9-81ED-4DB2-BD59-A6C34878D82A}">
                    <a16:rowId xmlns:a16="http://schemas.microsoft.com/office/drawing/2014/main" val="3619991785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53063"/>
              </p:ext>
            </p:extLst>
          </p:nvPr>
        </p:nvGraphicFramePr>
        <p:xfrm>
          <a:off x="511629" y="2076994"/>
          <a:ext cx="3237412" cy="4114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183">
                  <a:extLst>
                    <a:ext uri="{9D8B030D-6E8A-4147-A177-3AD203B41FA5}">
                      <a16:colId xmlns:a16="http://schemas.microsoft.com/office/drawing/2014/main" val="3992432470"/>
                    </a:ext>
                  </a:extLst>
                </a:gridCol>
                <a:gridCol w="809183">
                  <a:extLst>
                    <a:ext uri="{9D8B030D-6E8A-4147-A177-3AD203B41FA5}">
                      <a16:colId xmlns:a16="http://schemas.microsoft.com/office/drawing/2014/main" val="208505453"/>
                    </a:ext>
                  </a:extLst>
                </a:gridCol>
                <a:gridCol w="809523">
                  <a:extLst>
                    <a:ext uri="{9D8B030D-6E8A-4147-A177-3AD203B41FA5}">
                      <a16:colId xmlns:a16="http://schemas.microsoft.com/office/drawing/2014/main" val="2873932005"/>
                    </a:ext>
                  </a:extLst>
                </a:gridCol>
                <a:gridCol w="809523">
                  <a:extLst>
                    <a:ext uri="{9D8B030D-6E8A-4147-A177-3AD203B41FA5}">
                      <a16:colId xmlns:a16="http://schemas.microsoft.com/office/drawing/2014/main" val="1675552276"/>
                    </a:ext>
                  </a:extLst>
                </a:gridCol>
              </a:tblGrid>
              <a:tr h="881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Měření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Rozdíl tlaků ΔP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[Pa]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Objemový průtok [m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/s]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Objemový průtok [m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/h]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19830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0,00319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11,484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2736492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0,003905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14,058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9564269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0,00451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16,236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392285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0,00495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17,82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527849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0,00539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19,404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322557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0,00583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20,988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9926459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0,006435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23,166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6226115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0,00693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24,948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8386702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0,00726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26,136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310035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0,00814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29,304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1357777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0,00869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31,284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054410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48488"/>
              </p:ext>
            </p:extLst>
          </p:nvPr>
        </p:nvGraphicFramePr>
        <p:xfrm>
          <a:off x="4339046" y="2076994"/>
          <a:ext cx="3237412" cy="4114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182">
                  <a:extLst>
                    <a:ext uri="{9D8B030D-6E8A-4147-A177-3AD203B41FA5}">
                      <a16:colId xmlns:a16="http://schemas.microsoft.com/office/drawing/2014/main" val="1720710954"/>
                    </a:ext>
                  </a:extLst>
                </a:gridCol>
                <a:gridCol w="809182">
                  <a:extLst>
                    <a:ext uri="{9D8B030D-6E8A-4147-A177-3AD203B41FA5}">
                      <a16:colId xmlns:a16="http://schemas.microsoft.com/office/drawing/2014/main" val="428241501"/>
                    </a:ext>
                  </a:extLst>
                </a:gridCol>
                <a:gridCol w="809524">
                  <a:extLst>
                    <a:ext uri="{9D8B030D-6E8A-4147-A177-3AD203B41FA5}">
                      <a16:colId xmlns:a16="http://schemas.microsoft.com/office/drawing/2014/main" val="271130614"/>
                    </a:ext>
                  </a:extLst>
                </a:gridCol>
                <a:gridCol w="809524">
                  <a:extLst>
                    <a:ext uri="{9D8B030D-6E8A-4147-A177-3AD203B41FA5}">
                      <a16:colId xmlns:a16="http://schemas.microsoft.com/office/drawing/2014/main" val="125355888"/>
                    </a:ext>
                  </a:extLst>
                </a:gridCol>
              </a:tblGrid>
              <a:tr h="881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Měření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Rozdíl tlaků ΔP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[Pa]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Objemový průtok [m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/s]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Objemový průtok [m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/h]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113793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0,0011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3,96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625571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0,00154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5,544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140680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7,92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805428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0,00264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9,504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111638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0,003135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11,286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628293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0,003575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12,87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856613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0,00385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13,86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403490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0,004015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14,454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821018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0,00418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15,048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241744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0,004345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15,642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613973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0,00451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16,236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98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9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" y="301316"/>
            <a:ext cx="10226040" cy="859373"/>
          </a:xfrm>
        </p:spPr>
        <p:txBody>
          <a:bodyPr/>
          <a:lstStyle/>
          <a:p>
            <a:r>
              <a:rPr lang="cs-CZ" sz="4000" dirty="0" smtClean="0"/>
              <a:t>Naměřená data z opakovaného měření</a:t>
            </a:r>
            <a:endParaRPr lang="cs-CZ" sz="4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71369"/>
              </p:ext>
            </p:extLst>
          </p:nvPr>
        </p:nvGraphicFramePr>
        <p:xfrm>
          <a:off x="511629" y="2076994"/>
          <a:ext cx="3237412" cy="4114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183">
                  <a:extLst>
                    <a:ext uri="{9D8B030D-6E8A-4147-A177-3AD203B41FA5}">
                      <a16:colId xmlns:a16="http://schemas.microsoft.com/office/drawing/2014/main" val="3558576891"/>
                    </a:ext>
                  </a:extLst>
                </a:gridCol>
                <a:gridCol w="809183">
                  <a:extLst>
                    <a:ext uri="{9D8B030D-6E8A-4147-A177-3AD203B41FA5}">
                      <a16:colId xmlns:a16="http://schemas.microsoft.com/office/drawing/2014/main" val="3602647865"/>
                    </a:ext>
                  </a:extLst>
                </a:gridCol>
                <a:gridCol w="809523">
                  <a:extLst>
                    <a:ext uri="{9D8B030D-6E8A-4147-A177-3AD203B41FA5}">
                      <a16:colId xmlns:a16="http://schemas.microsoft.com/office/drawing/2014/main" val="2667013734"/>
                    </a:ext>
                  </a:extLst>
                </a:gridCol>
                <a:gridCol w="809523">
                  <a:extLst>
                    <a:ext uri="{9D8B030D-6E8A-4147-A177-3AD203B41FA5}">
                      <a16:colId xmlns:a16="http://schemas.microsoft.com/office/drawing/2014/main" val="2280363021"/>
                    </a:ext>
                  </a:extLst>
                </a:gridCol>
              </a:tblGrid>
              <a:tr h="881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Měření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Rozdíl tlaků ΔP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[Pa]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Objemový průtok [m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/s]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Objemový průtok [m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/h]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63236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0,001815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6,534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23138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0,002695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9,702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309531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0,003465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12,474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569476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0,00385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13,86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390505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0,004125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14,85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531306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15,84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873949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0,00495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17,82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482283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0,00517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18,612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062927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0,005445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19,602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211688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0,005775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20,79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709123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0,00605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21,78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446492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03320"/>
              </p:ext>
            </p:extLst>
          </p:nvPr>
        </p:nvGraphicFramePr>
        <p:xfrm>
          <a:off x="4339046" y="2076994"/>
          <a:ext cx="3237412" cy="4114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183">
                  <a:extLst>
                    <a:ext uri="{9D8B030D-6E8A-4147-A177-3AD203B41FA5}">
                      <a16:colId xmlns:a16="http://schemas.microsoft.com/office/drawing/2014/main" val="2690519917"/>
                    </a:ext>
                  </a:extLst>
                </a:gridCol>
                <a:gridCol w="809183">
                  <a:extLst>
                    <a:ext uri="{9D8B030D-6E8A-4147-A177-3AD203B41FA5}">
                      <a16:colId xmlns:a16="http://schemas.microsoft.com/office/drawing/2014/main" val="2281180211"/>
                    </a:ext>
                  </a:extLst>
                </a:gridCol>
                <a:gridCol w="809523">
                  <a:extLst>
                    <a:ext uri="{9D8B030D-6E8A-4147-A177-3AD203B41FA5}">
                      <a16:colId xmlns:a16="http://schemas.microsoft.com/office/drawing/2014/main" val="285873300"/>
                    </a:ext>
                  </a:extLst>
                </a:gridCol>
                <a:gridCol w="809523">
                  <a:extLst>
                    <a:ext uri="{9D8B030D-6E8A-4147-A177-3AD203B41FA5}">
                      <a16:colId xmlns:a16="http://schemas.microsoft.com/office/drawing/2014/main" val="2474264907"/>
                    </a:ext>
                  </a:extLst>
                </a:gridCol>
              </a:tblGrid>
              <a:tr h="881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Měření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Rozdíl tlaků ΔP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[Pa]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Objemový průtok [m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/s]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Objemový průtok [m</a:t>
                      </a:r>
                      <a:r>
                        <a:rPr lang="cs-CZ" sz="1200" baseline="30000" dirty="0">
                          <a:effectLst/>
                        </a:rPr>
                        <a:t>3</a:t>
                      </a:r>
                      <a:r>
                        <a:rPr lang="cs-CZ" sz="1200" dirty="0">
                          <a:effectLst/>
                        </a:rPr>
                        <a:t>/h]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35157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0,00099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3,564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209921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0,00165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5,94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754720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0,00231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8,316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556711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0,00264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9,504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193551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0,003025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10,89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55629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0,003465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12,474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565743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0,003685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13,266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663975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0,003905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14,058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0977609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0,004125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14,85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834716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0,004345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15,642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728008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0,004565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16,434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230853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28688"/>
              </p:ext>
            </p:extLst>
          </p:nvPr>
        </p:nvGraphicFramePr>
        <p:xfrm>
          <a:off x="8166463" y="2076995"/>
          <a:ext cx="3498669" cy="4114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059">
                  <a:extLst>
                    <a:ext uri="{9D8B030D-6E8A-4147-A177-3AD203B41FA5}">
                      <a16:colId xmlns:a16="http://schemas.microsoft.com/office/drawing/2014/main" val="298779513"/>
                    </a:ext>
                  </a:extLst>
                </a:gridCol>
                <a:gridCol w="1166059">
                  <a:extLst>
                    <a:ext uri="{9D8B030D-6E8A-4147-A177-3AD203B41FA5}">
                      <a16:colId xmlns:a16="http://schemas.microsoft.com/office/drawing/2014/main" val="3048928148"/>
                    </a:ext>
                  </a:extLst>
                </a:gridCol>
                <a:gridCol w="1166551">
                  <a:extLst>
                    <a:ext uri="{9D8B030D-6E8A-4147-A177-3AD203B41FA5}">
                      <a16:colId xmlns:a16="http://schemas.microsoft.com/office/drawing/2014/main" val="2159894185"/>
                    </a:ext>
                  </a:extLst>
                </a:gridCol>
              </a:tblGrid>
              <a:tr h="942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Měření</a:t>
                      </a: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Rozdíl </a:t>
                      </a:r>
                      <a:r>
                        <a:rPr lang="cs-CZ" sz="1300" dirty="0">
                          <a:effectLst/>
                        </a:rPr>
                        <a:t>tlaků ΔP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effectLst/>
                        </a:rPr>
                        <a:t>[</a:t>
                      </a:r>
                      <a:r>
                        <a:rPr lang="cs-CZ" sz="1300" dirty="0">
                          <a:effectLst/>
                        </a:rPr>
                        <a:t>Pa]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Rozdíl objemového průtoků [m</a:t>
                      </a:r>
                      <a:r>
                        <a:rPr lang="cs-CZ" sz="1300" baseline="30000" dirty="0">
                          <a:effectLst/>
                        </a:rPr>
                        <a:t>3</a:t>
                      </a:r>
                      <a:r>
                        <a:rPr lang="cs-CZ" sz="1300" dirty="0">
                          <a:effectLst/>
                        </a:rPr>
                        <a:t>/h]</a:t>
                      </a:r>
                      <a:endParaRPr lang="cs-CZ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4209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2,97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213961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3,762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315761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4,158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07029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4,356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514076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3,96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887071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3,366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583262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4,554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72811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4,554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881073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4,752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397951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5,148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439196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5,346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249612"/>
                  </a:ext>
                </a:extLst>
              </a:tr>
            </a:tbl>
          </a:graphicData>
        </a:graphic>
      </p:graphicFrame>
      <p:sp>
        <p:nvSpPr>
          <p:cNvPr id="8" name="Zástupný symbol pro obsah 4"/>
          <p:cNvSpPr txBox="1">
            <a:spLocks/>
          </p:cNvSpPr>
          <p:nvPr/>
        </p:nvSpPr>
        <p:spPr>
          <a:xfrm>
            <a:off x="646111" y="1435327"/>
            <a:ext cx="10826932" cy="484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2600" dirty="0" smtClean="0"/>
              <a:t>      Odlepeno 				    Zalepeno			      		Rozdíl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7467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7753306" cy="814379"/>
          </a:xfrm>
        </p:spPr>
        <p:txBody>
          <a:bodyPr/>
          <a:lstStyle/>
          <a:p>
            <a:r>
              <a:rPr lang="cs-CZ" sz="4000" dirty="0" smtClean="0"/>
              <a:t>Grafické znázornění výsledků </a:t>
            </a:r>
            <a:endParaRPr lang="cs-CZ" sz="4000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320892170"/>
              </p:ext>
            </p:extLst>
          </p:nvPr>
        </p:nvGraphicFramePr>
        <p:xfrm>
          <a:off x="1463040" y="1690688"/>
          <a:ext cx="7471285" cy="446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60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814163" cy="827442"/>
          </a:xfrm>
        </p:spPr>
        <p:txBody>
          <a:bodyPr/>
          <a:lstStyle/>
          <a:p>
            <a:r>
              <a:rPr lang="cs-CZ" sz="4000" dirty="0" smtClean="0"/>
              <a:t>Návrh a opatření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608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Dokonalejšího utěsnění zkušebního zařízení </a:t>
            </a:r>
          </a:p>
          <a:p>
            <a:endParaRPr lang="cs-CZ" sz="2400" dirty="0" smtClean="0"/>
          </a:p>
          <a:p>
            <a:r>
              <a:rPr lang="cs-CZ" sz="2400" dirty="0" smtClean="0"/>
              <a:t>Těsnost tunelu </a:t>
            </a:r>
          </a:p>
          <a:p>
            <a:endParaRPr lang="cs-CZ" sz="2400" dirty="0" smtClean="0"/>
          </a:p>
          <a:p>
            <a:r>
              <a:rPr lang="cs-CZ" sz="2400" dirty="0" smtClean="0"/>
              <a:t>Použití teplého vzduchu </a:t>
            </a:r>
          </a:p>
          <a:p>
            <a:endParaRPr lang="cs-CZ" sz="2400" dirty="0" smtClean="0"/>
          </a:p>
          <a:p>
            <a:r>
              <a:rPr lang="cs-CZ" sz="2400" dirty="0" smtClean="0"/>
              <a:t>Použití při vyšších rozdílech tlaků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868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3025" y="2415995"/>
            <a:ext cx="5144588" cy="823594"/>
          </a:xfrm>
        </p:spPr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3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2658792" cy="788253"/>
          </a:xfrm>
        </p:spPr>
        <p:txBody>
          <a:bodyPr/>
          <a:lstStyle/>
          <a:p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4124"/>
          </a:xfrm>
        </p:spPr>
        <p:txBody>
          <a:bodyPr>
            <a:noAutofit/>
          </a:bodyPr>
          <a:lstStyle/>
          <a:p>
            <a:pPr algn="just"/>
            <a:r>
              <a:rPr lang="cs-CZ" sz="2400" dirty="0"/>
              <a:t>Cílem bakalářské práce je návrh měřicí sestavy pro zkoušení servisních dvířek dle požadavků na </a:t>
            </a:r>
            <a:r>
              <a:rPr lang="cs-CZ" sz="2400" dirty="0" err="1"/>
              <a:t>kouřotěsnost</a:t>
            </a:r>
            <a:r>
              <a:rPr lang="cs-CZ" sz="2400" dirty="0"/>
              <a:t>. Bude proveden popis zkoušky kouřotěsnosti, budou popsány využitelné měřicí metody. V aplikační části bude proveden návrh měřicího celku, který bude umožňovat udržení přetlaku za současného měření průtoku vzduchu. Budou využity komponenty modulárního aerodynamického tunelu laboratoře VŠTE.</a:t>
            </a:r>
          </a:p>
        </p:txBody>
      </p:sp>
    </p:spTree>
    <p:extLst>
      <p:ext uri="{BB962C8B-B14F-4D97-AF65-F5344CB8AC3E}">
        <p14:creationId xmlns:p14="http://schemas.microsoft.com/office/powerpoint/2010/main" val="27552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2057900" cy="736002"/>
          </a:xfrm>
        </p:spPr>
        <p:txBody>
          <a:bodyPr/>
          <a:lstStyle/>
          <a:p>
            <a:r>
              <a:rPr lang="cs-CZ" sz="4000" dirty="0" smtClean="0"/>
              <a:t>Obsah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655551"/>
          </a:xfrm>
        </p:spPr>
        <p:txBody>
          <a:bodyPr/>
          <a:lstStyle/>
          <a:p>
            <a:r>
              <a:rPr lang="cs-CZ" sz="2400" dirty="0" smtClean="0"/>
              <a:t>Teoretická část </a:t>
            </a:r>
          </a:p>
          <a:p>
            <a:endParaRPr lang="cs-CZ" sz="2400" dirty="0" smtClean="0"/>
          </a:p>
          <a:p>
            <a:pPr lvl="1">
              <a:buFont typeface="Calibri" panose="020F0502020204030204" pitchFamily="34" charset="0"/>
              <a:buChar char="‐"/>
            </a:pPr>
            <a:r>
              <a:rPr lang="cs-CZ" sz="2400" dirty="0" smtClean="0"/>
              <a:t>Literární rešerše </a:t>
            </a:r>
          </a:p>
          <a:p>
            <a:pPr lvl="1">
              <a:buFont typeface="Calibri" panose="020F0502020204030204" pitchFamily="34" charset="0"/>
              <a:buChar char="‐"/>
            </a:pPr>
            <a:endParaRPr lang="cs-CZ" sz="2400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cs-CZ" sz="2400" dirty="0" smtClean="0"/>
              <a:t>Úvod do problému</a:t>
            </a:r>
          </a:p>
          <a:p>
            <a:pPr lvl="1">
              <a:buFont typeface="Calibri" panose="020F0502020204030204" pitchFamily="34" charset="0"/>
              <a:buChar char="‐"/>
            </a:pPr>
            <a:endParaRPr lang="cs-CZ" sz="2400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cs-CZ" sz="2400" dirty="0" smtClean="0"/>
              <a:t>Metodika práce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4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097089" cy="762128"/>
          </a:xfrm>
        </p:spPr>
        <p:txBody>
          <a:bodyPr/>
          <a:lstStyle/>
          <a:p>
            <a:r>
              <a:rPr lang="cs-CZ" sz="4000" dirty="0" smtClean="0"/>
              <a:t>Obsah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2" y="1449978"/>
            <a:ext cx="10365878" cy="4798422"/>
          </a:xfrm>
        </p:spPr>
        <p:txBody>
          <a:bodyPr>
            <a:normAutofit/>
          </a:bodyPr>
          <a:lstStyle/>
          <a:p>
            <a:r>
              <a:rPr lang="cs-CZ" sz="1900" dirty="0" smtClean="0"/>
              <a:t>Aplikační část </a:t>
            </a:r>
          </a:p>
          <a:p>
            <a:endParaRPr lang="cs-CZ" sz="1900" dirty="0" smtClean="0"/>
          </a:p>
          <a:p>
            <a:pPr lvl="1">
              <a:buFont typeface="Calibri" panose="020F0502020204030204" pitchFamily="34" charset="0"/>
              <a:buChar char="‐"/>
            </a:pPr>
            <a:r>
              <a:rPr lang="cs-CZ" sz="2000" dirty="0" smtClean="0"/>
              <a:t>Použitá měřící zařízení 			                   </a:t>
            </a:r>
            <a:r>
              <a:rPr lang="cs-CZ" sz="2000" dirty="0" smtClean="0"/>
              <a:t> - </a:t>
            </a:r>
            <a:r>
              <a:rPr lang="cs-CZ" sz="2000" dirty="0" smtClean="0"/>
              <a:t>Naměření a zpracování výsledků</a:t>
            </a:r>
          </a:p>
          <a:p>
            <a:pPr lvl="1">
              <a:buFont typeface="Calibri" panose="020F0502020204030204" pitchFamily="34" charset="0"/>
              <a:buChar char="‐"/>
            </a:pPr>
            <a:endParaRPr lang="cs-CZ" sz="2000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cs-CZ" sz="2000" dirty="0" smtClean="0"/>
              <a:t>aerodynamický tunel      					- </a:t>
            </a:r>
            <a:r>
              <a:rPr lang="cs-CZ" sz="2000" dirty="0" smtClean="0"/>
              <a:t>Diskuze výsledků</a:t>
            </a:r>
          </a:p>
          <a:p>
            <a:pPr lvl="1">
              <a:buFont typeface="Calibri" panose="020F0502020204030204" pitchFamily="34" charset="0"/>
              <a:buChar char="‐"/>
            </a:pPr>
            <a:endParaRPr lang="cs-CZ" sz="2000" dirty="0" smtClean="0"/>
          </a:p>
          <a:p>
            <a:pPr lvl="1">
              <a:buFont typeface="Calibri" panose="020F0502020204030204" pitchFamily="34" charset="0"/>
              <a:buChar char="‐"/>
            </a:pPr>
            <a:r>
              <a:rPr lang="cs-CZ" sz="2000" dirty="0" smtClean="0"/>
              <a:t>Příprava zkušebního zařízení		</a:t>
            </a:r>
            <a:r>
              <a:rPr lang="cs-CZ" sz="2000" dirty="0"/>
              <a:t> </a:t>
            </a:r>
            <a:r>
              <a:rPr lang="cs-CZ" sz="2000" dirty="0" smtClean="0"/>
              <a:t>           </a:t>
            </a:r>
            <a:r>
              <a:rPr lang="cs-CZ" sz="2000" dirty="0" smtClean="0"/>
              <a:t> - </a:t>
            </a:r>
            <a:r>
              <a:rPr lang="cs-CZ" sz="2000" dirty="0" smtClean="0"/>
              <a:t>Návrhy a opatření</a:t>
            </a:r>
          </a:p>
          <a:p>
            <a:pPr lvl="1">
              <a:buFont typeface="Calibri" panose="020F0502020204030204" pitchFamily="34" charset="0"/>
              <a:buChar char="‐"/>
            </a:pPr>
            <a:endParaRPr lang="cs-CZ" sz="2000" dirty="0" smtClean="0"/>
          </a:p>
          <a:p>
            <a:pPr lvl="1">
              <a:buFont typeface="Calibri" panose="020F0502020204030204" pitchFamily="34" charset="0"/>
              <a:buChar char="‐"/>
            </a:pPr>
            <a:r>
              <a:rPr lang="cs-CZ" sz="2000" dirty="0" smtClean="0"/>
              <a:t>Postup měření </a:t>
            </a:r>
          </a:p>
          <a:p>
            <a:pPr lvl="1">
              <a:buFont typeface="Calibri" panose="020F0502020204030204" pitchFamily="34" charset="0"/>
              <a:buChar char="‐"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9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201370" cy="893401"/>
          </a:xfrm>
        </p:spPr>
        <p:txBody>
          <a:bodyPr/>
          <a:lstStyle/>
          <a:p>
            <a:r>
              <a:rPr lang="cs-CZ" sz="4000" dirty="0" smtClean="0"/>
              <a:t>Využitá zařízení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465091"/>
            <a:ext cx="3664631" cy="572716"/>
          </a:xfrm>
        </p:spPr>
        <p:txBody>
          <a:bodyPr>
            <a:normAutofit/>
          </a:bodyPr>
          <a:lstStyle/>
          <a:p>
            <a:r>
              <a:rPr lang="cs-CZ" sz="2400" dirty="0"/>
              <a:t>Zdroj </a:t>
            </a:r>
            <a:r>
              <a:rPr lang="cs-CZ" sz="2400" dirty="0" err="1"/>
              <a:t>Manson</a:t>
            </a:r>
            <a:r>
              <a:rPr lang="cs-CZ" sz="2400" dirty="0"/>
              <a:t> </a:t>
            </a:r>
            <a:r>
              <a:rPr lang="cs-CZ" sz="2400" dirty="0" smtClean="0"/>
              <a:t>EP-613</a:t>
            </a:r>
            <a:endParaRPr lang="cs-CZ" sz="2400" dirty="0" smtClean="0"/>
          </a:p>
          <a:p>
            <a:pPr marL="0" indent="0">
              <a:buNone/>
            </a:pPr>
            <a:endParaRPr lang="cs-CZ" sz="1800" dirty="0" smtClean="0"/>
          </a:p>
        </p:txBody>
      </p:sp>
      <p:pic>
        <p:nvPicPr>
          <p:cNvPr id="6" name="Obrázek 5" descr="C:\Users\reggeg\Desktop\Bakalářská práce\zdroj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60" y="2460987"/>
            <a:ext cx="3597621" cy="3080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4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147957" cy="892756"/>
          </a:xfrm>
        </p:spPr>
        <p:txBody>
          <a:bodyPr/>
          <a:lstStyle/>
          <a:p>
            <a:r>
              <a:rPr lang="cs-CZ" sz="4000" dirty="0" smtClean="0"/>
              <a:t>Využitá </a:t>
            </a:r>
            <a:r>
              <a:rPr lang="cs-CZ" sz="4000" dirty="0"/>
              <a:t>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581538"/>
            <a:ext cx="6460082" cy="543420"/>
          </a:xfrm>
        </p:spPr>
        <p:txBody>
          <a:bodyPr/>
          <a:lstStyle/>
          <a:p>
            <a:r>
              <a:rPr lang="cs-CZ" sz="2400" dirty="0"/>
              <a:t>Snímač </a:t>
            </a:r>
            <a:r>
              <a:rPr lang="cs-CZ" sz="2400" dirty="0" smtClean="0"/>
              <a:t>rozdílu </a:t>
            </a:r>
            <a:r>
              <a:rPr lang="cs-CZ" sz="2400" dirty="0"/>
              <a:t>tlaku Beck 985Q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C:\Users\reggeg\Desktop\Záloha\Videos\Downloads\5100E3EC-9CC0-4DD0-9DCF-7A7099667133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6"/>
          <a:stretch/>
        </p:blipFill>
        <p:spPr bwMode="auto">
          <a:xfrm>
            <a:off x="1680389" y="2596338"/>
            <a:ext cx="2160089" cy="2809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108768" cy="788253"/>
          </a:xfrm>
        </p:spPr>
        <p:txBody>
          <a:bodyPr/>
          <a:lstStyle/>
          <a:p>
            <a:r>
              <a:rPr lang="cs-CZ" sz="4000" dirty="0" smtClean="0"/>
              <a:t>Využitá </a:t>
            </a:r>
            <a:r>
              <a:rPr lang="cs-CZ" sz="4000" dirty="0"/>
              <a:t>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566890"/>
            <a:ext cx="4814162" cy="572716"/>
          </a:xfrm>
        </p:spPr>
        <p:txBody>
          <a:bodyPr/>
          <a:lstStyle/>
          <a:p>
            <a:r>
              <a:rPr lang="cs-CZ" sz="2400" dirty="0" smtClean="0"/>
              <a:t>Anemometr </a:t>
            </a:r>
            <a:r>
              <a:rPr lang="cs-CZ" sz="2400" dirty="0" err="1" smtClean="0"/>
              <a:t>Almeno</a:t>
            </a:r>
            <a:r>
              <a:rPr lang="cs-CZ" sz="2400" dirty="0" smtClean="0"/>
              <a:t> </a:t>
            </a:r>
            <a:r>
              <a:rPr lang="cs-CZ" sz="2400" dirty="0"/>
              <a:t>2590-4S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C:\Users\reggeg\Desktop\Bakalářská práce\Foto\IMG_12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17496" r="7197"/>
          <a:stretch/>
        </p:blipFill>
        <p:spPr bwMode="auto">
          <a:xfrm rot="5400000">
            <a:off x="939106" y="3340903"/>
            <a:ext cx="3373874" cy="2298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0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108769" cy="814379"/>
          </a:xfrm>
        </p:spPr>
        <p:txBody>
          <a:bodyPr/>
          <a:lstStyle/>
          <a:p>
            <a:r>
              <a:rPr lang="cs-CZ" sz="4000" dirty="0" smtClean="0"/>
              <a:t>Využitá </a:t>
            </a:r>
            <a:r>
              <a:rPr lang="cs-CZ" sz="4000" dirty="0"/>
              <a:t>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472169"/>
            <a:ext cx="3220494" cy="533528"/>
          </a:xfrm>
        </p:spPr>
        <p:txBody>
          <a:bodyPr/>
          <a:lstStyle/>
          <a:p>
            <a:r>
              <a:rPr lang="cs-CZ" sz="2400" dirty="0" smtClean="0"/>
              <a:t>Ventilátor SUNON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C:\Users\reggeg\Desktop\Bakalářská práce\Foto tunelu\IMG_136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3389" r="14306" b="3468"/>
          <a:stretch/>
        </p:blipFill>
        <p:spPr bwMode="auto">
          <a:xfrm rot="5400000">
            <a:off x="1330397" y="2732878"/>
            <a:ext cx="3371027" cy="3288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30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5806940" cy="840505"/>
          </a:xfrm>
        </p:spPr>
        <p:txBody>
          <a:bodyPr/>
          <a:lstStyle/>
          <a:p>
            <a:r>
              <a:rPr lang="cs-CZ" sz="4000" dirty="0" smtClean="0"/>
              <a:t>Aerodynamický tunel</a:t>
            </a:r>
            <a:endParaRPr lang="cs-CZ" sz="4000" dirty="0"/>
          </a:p>
        </p:txBody>
      </p:sp>
      <p:pic>
        <p:nvPicPr>
          <p:cNvPr id="4" name="Zástupný symbol pro obsah 3" descr="C:\Users\reggeg\Desktop\Bakalářská práce\Foto tunelu\tunel s číslem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9" r="2132" b="14889"/>
          <a:stretch/>
        </p:blipFill>
        <p:spPr bwMode="auto">
          <a:xfrm>
            <a:off x="1645922" y="2314507"/>
            <a:ext cx="7589584" cy="2905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72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550</TotalTime>
  <Words>505</Words>
  <Application>Microsoft Office PowerPoint</Application>
  <PresentationFormat>Širokoúhlá obrazovka</PresentationFormat>
  <Paragraphs>335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Ion</vt:lpstr>
      <vt:lpstr>Návrh měřící sestavy pro zkoušku kouřotěsnosti</vt:lpstr>
      <vt:lpstr>Cíl práce</vt:lpstr>
      <vt:lpstr>Obsah</vt:lpstr>
      <vt:lpstr>Obsah</vt:lpstr>
      <vt:lpstr>Využitá zařízení</vt:lpstr>
      <vt:lpstr>Využitá zařízení</vt:lpstr>
      <vt:lpstr>Využitá zařízení</vt:lpstr>
      <vt:lpstr>Využitá zařízení</vt:lpstr>
      <vt:lpstr>Aerodynamický tunel</vt:lpstr>
      <vt:lpstr>Zkušební zařízení </vt:lpstr>
      <vt:lpstr>Postup měření </vt:lpstr>
      <vt:lpstr>Naměřená data z prvního měření</vt:lpstr>
      <vt:lpstr>Naměřená data z opakovaného měření</vt:lpstr>
      <vt:lpstr>Grafické znázornění výsledků </vt:lpstr>
      <vt:lpstr>Návrh a opatření 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měřící sestavy pro zkoušku kouřotěsnosti</dc:title>
  <dc:creator>Admin</dc:creator>
  <cp:lastModifiedBy>Admin</cp:lastModifiedBy>
  <cp:revision>21</cp:revision>
  <dcterms:created xsi:type="dcterms:W3CDTF">2023-04-17T12:21:36Z</dcterms:created>
  <dcterms:modified xsi:type="dcterms:W3CDTF">2023-06-13T14:46:18Z</dcterms:modified>
</cp:coreProperties>
</file>