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5" r:id="rId5"/>
    <p:sldId id="259" r:id="rId6"/>
    <p:sldId id="264" r:id="rId7"/>
    <p:sldId id="266" r:id="rId8"/>
    <p:sldId id="267" r:id="rId9"/>
    <p:sldId id="26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7B2231-394C-40B5-A3D0-0796BF25977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FBF89AA4-362F-4436-AD60-8F0B0CE4C14A}">
      <dgm:prSet phldrT="[Text]"/>
      <dgm:spPr/>
      <dgm:t>
        <a:bodyPr/>
        <a:lstStyle/>
        <a:p>
          <a:r>
            <a:rPr lang="cs-CZ" dirty="0" smtClean="0"/>
            <a:t>Model</a:t>
          </a:r>
          <a:endParaRPr lang="cs-CZ" dirty="0"/>
        </a:p>
      </dgm:t>
    </dgm:pt>
    <dgm:pt modelId="{93B5C090-65AD-4021-8ABD-4C88949C9893}" type="parTrans" cxnId="{E5B926FE-1736-4F8E-ABA2-FE4F41A15F4B}">
      <dgm:prSet/>
      <dgm:spPr/>
      <dgm:t>
        <a:bodyPr/>
        <a:lstStyle/>
        <a:p>
          <a:endParaRPr lang="cs-CZ"/>
        </a:p>
      </dgm:t>
    </dgm:pt>
    <dgm:pt modelId="{C28FD71F-8D9F-4A7F-96A2-89F4C19A480E}" type="sibTrans" cxnId="{E5B926FE-1736-4F8E-ABA2-FE4F41A15F4B}">
      <dgm:prSet/>
      <dgm:spPr/>
      <dgm:t>
        <a:bodyPr/>
        <a:lstStyle/>
        <a:p>
          <a:endParaRPr lang="cs-CZ"/>
        </a:p>
      </dgm:t>
    </dgm:pt>
    <dgm:pt modelId="{5B70FA3C-A140-493E-9D65-B218AA0E6D4F}">
      <dgm:prSet phldrT="[Text]"/>
      <dgm:spPr/>
      <dgm:t>
        <a:bodyPr/>
        <a:lstStyle/>
        <a:p>
          <a:r>
            <a:rPr lang="cs-CZ" dirty="0" smtClean="0"/>
            <a:t>Simulace</a:t>
          </a:r>
          <a:endParaRPr lang="cs-CZ" dirty="0"/>
        </a:p>
      </dgm:t>
    </dgm:pt>
    <dgm:pt modelId="{222AE129-D42D-4ED8-A1C6-F667C65E6386}" type="parTrans" cxnId="{58E53F88-D5E9-4402-A4E3-841F8104D46D}">
      <dgm:prSet/>
      <dgm:spPr/>
      <dgm:t>
        <a:bodyPr/>
        <a:lstStyle/>
        <a:p>
          <a:endParaRPr lang="cs-CZ"/>
        </a:p>
      </dgm:t>
    </dgm:pt>
    <dgm:pt modelId="{A1E59B0D-4CD3-4894-AD04-11926D7EC846}" type="sibTrans" cxnId="{58E53F88-D5E9-4402-A4E3-841F8104D46D}">
      <dgm:prSet/>
      <dgm:spPr/>
      <dgm:t>
        <a:bodyPr/>
        <a:lstStyle/>
        <a:p>
          <a:endParaRPr lang="cs-CZ"/>
        </a:p>
      </dgm:t>
    </dgm:pt>
    <dgm:pt modelId="{20E44E17-29BB-41BF-BDED-765C5B5005B4}">
      <dgm:prSet phldrT="[Text]"/>
      <dgm:spPr/>
      <dgm:t>
        <a:bodyPr/>
        <a:lstStyle/>
        <a:p>
          <a:r>
            <a:rPr lang="cs-CZ" dirty="0" smtClean="0"/>
            <a:t>Výpočty</a:t>
          </a:r>
          <a:endParaRPr lang="cs-CZ" dirty="0"/>
        </a:p>
      </dgm:t>
    </dgm:pt>
    <dgm:pt modelId="{BDA2B93D-8205-4F54-88DD-99C7EE06DC9D}" type="parTrans" cxnId="{603127C2-CA9B-4A31-905B-D89158E32DE2}">
      <dgm:prSet/>
      <dgm:spPr/>
      <dgm:t>
        <a:bodyPr/>
        <a:lstStyle/>
        <a:p>
          <a:endParaRPr lang="cs-CZ"/>
        </a:p>
      </dgm:t>
    </dgm:pt>
    <dgm:pt modelId="{F4690C11-093F-4E61-A3D1-A01004103B1F}" type="sibTrans" cxnId="{603127C2-CA9B-4A31-905B-D89158E32DE2}">
      <dgm:prSet/>
      <dgm:spPr/>
      <dgm:t>
        <a:bodyPr/>
        <a:lstStyle/>
        <a:p>
          <a:endParaRPr lang="cs-CZ"/>
        </a:p>
      </dgm:t>
    </dgm:pt>
    <dgm:pt modelId="{E5EE2830-5DF9-47CE-A733-F5C58B9EB844}" type="pres">
      <dgm:prSet presAssocID="{827B2231-394C-40B5-A3D0-0796BF25977B}" presName="Name0" presStyleCnt="0">
        <dgm:presLayoutVars>
          <dgm:dir/>
          <dgm:animLvl val="lvl"/>
          <dgm:resizeHandles val="exact"/>
        </dgm:presLayoutVars>
      </dgm:prSet>
      <dgm:spPr/>
    </dgm:pt>
    <dgm:pt modelId="{E516897D-337D-4506-B3C0-998A02AD42EE}" type="pres">
      <dgm:prSet presAssocID="{FBF89AA4-362F-4436-AD60-8F0B0CE4C14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51F4AB-2EFD-44EF-A2F8-6B32000DFFEA}" type="pres">
      <dgm:prSet presAssocID="{C28FD71F-8D9F-4A7F-96A2-89F4C19A480E}" presName="parTxOnlySpace" presStyleCnt="0"/>
      <dgm:spPr/>
    </dgm:pt>
    <dgm:pt modelId="{48E49995-6715-4264-B1D0-57BC988B8757}" type="pres">
      <dgm:prSet presAssocID="{5B70FA3C-A140-493E-9D65-B218AA0E6D4F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0998E7-0AA0-496A-8A68-76A0330956B9}" type="pres">
      <dgm:prSet presAssocID="{A1E59B0D-4CD3-4894-AD04-11926D7EC846}" presName="parTxOnlySpace" presStyleCnt="0"/>
      <dgm:spPr/>
    </dgm:pt>
    <dgm:pt modelId="{F348C30A-0546-40A8-ACDE-DD2D09854802}" type="pres">
      <dgm:prSet presAssocID="{20E44E17-29BB-41BF-BDED-765C5B5005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8E53F88-D5E9-4402-A4E3-841F8104D46D}" srcId="{827B2231-394C-40B5-A3D0-0796BF25977B}" destId="{5B70FA3C-A140-493E-9D65-B218AA0E6D4F}" srcOrd="1" destOrd="0" parTransId="{222AE129-D42D-4ED8-A1C6-F667C65E6386}" sibTransId="{A1E59B0D-4CD3-4894-AD04-11926D7EC846}"/>
    <dgm:cxn modelId="{E5B926FE-1736-4F8E-ABA2-FE4F41A15F4B}" srcId="{827B2231-394C-40B5-A3D0-0796BF25977B}" destId="{FBF89AA4-362F-4436-AD60-8F0B0CE4C14A}" srcOrd="0" destOrd="0" parTransId="{93B5C090-65AD-4021-8ABD-4C88949C9893}" sibTransId="{C28FD71F-8D9F-4A7F-96A2-89F4C19A480E}"/>
    <dgm:cxn modelId="{603127C2-CA9B-4A31-905B-D89158E32DE2}" srcId="{827B2231-394C-40B5-A3D0-0796BF25977B}" destId="{20E44E17-29BB-41BF-BDED-765C5B5005B4}" srcOrd="2" destOrd="0" parTransId="{BDA2B93D-8205-4F54-88DD-99C7EE06DC9D}" sibTransId="{F4690C11-093F-4E61-A3D1-A01004103B1F}"/>
    <dgm:cxn modelId="{13CE2BCE-B219-42A8-9095-A6B14A16A2DB}" type="presOf" srcId="{FBF89AA4-362F-4436-AD60-8F0B0CE4C14A}" destId="{E516897D-337D-4506-B3C0-998A02AD42EE}" srcOrd="0" destOrd="0" presId="urn:microsoft.com/office/officeart/2005/8/layout/chevron1"/>
    <dgm:cxn modelId="{4A6F959E-83CA-4356-BBAC-55C97572F7B2}" type="presOf" srcId="{827B2231-394C-40B5-A3D0-0796BF25977B}" destId="{E5EE2830-5DF9-47CE-A733-F5C58B9EB844}" srcOrd="0" destOrd="0" presId="urn:microsoft.com/office/officeart/2005/8/layout/chevron1"/>
    <dgm:cxn modelId="{B8ACBA34-DB8D-48DC-BC7C-AFD5E3FB3A47}" type="presOf" srcId="{20E44E17-29BB-41BF-BDED-765C5B5005B4}" destId="{F348C30A-0546-40A8-ACDE-DD2D09854802}" srcOrd="0" destOrd="0" presId="urn:microsoft.com/office/officeart/2005/8/layout/chevron1"/>
    <dgm:cxn modelId="{FB602400-99D2-4C4D-80A5-CBCCAAD37633}" type="presOf" srcId="{5B70FA3C-A140-493E-9D65-B218AA0E6D4F}" destId="{48E49995-6715-4264-B1D0-57BC988B8757}" srcOrd="0" destOrd="0" presId="urn:microsoft.com/office/officeart/2005/8/layout/chevron1"/>
    <dgm:cxn modelId="{CDFBCE25-B5D8-4921-A324-8B606B48331B}" type="presParOf" srcId="{E5EE2830-5DF9-47CE-A733-F5C58B9EB844}" destId="{E516897D-337D-4506-B3C0-998A02AD42EE}" srcOrd="0" destOrd="0" presId="urn:microsoft.com/office/officeart/2005/8/layout/chevron1"/>
    <dgm:cxn modelId="{2374DE92-CDD8-4D3E-AF35-D3F12C9636F5}" type="presParOf" srcId="{E5EE2830-5DF9-47CE-A733-F5C58B9EB844}" destId="{0151F4AB-2EFD-44EF-A2F8-6B32000DFFEA}" srcOrd="1" destOrd="0" presId="urn:microsoft.com/office/officeart/2005/8/layout/chevron1"/>
    <dgm:cxn modelId="{992D01B6-A6F4-401C-B3FF-23EB10E8BBA0}" type="presParOf" srcId="{E5EE2830-5DF9-47CE-A733-F5C58B9EB844}" destId="{48E49995-6715-4264-B1D0-57BC988B8757}" srcOrd="2" destOrd="0" presId="urn:microsoft.com/office/officeart/2005/8/layout/chevron1"/>
    <dgm:cxn modelId="{A537E750-3AA9-46CB-AE48-386B212957FC}" type="presParOf" srcId="{E5EE2830-5DF9-47CE-A733-F5C58B9EB844}" destId="{430998E7-0AA0-496A-8A68-76A0330956B9}" srcOrd="3" destOrd="0" presId="urn:microsoft.com/office/officeart/2005/8/layout/chevron1"/>
    <dgm:cxn modelId="{C48B1B86-2F6A-48C5-9BEC-E6142C329F09}" type="presParOf" srcId="{E5EE2830-5DF9-47CE-A733-F5C58B9EB844}" destId="{F348C30A-0546-40A8-ACDE-DD2D09854802}" srcOrd="4" destOrd="0" presId="urn:microsoft.com/office/officeart/2005/8/layout/chevro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502E9-EBA9-4561-8135-5C3072E56D47}" type="datetimeFigureOut">
              <a:rPr lang="cs-CZ" smtClean="0"/>
              <a:pPr/>
              <a:t>12.06.2023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3AAEC-54D6-4611-AA31-E2D2465BCB4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3AAEC-54D6-4611-AA31-E2D2465BCB42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9A99-7F19-4E3A-9C8E-8D0B69E7982E}" type="datetimeFigureOut">
              <a:rPr lang="cs-CZ" smtClean="0"/>
              <a:pPr/>
              <a:t>12.06.2023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7419-C81E-4092-A620-7A44FD17FD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9A99-7F19-4E3A-9C8E-8D0B69E7982E}" type="datetimeFigureOut">
              <a:rPr lang="cs-CZ" smtClean="0"/>
              <a:pPr/>
              <a:t>12.06.2023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7419-C81E-4092-A620-7A44FD17FD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9A99-7F19-4E3A-9C8E-8D0B69E7982E}" type="datetimeFigureOut">
              <a:rPr lang="cs-CZ" smtClean="0"/>
              <a:pPr/>
              <a:t>12.06.2023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7419-C81E-4092-A620-7A44FD17FD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9A99-7F19-4E3A-9C8E-8D0B69E7982E}" type="datetimeFigureOut">
              <a:rPr lang="cs-CZ" smtClean="0"/>
              <a:pPr/>
              <a:t>12.06.2023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7419-C81E-4092-A620-7A44FD17FD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9A99-7F19-4E3A-9C8E-8D0B69E7982E}" type="datetimeFigureOut">
              <a:rPr lang="cs-CZ" smtClean="0"/>
              <a:pPr/>
              <a:t>12.06.2023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7419-C81E-4092-A620-7A44FD17FD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9A99-7F19-4E3A-9C8E-8D0B69E7982E}" type="datetimeFigureOut">
              <a:rPr lang="cs-CZ" smtClean="0"/>
              <a:pPr/>
              <a:t>12.06.2023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7419-C81E-4092-A620-7A44FD17FD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9A99-7F19-4E3A-9C8E-8D0B69E7982E}" type="datetimeFigureOut">
              <a:rPr lang="cs-CZ" smtClean="0"/>
              <a:pPr/>
              <a:t>12.06.2023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7419-C81E-4092-A620-7A44FD17FD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9A99-7F19-4E3A-9C8E-8D0B69E7982E}" type="datetimeFigureOut">
              <a:rPr lang="cs-CZ" smtClean="0"/>
              <a:pPr/>
              <a:t>12.06.2023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7419-C81E-4092-A620-7A44FD17FD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9A99-7F19-4E3A-9C8E-8D0B69E7982E}" type="datetimeFigureOut">
              <a:rPr lang="cs-CZ" smtClean="0"/>
              <a:pPr/>
              <a:t>12.06.2023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7419-C81E-4092-A620-7A44FD17FD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9A99-7F19-4E3A-9C8E-8D0B69E7982E}" type="datetimeFigureOut">
              <a:rPr lang="cs-CZ" smtClean="0"/>
              <a:pPr/>
              <a:t>12.06.2023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7419-C81E-4092-A620-7A44FD17FD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9A99-7F19-4E3A-9C8E-8D0B69E7982E}" type="datetimeFigureOut">
              <a:rPr lang="cs-CZ" smtClean="0"/>
              <a:pPr/>
              <a:t>12.06.2023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E7419-C81E-4092-A620-7A44FD17FD4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E9A99-7F19-4E3A-9C8E-8D0B69E7982E}" type="datetimeFigureOut">
              <a:rPr lang="cs-CZ" smtClean="0"/>
              <a:pPr/>
              <a:t>12.06.2023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E7419-C81E-4092-A620-7A44FD17FD4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958166" cy="288609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Vliv sklonu bočních stran vtokových kanálů vtokového systému tlakové licí formy na charakteristiky proudění taveniny a zachytávaní plynů ve tvarové dutině formy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28596" y="5833807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Josef Kadavý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7556" y="249540"/>
            <a:ext cx="1691680" cy="16916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00" y="217635"/>
            <a:ext cx="1239564" cy="1239564"/>
          </a:xfrm>
          <a:prstGeom prst="rect">
            <a:avLst/>
          </a:prstGeom>
        </p:spPr>
      </p:pic>
      <p:pic>
        <p:nvPicPr>
          <p:cNvPr id="8" name="Zástupný symbol pro obsah 7" descr="351134053_1533907530470982_5718696315376105259_n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00100" y="1714488"/>
            <a:ext cx="7155853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Osnova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sz="4400" dirty="0" smtClean="0"/>
              <a:t>Zadání</a:t>
            </a:r>
          </a:p>
          <a:p>
            <a:pPr marL="514350" indent="-514350">
              <a:buAutoNum type="arabicPeriod"/>
            </a:pPr>
            <a:r>
              <a:rPr lang="cs-CZ" sz="4400" dirty="0" smtClean="0"/>
              <a:t>Rozbor problematiky</a:t>
            </a:r>
          </a:p>
          <a:p>
            <a:pPr marL="514350" indent="-514350">
              <a:buAutoNum type="arabicPeriod"/>
            </a:pPr>
            <a:r>
              <a:rPr lang="cs-CZ" sz="4400" dirty="0" smtClean="0"/>
              <a:t>Řešení</a:t>
            </a:r>
          </a:p>
          <a:p>
            <a:pPr marL="514350" indent="-514350">
              <a:buAutoNum type="arabicPeriod"/>
            </a:pPr>
            <a:r>
              <a:rPr lang="cs-CZ" sz="4400" dirty="0" smtClean="0"/>
              <a:t>Výsledek</a:t>
            </a:r>
          </a:p>
          <a:p>
            <a:pPr marL="514350" indent="-514350">
              <a:buAutoNum type="arabicPeriod"/>
            </a:pPr>
            <a:r>
              <a:rPr lang="cs-CZ" sz="4400" dirty="0" smtClean="0"/>
              <a:t>Zhodnocení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00" y="217635"/>
            <a:ext cx="1239564" cy="12395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Zadání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sz="4400" dirty="0" smtClean="0"/>
              <a:t>návrh </a:t>
            </a:r>
            <a:r>
              <a:rPr lang="cs-CZ" sz="4400" dirty="0"/>
              <a:t>vtokového systému pro konkrétní typ tlakového </a:t>
            </a:r>
            <a:r>
              <a:rPr lang="cs-CZ" sz="4400" dirty="0" smtClean="0"/>
              <a:t>odlitku</a:t>
            </a:r>
          </a:p>
          <a:p>
            <a:r>
              <a:rPr lang="cs-CZ" sz="4400" dirty="0" smtClean="0"/>
              <a:t>Konstrukční úpravy </a:t>
            </a:r>
            <a:r>
              <a:rPr lang="cs-CZ" sz="4400" dirty="0"/>
              <a:t>s ohledem na sklon bočních stran vtokových </a:t>
            </a:r>
            <a:r>
              <a:rPr lang="cs-CZ" sz="4400" dirty="0" smtClean="0"/>
              <a:t>kanálů</a:t>
            </a:r>
          </a:p>
          <a:p>
            <a:r>
              <a:rPr lang="cs-CZ" sz="4400" dirty="0" smtClean="0"/>
              <a:t>Využití numerických </a:t>
            </a:r>
            <a:r>
              <a:rPr lang="cs-CZ" sz="4400" dirty="0"/>
              <a:t>simulací pro volbu nejvhodnější varianty.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00" y="217635"/>
            <a:ext cx="1239564" cy="12395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Problematika</a:t>
            </a:r>
            <a:endParaRPr lang="cs-CZ" sz="6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00" y="217635"/>
            <a:ext cx="1239564" cy="1239564"/>
          </a:xfrm>
          <a:prstGeom prst="rect">
            <a:avLst/>
          </a:prstGeom>
        </p:spPr>
      </p:pic>
      <p:pic>
        <p:nvPicPr>
          <p:cNvPr id="8" name="Zástupný symbol pro obsah 7" descr="bruhario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47111" y="1600200"/>
            <a:ext cx="6849777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Problematika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/>
          <a:lstStyle/>
          <a:p>
            <a:pPr marL="514350" indent="-514350"/>
            <a:r>
              <a:rPr lang="cs-CZ" sz="4400" dirty="0" smtClean="0"/>
              <a:t>ČSN 22 8601</a:t>
            </a:r>
          </a:p>
          <a:p>
            <a:pPr marL="514350" indent="-514350"/>
            <a:r>
              <a:rPr lang="cs-CZ" sz="4400" dirty="0" smtClean="0"/>
              <a:t>3 Vtokové </a:t>
            </a:r>
            <a:r>
              <a:rPr lang="cs-CZ" sz="4400" dirty="0" smtClean="0"/>
              <a:t>soustavy</a:t>
            </a:r>
            <a:endParaRPr lang="cs-CZ" sz="4400" dirty="0" smtClean="0"/>
          </a:p>
          <a:p>
            <a:pPr marL="514350" indent="-514350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00" y="217635"/>
            <a:ext cx="1239564" cy="1239564"/>
          </a:xfrm>
          <a:prstGeom prst="rect">
            <a:avLst/>
          </a:prstGeom>
        </p:spPr>
      </p:pic>
      <p:pic>
        <p:nvPicPr>
          <p:cNvPr id="5" name="Obrázek 4" descr="For Hono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071942"/>
            <a:ext cx="5846361" cy="1963115"/>
          </a:xfrm>
          <a:prstGeom prst="rect">
            <a:avLst/>
          </a:prstGeom>
        </p:spPr>
      </p:pic>
      <p:pic>
        <p:nvPicPr>
          <p:cNvPr id="6" name="Obrázek 5" descr="ahh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2264" y="2285992"/>
            <a:ext cx="2218377" cy="329801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Postup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>
            <a:normAutofit/>
          </a:bodyPr>
          <a:lstStyle/>
          <a:p>
            <a:pPr marL="514350" indent="-514350"/>
            <a:r>
              <a:rPr lang="cs-CZ" sz="3600" dirty="0" smtClean="0"/>
              <a:t>3D modely z programu </a:t>
            </a:r>
            <a:r>
              <a:rPr lang="cs-CZ" sz="3600" dirty="0" err="1" smtClean="0"/>
              <a:t>Inventor</a:t>
            </a:r>
            <a:endParaRPr lang="cs-CZ" sz="3600" dirty="0" smtClean="0"/>
          </a:p>
          <a:p>
            <a:pPr marL="514350" indent="-514350"/>
            <a:r>
              <a:rPr lang="cs-CZ" sz="3600" dirty="0" smtClean="0"/>
              <a:t>Simulace lití v </a:t>
            </a:r>
            <a:r>
              <a:rPr lang="cs-CZ" sz="3600" dirty="0" err="1" smtClean="0"/>
              <a:t>softvaru</a:t>
            </a:r>
            <a:r>
              <a:rPr lang="cs-CZ" sz="3600" dirty="0" smtClean="0"/>
              <a:t> MAGMASOFT</a:t>
            </a:r>
          </a:p>
          <a:p>
            <a:pPr marL="514350" indent="-514350"/>
            <a:r>
              <a:rPr lang="cs-CZ" sz="3600" dirty="0"/>
              <a:t>Výpočty	- </a:t>
            </a:r>
            <a:r>
              <a:rPr lang="cs-CZ" sz="3600" dirty="0" err="1" smtClean="0"/>
              <a:t>Reynoldsovo</a:t>
            </a:r>
            <a:r>
              <a:rPr lang="cs-CZ" sz="3600" dirty="0" smtClean="0"/>
              <a:t> číslo</a:t>
            </a:r>
            <a:endParaRPr lang="cs-CZ" sz="3600" dirty="0"/>
          </a:p>
          <a:p>
            <a:pPr marL="514350" indent="-514350">
              <a:buNone/>
            </a:pPr>
            <a:r>
              <a:rPr lang="cs-CZ" sz="3600" dirty="0"/>
              <a:t>			</a:t>
            </a:r>
            <a:r>
              <a:rPr lang="cs-CZ" sz="3600" dirty="0" smtClean="0"/>
              <a:t>	- </a:t>
            </a:r>
            <a:r>
              <a:rPr lang="cs-CZ" sz="3600" dirty="0"/>
              <a:t>Množství vzduchu</a:t>
            </a:r>
          </a:p>
          <a:p>
            <a:pPr marL="514350" indent="-514350">
              <a:buNone/>
            </a:pPr>
            <a:r>
              <a:rPr lang="cs-CZ" sz="3600" dirty="0"/>
              <a:t>			</a:t>
            </a:r>
            <a:r>
              <a:rPr lang="cs-CZ" sz="3600" dirty="0" smtClean="0"/>
              <a:t>	- </a:t>
            </a:r>
            <a:r>
              <a:rPr lang="cs-CZ" sz="3600" dirty="0" err="1" smtClean="0"/>
              <a:t>Odpadovosti</a:t>
            </a:r>
            <a:endParaRPr lang="cs-CZ" sz="3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00" y="217635"/>
            <a:ext cx="1239564" cy="1239564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/>
        </p:nvGraphicFramePr>
        <p:xfrm>
          <a:off x="1500166" y="378619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Výsledky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>
            <a:normAutofit/>
          </a:bodyPr>
          <a:lstStyle/>
          <a:p>
            <a:pPr marL="514350" indent="-514350"/>
            <a:r>
              <a:rPr lang="cs-CZ" sz="3600" dirty="0" err="1" smtClean="0"/>
              <a:t>Reynoldsovo</a:t>
            </a:r>
            <a:r>
              <a:rPr lang="cs-CZ" sz="3600" dirty="0" smtClean="0"/>
              <a:t> číslo</a:t>
            </a:r>
            <a:r>
              <a:rPr lang="cs-CZ" sz="3600" dirty="0" smtClean="0"/>
              <a:t> – Soustava 15 nejlepší</a:t>
            </a:r>
          </a:p>
          <a:p>
            <a:pPr marL="514350" indent="-514350"/>
            <a:r>
              <a:rPr lang="cs-CZ" sz="3600" dirty="0" smtClean="0"/>
              <a:t>Množství vzduchu – Soustava 15 nejlepší</a:t>
            </a:r>
          </a:p>
          <a:p>
            <a:pPr marL="514350" indent="-514350"/>
            <a:r>
              <a:rPr lang="cs-CZ" sz="3600" dirty="0" err="1" smtClean="0"/>
              <a:t>Odpadovost</a:t>
            </a:r>
            <a:r>
              <a:rPr lang="cs-CZ" sz="3600" dirty="0" smtClean="0"/>
              <a:t> </a:t>
            </a:r>
            <a:r>
              <a:rPr lang="cs-CZ" sz="3600" dirty="0" smtClean="0"/>
              <a:t>          – </a:t>
            </a:r>
            <a:r>
              <a:rPr lang="cs-CZ" sz="3600" dirty="0" smtClean="0"/>
              <a:t>Zanedbatelná</a:t>
            </a:r>
            <a:endParaRPr lang="cs-CZ" sz="3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00" y="217635"/>
            <a:ext cx="1239564" cy="1239564"/>
          </a:xfrm>
          <a:prstGeom prst="rect">
            <a:avLst/>
          </a:prstGeom>
        </p:spPr>
      </p:pic>
      <p:pic>
        <p:nvPicPr>
          <p:cNvPr id="9" name="Obrázek 8" descr="všechn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4357694"/>
            <a:ext cx="7786742" cy="144001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Výsledky</a:t>
            </a:r>
            <a:endParaRPr lang="cs-CZ" sz="6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00" y="217635"/>
            <a:ext cx="1239564" cy="1239564"/>
          </a:xfrm>
          <a:prstGeom prst="rect">
            <a:avLst/>
          </a:prstGeom>
        </p:spPr>
      </p:pic>
      <p:pic>
        <p:nvPicPr>
          <p:cNvPr id="8" name="Zástupný symbol pro obsah 7" descr="zelená detail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16084" y="1600200"/>
            <a:ext cx="6111832" cy="4525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Zhodnocení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/>
          <a:lstStyle/>
          <a:p>
            <a:pPr lvl="0">
              <a:defRPr/>
            </a:pPr>
            <a:r>
              <a:rPr lang="cs-CZ" sz="4400" dirty="0"/>
              <a:t>Získané vědomosti z dané </a:t>
            </a:r>
            <a:r>
              <a:rPr lang="cs-CZ" sz="4400" dirty="0" smtClean="0"/>
              <a:t>oblasti</a:t>
            </a:r>
            <a:endParaRPr lang="cs-CZ" sz="4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00" y="217635"/>
            <a:ext cx="1239564" cy="1239564"/>
          </a:xfrm>
          <a:prstGeom prst="rect">
            <a:avLst/>
          </a:prstGeom>
        </p:spPr>
      </p:pic>
      <p:pic>
        <p:nvPicPr>
          <p:cNvPr id="5" name="Obrázek 4" descr="ahh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6116" y="3000372"/>
            <a:ext cx="2388480" cy="35509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1677</TotalTime>
  <Words>108</Words>
  <Application>Microsoft Office PowerPoint</Application>
  <PresentationFormat>Předvádění na obrazovce (4:3)</PresentationFormat>
  <Paragraphs>34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Vliv sklonu bočních stran vtokových kanálů vtokového systému tlakové licí formy na charakteristiky proudění taveniny a zachytávaní plynů ve tvarové dutině formy </vt:lpstr>
      <vt:lpstr>Osnova</vt:lpstr>
      <vt:lpstr>Zadání</vt:lpstr>
      <vt:lpstr>Problematika</vt:lpstr>
      <vt:lpstr>Problematika</vt:lpstr>
      <vt:lpstr>Postup</vt:lpstr>
      <vt:lpstr>Výsledky</vt:lpstr>
      <vt:lpstr>Výsledky</vt:lpstr>
      <vt:lpstr>Zhodnocení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 bla bla zadání</dc:title>
  <dc:creator>user</dc:creator>
  <cp:lastModifiedBy>user</cp:lastModifiedBy>
  <cp:revision>10</cp:revision>
  <dcterms:created xsi:type="dcterms:W3CDTF">2023-06-05T23:26:40Z</dcterms:created>
  <dcterms:modified xsi:type="dcterms:W3CDTF">2023-06-12T11:11:09Z</dcterms:modified>
</cp:coreProperties>
</file>