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7" r:id="rId1"/>
  </p:sldMasterIdLst>
  <p:sldIdLst>
    <p:sldId id="256" r:id="rId2"/>
    <p:sldId id="277" r:id="rId3"/>
    <p:sldId id="257" r:id="rId4"/>
    <p:sldId id="258" r:id="rId5"/>
    <p:sldId id="261" r:id="rId6"/>
    <p:sldId id="259" r:id="rId7"/>
    <p:sldId id="276" r:id="rId8"/>
    <p:sldId id="260" r:id="rId9"/>
    <p:sldId id="263" r:id="rId10"/>
    <p:sldId id="262" r:id="rId11"/>
    <p:sldId id="274" r:id="rId12"/>
    <p:sldId id="275" r:id="rId13"/>
    <p:sldId id="265" r:id="rId14"/>
    <p:sldId id="266" r:id="rId15"/>
    <p:sldId id="279" r:id="rId16"/>
    <p:sldId id="278" r:id="rId17"/>
    <p:sldId id="280" r:id="rId18"/>
    <p:sldId id="281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90" d="100"/>
          <a:sy n="90" d="100"/>
        </p:scale>
        <p:origin x="4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7CB73-3E88-4836-9056-DF0B8D14B2E3}" type="datetimeFigureOut">
              <a:rPr lang="cs-CZ" smtClean="0"/>
              <a:t>12.06.2023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41D19-C2A1-485A-BC2F-327EE4D398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1374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7CB73-3E88-4836-9056-DF0B8D14B2E3}" type="datetimeFigureOut">
              <a:rPr lang="cs-CZ" smtClean="0"/>
              <a:t>12.06.2023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41D19-C2A1-485A-BC2F-327EE4D398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1563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7CB73-3E88-4836-9056-DF0B8D14B2E3}" type="datetimeFigureOut">
              <a:rPr lang="cs-CZ" smtClean="0"/>
              <a:t>12.06.2023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41D19-C2A1-485A-BC2F-327EE4D398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1341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7CB73-3E88-4836-9056-DF0B8D14B2E3}" type="datetimeFigureOut">
              <a:rPr lang="cs-CZ" smtClean="0"/>
              <a:t>12.06.2023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41D19-C2A1-485A-BC2F-327EE4D398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9387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7CB73-3E88-4836-9056-DF0B8D14B2E3}" type="datetimeFigureOut">
              <a:rPr lang="cs-CZ" smtClean="0"/>
              <a:t>12.06.2023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41D19-C2A1-485A-BC2F-327EE4D398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0593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7CB73-3E88-4836-9056-DF0B8D14B2E3}" type="datetimeFigureOut">
              <a:rPr lang="cs-CZ" smtClean="0"/>
              <a:t>12.06.2023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41D19-C2A1-485A-BC2F-327EE4D398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4564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7CB73-3E88-4836-9056-DF0B8D14B2E3}" type="datetimeFigureOut">
              <a:rPr lang="cs-CZ" smtClean="0"/>
              <a:t>12.06.2023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41D19-C2A1-485A-BC2F-327EE4D398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0721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7CB73-3E88-4836-9056-DF0B8D14B2E3}" type="datetimeFigureOut">
              <a:rPr lang="cs-CZ" smtClean="0"/>
              <a:t>12.06.2023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41D19-C2A1-485A-BC2F-327EE4D398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6153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7CB73-3E88-4836-9056-DF0B8D14B2E3}" type="datetimeFigureOut">
              <a:rPr lang="cs-CZ" smtClean="0"/>
              <a:t>12.06.2023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41D19-C2A1-485A-BC2F-327EE4D398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0407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7CB73-3E88-4836-9056-DF0B8D14B2E3}" type="datetimeFigureOut">
              <a:rPr lang="cs-CZ" smtClean="0"/>
              <a:t>12.06.2023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41D19-C2A1-485A-BC2F-327EE4D398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6224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7CB73-3E88-4836-9056-DF0B8D14B2E3}" type="datetimeFigureOut">
              <a:rPr lang="cs-CZ" smtClean="0"/>
              <a:t>12.06.2023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41D19-C2A1-485A-BC2F-327EE4D398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7443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7CB73-3E88-4836-9056-DF0B8D14B2E3}" type="datetimeFigureOut">
              <a:rPr lang="cs-CZ" smtClean="0"/>
              <a:t>12.06.2023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41D19-C2A1-485A-BC2F-327EE4D398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0152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871057"/>
            <a:ext cx="9144000" cy="2387600"/>
          </a:xfrm>
        </p:spPr>
        <p:txBody>
          <a:bodyPr/>
          <a:lstStyle/>
          <a:p>
            <a:r>
              <a:rPr lang="cs-CZ" dirty="0" smtClean="0">
                <a:latin typeface="+mn-lt"/>
              </a:rPr>
              <a:t>Projektování instalace napájecích žlabů</a:t>
            </a:r>
            <a:endParaRPr lang="cs-CZ" dirty="0"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15366" y="160289"/>
            <a:ext cx="9144000" cy="2111195"/>
          </a:xfrm>
        </p:spPr>
        <p:txBody>
          <a:bodyPr/>
          <a:lstStyle/>
          <a:p>
            <a:pPr algn="ctr"/>
            <a:endParaRPr lang="cs-CZ" b="1" dirty="0" smtClean="0">
              <a:cs typeface="Arial" panose="020B0604020202020204" pitchFamily="34" charset="0"/>
            </a:endParaRPr>
          </a:p>
          <a:p>
            <a:r>
              <a:rPr lang="cs-CZ" b="1" dirty="0" smtClean="0">
                <a:cs typeface="Arial" panose="020B0604020202020204" pitchFamily="34" charset="0"/>
              </a:rPr>
              <a:t>Vysoká škola technická a ekonomická v Českých Budějovicích</a:t>
            </a:r>
            <a:r>
              <a:rPr lang="cs-CZ" sz="1400" b="1" dirty="0" smtClean="0">
                <a:cs typeface="Arial" panose="020B0604020202020204" pitchFamily="34" charset="0"/>
              </a:rPr>
              <a:t/>
            </a:r>
            <a:br>
              <a:rPr lang="cs-CZ" sz="1400" b="1" dirty="0" smtClean="0">
                <a:cs typeface="Arial" panose="020B0604020202020204" pitchFamily="34" charset="0"/>
              </a:rPr>
            </a:br>
            <a:r>
              <a:rPr lang="cs-CZ" sz="1400" b="1" dirty="0" smtClean="0">
                <a:cs typeface="Arial" panose="020B0604020202020204" pitchFamily="34" charset="0"/>
              </a:rPr>
              <a:t> </a:t>
            </a:r>
            <a:br>
              <a:rPr lang="cs-CZ" sz="1400" b="1" dirty="0" smtClean="0">
                <a:cs typeface="Arial" panose="020B0604020202020204" pitchFamily="34" charset="0"/>
              </a:rPr>
            </a:br>
            <a:r>
              <a:rPr lang="cs-CZ" sz="1600" dirty="0" smtClean="0">
                <a:cs typeface="Arial" panose="020B0604020202020204" pitchFamily="34" charset="0"/>
              </a:rPr>
              <a:t>Ústav </a:t>
            </a:r>
            <a:r>
              <a:rPr lang="cs-CZ" sz="1600" dirty="0" err="1" smtClean="0">
                <a:cs typeface="Arial" panose="020B0604020202020204" pitchFamily="34" charset="0"/>
              </a:rPr>
              <a:t>technicko-technologický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0229EA1A-B223-AC95-DA37-BC0016174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1569" y="0"/>
            <a:ext cx="1850431" cy="1871057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3398807" y="5386951"/>
            <a:ext cx="72691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ea typeface="Verdana" panose="020B0604030504040204" pitchFamily="34" charset="0"/>
                <a:cs typeface="Arial" panose="020B0604020202020204" pitchFamily="34" charset="0"/>
              </a:rPr>
              <a:t>Autor bakalářské práce: Roman Danda</a:t>
            </a:r>
          </a:p>
          <a:p>
            <a:r>
              <a:rPr lang="cs-CZ" dirty="0" smtClean="0">
                <a:ea typeface="Verdana" panose="020B0604030504040204" pitchFamily="34" charset="0"/>
                <a:cs typeface="Arial" panose="020B0604020202020204" pitchFamily="34" charset="0"/>
              </a:rPr>
              <a:t>Vedoucí bakalářské práce: </a:t>
            </a:r>
            <a:r>
              <a:rPr lang="cs-CZ" dirty="0">
                <a:cs typeface="Arial" panose="020B0604020202020204" pitchFamily="34" charset="0"/>
              </a:rPr>
              <a:t>Ing. Martin Podařil, PhD., Ph.D</a:t>
            </a:r>
            <a:r>
              <a:rPr lang="cs-CZ" dirty="0" smtClean="0"/>
              <a:t>.</a:t>
            </a:r>
          </a:p>
          <a:p>
            <a:r>
              <a:rPr lang="cs-CZ" dirty="0" smtClean="0"/>
              <a:t>Oponent: Ing</a:t>
            </a:r>
            <a:r>
              <a:rPr lang="cs-CZ" dirty="0"/>
              <a:t>. Šimon Ludvík, </a:t>
            </a:r>
            <a:r>
              <a:rPr lang="cs-CZ" dirty="0" err="1"/>
              <a:t>v.r</a:t>
            </a:r>
            <a:endParaRPr lang="cs-CZ" dirty="0" smtClean="0"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64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Výpočtová analýza vodovodní </a:t>
            </a:r>
            <a:r>
              <a:rPr lang="cs-CZ" b="1" dirty="0" smtClean="0"/>
              <a:t>soustavy</a:t>
            </a:r>
            <a:endParaRPr lang="cs-CZ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cs-CZ" u="sng" dirty="0" smtClean="0"/>
                  <a:t>Výpočet průtoků</a:t>
                </a:r>
              </a:p>
              <a:p>
                <a:r>
                  <a:rPr lang="cs-CZ" dirty="0" err="1" smtClean="0"/>
                  <a:t>Q</a:t>
                </a:r>
                <a:r>
                  <a:rPr lang="cs-CZ" baseline="-25000" dirty="0" err="1" smtClean="0"/>
                  <a:t>d</a:t>
                </a:r>
                <a:r>
                  <a:rPr lang="cs-CZ" dirty="0"/>
                  <a:t>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cs-CZ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cs-CZ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cs-CZ">
                            <a:latin typeface="Cambria Math" panose="02040503050406030204" pitchFamily="18" charset="0"/>
                          </a:rPr>
                          <m:t>l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cs-CZ">
                            <a:latin typeface="Cambria Math" panose="02040503050406030204" pitchFamily="18" charset="0"/>
                          </a:rPr>
                          <m:t>m</m:t>
                        </m:r>
                      </m:sup>
                      <m:e>
                        <m:r>
                          <a:rPr lang="cs-CZ">
                            <a:latin typeface="Cambria Math" panose="02040503050406030204" pitchFamily="18" charset="0"/>
                          </a:rPr>
                          <m:t>·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cs-CZ"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cs-CZ">
                            <a:latin typeface="Cambria Math" panose="02040503050406030204" pitchFamily="18" charset="0"/>
                          </a:rPr>
                          <m:t>·</m:t>
                        </m:r>
                      </m:e>
                    </m:nary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cs-CZ">
                        <a:latin typeface="Cambria Math" panose="02040503050406030204" pitchFamily="18" charset="0"/>
                      </a:rPr>
                      <m:t>·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dirty="0" smtClean="0"/>
                  <a:t> </a:t>
                </a:r>
                <a:r>
                  <a:rPr lang="cs-CZ" dirty="0"/>
                  <a:t>(l . s</a:t>
                </a:r>
                <a:r>
                  <a:rPr lang="cs-CZ" baseline="30000" dirty="0"/>
                  <a:t>-1</a:t>
                </a:r>
                <a:r>
                  <a:rPr lang="cs-CZ" dirty="0"/>
                  <a:t> </a:t>
                </a:r>
                <a:r>
                  <a:rPr lang="cs-CZ" dirty="0" smtClean="0"/>
                  <a:t>)</a:t>
                </a:r>
              </a:p>
              <a:p>
                <a:r>
                  <a:rPr lang="cs-CZ" dirty="0" smtClean="0"/>
                  <a:t>Kde:</a:t>
                </a:r>
              </a:p>
              <a:p>
                <a:pPr lvl="1"/>
                <a:r>
                  <a:rPr lang="cs-CZ" sz="2300" i="1" dirty="0" err="1"/>
                  <a:t>Q</a:t>
                </a:r>
                <a:r>
                  <a:rPr lang="cs-CZ" sz="2300" i="1" baseline="-25000" dirty="0" err="1"/>
                  <a:t>d</a:t>
                </a:r>
                <a:r>
                  <a:rPr lang="cs-CZ" sz="2300" i="1" baseline="-25000" dirty="0"/>
                  <a:t>	</a:t>
                </a:r>
                <a:r>
                  <a:rPr lang="cs-CZ" sz="2300" dirty="0"/>
                  <a:t>je výpočtový průtok (l . s</a:t>
                </a:r>
                <a:r>
                  <a:rPr lang="cs-CZ" sz="2300" baseline="30000" dirty="0"/>
                  <a:t>-1</a:t>
                </a:r>
                <a:r>
                  <a:rPr lang="cs-CZ" sz="2300" dirty="0"/>
                  <a:t> )</a:t>
                </a:r>
              </a:p>
              <a:p>
                <a:pPr lvl="1"/>
                <a:r>
                  <a:rPr lang="cs-CZ" sz="2300" dirty="0"/>
                  <a:t> </a:t>
                </a:r>
                <a:r>
                  <a:rPr lang="cs-CZ" sz="2300" dirty="0" err="1"/>
                  <a:t>q</a:t>
                </a:r>
                <a:r>
                  <a:rPr lang="cs-CZ" sz="2300" baseline="-25000" dirty="0" err="1"/>
                  <a:t>i</a:t>
                </a:r>
                <a:r>
                  <a:rPr lang="cs-CZ" sz="2300" dirty="0"/>
                  <a:t>	je jmenovitý výtok jednotlivými druhy armatur (l . s</a:t>
                </a:r>
                <a:r>
                  <a:rPr lang="cs-CZ" sz="2300" baseline="30000" dirty="0"/>
                  <a:t>-1</a:t>
                </a:r>
                <a:r>
                  <a:rPr lang="cs-CZ" sz="2300" dirty="0"/>
                  <a:t> ) </a:t>
                </a:r>
                <a:endParaRPr lang="cs-CZ" sz="2300" dirty="0" smtClean="0"/>
              </a:p>
              <a:p>
                <a:pPr lvl="1"/>
                <a:r>
                  <a:rPr lang="cs-CZ" sz="2300" dirty="0"/>
                  <a:t>n</a:t>
                </a:r>
                <a:r>
                  <a:rPr lang="cs-CZ" sz="2300" baseline="-25000" dirty="0"/>
                  <a:t>i</a:t>
                </a:r>
                <a:r>
                  <a:rPr lang="cs-CZ" sz="2300" dirty="0"/>
                  <a:t>	</a:t>
                </a:r>
                <a:r>
                  <a:rPr lang="cs-CZ" sz="2300" dirty="0" smtClean="0"/>
                  <a:t>	je </a:t>
                </a:r>
                <a:r>
                  <a:rPr lang="cs-CZ" sz="2300" dirty="0"/>
                  <a:t>počet výtokových armatur stejného druhu</a:t>
                </a:r>
              </a:p>
              <a:p>
                <a:pPr lvl="1"/>
                <a:r>
                  <a:rPr lang="cs-CZ" sz="2300" dirty="0"/>
                  <a:t> m	počet druhů výtokových </a:t>
                </a:r>
                <a:r>
                  <a:rPr lang="cs-CZ" sz="2300" dirty="0" smtClean="0"/>
                  <a:t>armatur</a:t>
                </a:r>
              </a:p>
              <a:p>
                <a:pPr lvl="1"/>
                <a:r>
                  <a:rPr lang="cs-CZ" sz="2300" dirty="0"/>
                  <a:t> </a:t>
                </a:r>
                <a:r>
                  <a:rPr lang="cs-CZ" sz="2300" dirty="0" err="1"/>
                  <a:t>f</a:t>
                </a:r>
                <a:r>
                  <a:rPr lang="cs-CZ" sz="2300" baseline="-25000" dirty="0" err="1"/>
                  <a:t>i</a:t>
                </a:r>
                <a:r>
                  <a:rPr lang="cs-CZ" sz="2300" dirty="0"/>
                  <a:t>	</a:t>
                </a:r>
                <a:r>
                  <a:rPr lang="cs-CZ" sz="2300" dirty="0" smtClean="0"/>
                  <a:t>	je </a:t>
                </a:r>
                <a:r>
                  <a:rPr lang="cs-CZ" sz="2300" dirty="0"/>
                  <a:t>součinitel současnosti odběru vody z výtokových armatur</a:t>
                </a: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Obrázek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0229EA1A-B223-AC95-DA37-BC0016174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1569" y="0"/>
            <a:ext cx="1850431" cy="187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662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Výpočtová analýza </a:t>
            </a:r>
            <a:r>
              <a:rPr lang="cs-CZ" b="1" dirty="0" smtClean="0"/>
              <a:t>vodovodní soustavy</a:t>
            </a:r>
            <a:endParaRPr lang="cs-CZ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cs-CZ" i="1" u="sng" dirty="0" smtClean="0"/>
                  <a:t>Výpočet tlakových ztrát</a:t>
                </a:r>
              </a:p>
              <a:p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·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l</m:t>
                    </m:r>
                    <m:r>
                      <a:rPr lang="cs-CZ">
                        <a:latin typeface="Cambria Math" panose="02040503050406030204" pitchFamily="18" charset="0"/>
                      </a:rPr>
                      <m:t>+</m:t>
                    </m:r>
                    <m:r>
                      <a:rPr lang="cs-CZ" b="1">
                        <a:latin typeface="Cambria Math" panose="02040503050406030204" pitchFamily="18" charset="0"/>
                      </a:rPr>
                      <m:t>∑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·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C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·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cs-CZ">
                        <a:latin typeface="Cambria Math" panose="02040503050406030204" pitchFamily="18" charset="0"/>
                      </a:rPr>
                      <m:t>·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ρ</m:t>
                    </m:r>
                  </m:oMath>
                </a14:m>
                <a:endParaRPr lang="cs-CZ" dirty="0"/>
              </a:p>
              <a:p>
                <a:r>
                  <a:rPr lang="cs-CZ" dirty="0" smtClean="0"/>
                  <a:t>Kde:</a:t>
                </a:r>
              </a:p>
              <a:p>
                <a:pPr lvl="1"/>
                <a:r>
                  <a:rPr lang="cs-CZ" sz="2300" dirty="0" smtClean="0"/>
                  <a:t>R		je </a:t>
                </a:r>
                <a:r>
                  <a:rPr lang="cs-CZ" sz="2300" dirty="0"/>
                  <a:t>délková tlaková ztráta třením (</a:t>
                </a:r>
                <a:r>
                  <a:rPr lang="cs-CZ" sz="2300" dirty="0" err="1"/>
                  <a:t>kPa</a:t>
                </a:r>
                <a14:m>
                  <m:oMath xmlns:m="http://schemas.openxmlformats.org/officeDocument/2006/math">
                    <m:r>
                      <a:rPr lang="cs-CZ" sz="2300">
                        <a:latin typeface="Cambria Math" panose="02040503050406030204" pitchFamily="18" charset="0"/>
                      </a:rPr>
                      <m:t>·</m:t>
                    </m:r>
                  </m:oMath>
                </a14:m>
                <a:r>
                  <a:rPr lang="cs-CZ" sz="2300" dirty="0"/>
                  <a:t>m</a:t>
                </a:r>
                <a:r>
                  <a:rPr lang="cs-CZ" sz="2300" baseline="30000" dirty="0"/>
                  <a:t>-1</a:t>
                </a:r>
                <a:r>
                  <a:rPr lang="cs-CZ" sz="2300" dirty="0"/>
                  <a:t>)</a:t>
                </a:r>
              </a:p>
              <a:p>
                <a:pPr lvl="1"/>
                <a:r>
                  <a:rPr lang="cs-CZ" sz="2300" dirty="0"/>
                  <a:t>l</a:t>
                </a:r>
                <a:r>
                  <a:rPr lang="cs-CZ" sz="2300" dirty="0" smtClean="0"/>
                  <a:t>		délka </a:t>
                </a:r>
                <a:r>
                  <a:rPr lang="cs-CZ" sz="2300" dirty="0"/>
                  <a:t>posuzovaného úseku (m)</a:t>
                </a:r>
              </a:p>
              <a:p>
                <a:pPr lvl="1"/>
                <a:r>
                  <a:rPr lang="cs-CZ" sz="2300" dirty="0" smtClean="0"/>
                  <a:t>c</a:t>
                </a:r>
                <a:r>
                  <a:rPr lang="cs-CZ" sz="2300" dirty="0"/>
                  <a:t>	</a:t>
                </a:r>
                <a:r>
                  <a:rPr lang="cs-CZ" sz="2300" dirty="0" smtClean="0"/>
                  <a:t>	odporový </a:t>
                </a:r>
                <a:r>
                  <a:rPr lang="cs-CZ" sz="2300" dirty="0"/>
                  <a:t>součinitel (-)</a:t>
                </a:r>
              </a:p>
              <a:p>
                <a:pPr lvl="1"/>
                <a:r>
                  <a:rPr lang="cs-CZ" sz="2300" dirty="0" smtClean="0"/>
                  <a:t>v</a:t>
                </a:r>
                <a:r>
                  <a:rPr lang="cs-CZ" sz="2300" baseline="30000" dirty="0" smtClean="0"/>
                  <a:t>2</a:t>
                </a:r>
                <a:r>
                  <a:rPr lang="cs-CZ" sz="2300" dirty="0"/>
                  <a:t>	rychlost proudění (m/s)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2300">
                        <a:latin typeface="Cambria Math" panose="02040503050406030204" pitchFamily="18" charset="0"/>
                      </a:rPr>
                      <m:t>ρ</m:t>
                    </m:r>
                    <m:r>
                      <a:rPr lang="cs-CZ" sz="23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300" dirty="0"/>
                  <a:t>	hustota (kg.m</a:t>
                </a:r>
                <a:r>
                  <a:rPr lang="cs-CZ" sz="2300" baseline="30000" dirty="0"/>
                  <a:t>-3</a:t>
                </a:r>
                <a:r>
                  <a:rPr lang="cs-CZ" sz="2300" dirty="0"/>
                  <a:t>)</a:t>
                </a:r>
              </a:p>
              <a:p>
                <a:pPr lvl="1"/>
                <a:r>
                  <a:rPr lang="cs-CZ" sz="2300" dirty="0"/>
                  <a:t>j</a:t>
                </a:r>
                <a:r>
                  <a:rPr lang="cs-CZ" sz="2300" dirty="0" smtClean="0"/>
                  <a:t>		označení </a:t>
                </a:r>
                <a:r>
                  <a:rPr lang="cs-CZ" sz="2300" dirty="0"/>
                  <a:t>úseku</a:t>
                </a:r>
              </a:p>
              <a:p>
                <a:pPr lvl="1"/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Obrázek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0229EA1A-B223-AC95-DA37-BC0016174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1569" y="0"/>
            <a:ext cx="1850431" cy="187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250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Výpočtová analýza </a:t>
            </a:r>
            <a:r>
              <a:rPr lang="cs-CZ" b="1" dirty="0" smtClean="0"/>
              <a:t>vodovodní soustavy</a:t>
            </a:r>
            <a:endParaRPr lang="cs-CZ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cs-CZ" i="1" u="sng" dirty="0" smtClean="0"/>
                  <a:t>Hydraulické posouzení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𝑑𝑖𝑠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cs-CZ">
                            <a:latin typeface="Cambria Math" panose="02040503050406030204" pitchFamily="18" charset="0"/>
                          </a:rPr>
                          <m:t>·</m:t>
                        </m:r>
                        <m:r>
                          <m:rPr>
                            <m:sty m:val="p"/>
                          </m:rPr>
                          <a:rPr lang="cs-CZ">
                            <a:latin typeface="Cambria Math" panose="02040503050406030204" pitchFamily="18" charset="0"/>
                          </a:rPr>
                          <m:t>ρ</m:t>
                        </m:r>
                        <m:r>
                          <a:rPr lang="cs-CZ">
                            <a:latin typeface="Cambria Math" panose="02040503050406030204" pitchFamily="18" charset="0"/>
                          </a:rPr>
                          <m:t>·</m:t>
                        </m:r>
                        <m:r>
                          <m:rPr>
                            <m:sty m:val="p"/>
                          </m:rPr>
                          <a:rPr lang="cs-CZ">
                            <a:latin typeface="Cambria Math" panose="02040503050406030204" pitchFamily="18" charset="0"/>
                          </a:rPr>
                          <m:t>g</m:t>
                        </m:r>
                      </m:num>
                      <m:den>
                        <m:r>
                          <a:rPr lang="cs-CZ" i="1"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  <m:r>
                      <a:rPr lang="cs-CZ" i="1">
                        <a:latin typeface="Cambria Math" panose="02040503050406030204" pitchFamily="18" charset="0"/>
                      </a:rPr>
                      <m:t>&gt;2,5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·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𝑟𝑒𝑔</m:t>
                        </m:r>
                      </m:sub>
                    </m:sSub>
                  </m:oMath>
                </a14:m>
                <a:endParaRPr lang="cs-CZ" dirty="0"/>
              </a:p>
              <a:p>
                <a:r>
                  <a:rPr lang="cs-CZ" dirty="0" smtClean="0"/>
                  <a:t>Kde:</a:t>
                </a:r>
              </a:p>
              <a:p>
                <a:pPr lvl="1"/>
                <a:r>
                  <a:rPr lang="cs-CZ" sz="2300" dirty="0" err="1"/>
                  <a:t>p</a:t>
                </a:r>
                <a:r>
                  <a:rPr lang="cs-CZ" sz="2300" baseline="-25000" dirty="0" err="1"/>
                  <a:t>dis</a:t>
                </a:r>
                <a:r>
                  <a:rPr lang="cs-CZ" sz="2300" baseline="-25000" dirty="0"/>
                  <a:t>	</a:t>
                </a:r>
                <a:r>
                  <a:rPr lang="cs-CZ" sz="2300" dirty="0"/>
                  <a:t>dispoziční přetlak na začátku posuzovaného úseku (</a:t>
                </a:r>
                <a:r>
                  <a:rPr lang="cs-CZ" sz="2300" dirty="0" err="1" smtClean="0"/>
                  <a:t>kPa</a:t>
                </a:r>
                <a:r>
                  <a:rPr lang="cs-CZ" sz="2300" dirty="0" smtClean="0"/>
                  <a:t>)</a:t>
                </a:r>
              </a:p>
              <a:p>
                <a:pPr lvl="1"/>
                <a:r>
                  <a:rPr lang="cs-CZ" sz="2300" dirty="0" smtClean="0"/>
                  <a:t>h</a:t>
                </a:r>
                <a:r>
                  <a:rPr lang="cs-CZ" sz="2300" dirty="0"/>
                  <a:t>	</a:t>
                </a:r>
                <a:r>
                  <a:rPr lang="cs-CZ" sz="2300" dirty="0" smtClean="0"/>
                  <a:t>	svislá </a:t>
                </a:r>
                <a:r>
                  <a:rPr lang="cs-CZ" sz="2300" dirty="0"/>
                  <a:t>vzdálenost mezi začátkem a koncem posuzovaného potrubí (m)</a:t>
                </a:r>
              </a:p>
              <a:p>
                <a:pPr lvl="1"/>
                <a:r>
                  <a:rPr lang="cs-CZ" sz="2300" dirty="0"/>
                  <a:t>ρ	</a:t>
                </a:r>
                <a:r>
                  <a:rPr lang="cs-CZ" sz="2300" dirty="0" smtClean="0"/>
                  <a:t>	hustota </a:t>
                </a:r>
                <a:r>
                  <a:rPr lang="cs-CZ" sz="2300" dirty="0"/>
                  <a:t>vody (kg</a:t>
                </a:r>
                <a14:m>
                  <m:oMath xmlns:m="http://schemas.openxmlformats.org/officeDocument/2006/math">
                    <m:r>
                      <a:rPr lang="cs-CZ" sz="2300">
                        <a:latin typeface="Cambria Math" panose="02040503050406030204" pitchFamily="18" charset="0"/>
                      </a:rPr>
                      <m:t>·</m:t>
                    </m:r>
                  </m:oMath>
                </a14:m>
                <a:r>
                  <a:rPr lang="cs-CZ" sz="2300" dirty="0"/>
                  <a:t>m</a:t>
                </a:r>
                <a:r>
                  <a:rPr lang="cs-CZ" sz="2300" baseline="30000" dirty="0"/>
                  <a:t>-3</a:t>
                </a:r>
                <a:r>
                  <a:rPr lang="cs-CZ" sz="2300" dirty="0"/>
                  <a:t>)</a:t>
                </a:r>
              </a:p>
              <a:p>
                <a:pPr lvl="1"/>
                <a:r>
                  <a:rPr lang="cs-CZ" sz="2300" dirty="0"/>
                  <a:t>g	</a:t>
                </a:r>
                <a:r>
                  <a:rPr lang="cs-CZ" sz="2300" dirty="0" smtClean="0"/>
                  <a:t>	tíhové </a:t>
                </a:r>
                <a:r>
                  <a:rPr lang="cs-CZ" sz="2300" dirty="0"/>
                  <a:t>zrychlení (m</a:t>
                </a:r>
                <a14:m>
                  <m:oMath xmlns:m="http://schemas.openxmlformats.org/officeDocument/2006/math">
                    <m:r>
                      <a:rPr lang="cs-CZ" sz="2300">
                        <a:latin typeface="Cambria Math" panose="02040503050406030204" pitchFamily="18" charset="0"/>
                      </a:rPr>
                      <m:t>·</m:t>
                    </m:r>
                  </m:oMath>
                </a14:m>
                <a:r>
                  <a:rPr lang="cs-CZ" sz="2300" dirty="0"/>
                  <a:t>s</a:t>
                </a:r>
                <a:r>
                  <a:rPr lang="cs-CZ" sz="2300" baseline="30000" dirty="0"/>
                  <a:t>-2</a:t>
                </a:r>
                <a:r>
                  <a:rPr lang="cs-CZ" sz="2300" dirty="0"/>
                  <a:t>)</a:t>
                </a:r>
              </a:p>
              <a:p>
                <a:pPr lvl="1"/>
                <a:r>
                  <a:rPr lang="cs-CZ" sz="2300" dirty="0" err="1"/>
                  <a:t>p</a:t>
                </a:r>
                <a:r>
                  <a:rPr lang="cs-CZ" sz="2300" baseline="-25000" dirty="0" err="1"/>
                  <a:t>reg</a:t>
                </a:r>
                <a:r>
                  <a:rPr lang="cs-CZ" sz="2300" dirty="0"/>
                  <a:t>	požadovaný přetlak před nejpříznivější umístěnou armaturou (</a:t>
                </a:r>
                <a:r>
                  <a:rPr lang="cs-CZ" sz="2300" dirty="0" err="1"/>
                  <a:t>kPa</a:t>
                </a:r>
                <a:r>
                  <a:rPr lang="cs-CZ" sz="2300" dirty="0" smtClean="0"/>
                  <a:t>)</a:t>
                </a:r>
                <a:endParaRPr lang="cs-CZ" sz="23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Obrázek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0229EA1A-B223-AC95-DA37-BC0016174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1569" y="0"/>
            <a:ext cx="1850431" cy="187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885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Výkaz materiálu</a:t>
            </a:r>
            <a:endParaRPr lang="cs-CZ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Zástupný symbol pro obsah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628606308"/>
                  </p:ext>
                </p:extLst>
              </p:nvPr>
            </p:nvGraphicFramePr>
            <p:xfrm>
              <a:off x="618675" y="1492369"/>
              <a:ext cx="6515369" cy="210451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628668"/>
                    <a:gridCol w="1628668"/>
                    <a:gridCol w="1628668"/>
                    <a:gridCol w="1629365"/>
                  </a:tblGrid>
                  <a:tr h="28143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 dirty="0">
                              <a:effectLst/>
                            </a:rPr>
                            <a:t>Název</a:t>
                          </a:r>
                          <a:endParaRPr lang="cs-CZ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</a:rPr>
                            <a:t>Materiál</a:t>
                          </a:r>
                          <a:endParaRPr lang="cs-CZ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</a:rPr>
                            <a:t>Dimenze</a:t>
                          </a:r>
                          <a14:m>
                            <m:oMath xmlns:m="http://schemas.openxmlformats.org/officeDocument/2006/math">
                              <m:r>
                                <a:rPr lang="cs-CZ" sz="1200">
                                  <a:effectLst/>
                                  <a:latin typeface="Cambria Math" panose="02040503050406030204" pitchFamily="18" charset="0"/>
                                </a:rPr>
                                <m:t> [</m:t>
                              </m:r>
                              <m:r>
                                <a:rPr lang="cs-CZ" sz="1200">
                                  <a:effectLst/>
                                  <a:latin typeface="Cambria Math" panose="02040503050406030204" pitchFamily="18" charset="0"/>
                                </a:rPr>
                                <m:t>𝐦𝐦</m:t>
                              </m:r>
                              <m:r>
                                <a:rPr lang="cs-CZ" sz="1200">
                                  <a:effectLst/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cs-CZ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</a:rPr>
                            <a:t>Délka </a:t>
                          </a:r>
                          <a14:m>
                            <m:oMath xmlns:m="http://schemas.openxmlformats.org/officeDocument/2006/math">
                              <m:r>
                                <a:rPr lang="cs-CZ" sz="1200">
                                  <a:effectLst/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cs-CZ" sz="1200">
                                  <a:effectLst/>
                                  <a:latin typeface="Cambria Math" panose="02040503050406030204" pitchFamily="18" charset="0"/>
                                </a:rPr>
                                <m:t>𝐦</m:t>
                              </m:r>
                              <m:r>
                                <a:rPr lang="cs-CZ" sz="1200">
                                  <a:effectLst/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cs-CZ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91154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 dirty="0">
                              <a:effectLst/>
                            </a:rPr>
                            <a:t>Studená voda</a:t>
                          </a:r>
                          <a:endParaRPr lang="cs-CZ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 dirty="0">
                              <a:effectLst/>
                            </a:rPr>
                            <a:t>Statický kopolymer propylenu PP-R (PP typ 3)- PN16</a:t>
                          </a:r>
                          <a:endParaRPr lang="cs-CZ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 dirty="0">
                              <a:effectLst/>
                            </a:rPr>
                            <a:t>40x4.0</a:t>
                          </a:r>
                          <a:endParaRPr lang="cs-CZ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</a:rPr>
                            <a:t>75,13</a:t>
                          </a:r>
                          <a:endParaRPr lang="cs-CZ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91154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</a:rPr>
                            <a:t>Studená voda</a:t>
                          </a:r>
                          <a:endParaRPr lang="cs-CZ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 dirty="0">
                              <a:effectLst/>
                            </a:rPr>
                            <a:t>Statický kopolymer propylenu PP-R (PP typ 3)- PN16</a:t>
                          </a:r>
                          <a:endParaRPr lang="cs-CZ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 dirty="0">
                              <a:effectLst/>
                            </a:rPr>
                            <a:t>125x5</a:t>
                          </a:r>
                          <a:endParaRPr lang="cs-CZ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 dirty="0">
                              <a:effectLst/>
                            </a:rPr>
                            <a:t>29,64</a:t>
                          </a:r>
                          <a:endParaRPr lang="cs-CZ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Zástupný symbol pro obsah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628606308"/>
                  </p:ext>
                </p:extLst>
              </p:nvPr>
            </p:nvGraphicFramePr>
            <p:xfrm>
              <a:off x="618675" y="1492369"/>
              <a:ext cx="6515369" cy="210451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628668"/>
                    <a:gridCol w="1628668"/>
                    <a:gridCol w="1628668"/>
                    <a:gridCol w="1629365"/>
                  </a:tblGrid>
                  <a:tr h="28143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 dirty="0">
                              <a:effectLst/>
                            </a:rPr>
                            <a:t>Název</a:t>
                          </a:r>
                          <a:endParaRPr lang="cs-CZ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</a:rPr>
                            <a:t>Materiál</a:t>
                          </a:r>
                          <a:endParaRPr lang="cs-CZ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blipFill rotWithShape="0">
                          <a:blip r:embed="rId2"/>
                          <a:stretch>
                            <a:fillRect l="-200749" t="-2174" r="-101873" b="-66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blipFill rotWithShape="0">
                          <a:blip r:embed="rId2"/>
                          <a:stretch>
                            <a:fillRect l="-299627" t="-2174" r="-1493" b="-667391"/>
                          </a:stretch>
                        </a:blipFill>
                      </a:tcPr>
                    </a:tc>
                  </a:tr>
                  <a:tr h="91154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 dirty="0">
                              <a:effectLst/>
                            </a:rPr>
                            <a:t>Studená voda</a:t>
                          </a:r>
                          <a:endParaRPr lang="cs-CZ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 dirty="0">
                              <a:effectLst/>
                            </a:rPr>
                            <a:t>Statický kopolymer propylenu PP-R (PP typ 3)- PN16</a:t>
                          </a:r>
                          <a:endParaRPr lang="cs-CZ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 dirty="0">
                              <a:effectLst/>
                            </a:rPr>
                            <a:t>40x4.0</a:t>
                          </a:r>
                          <a:endParaRPr lang="cs-CZ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</a:rPr>
                            <a:t>75,13</a:t>
                          </a:r>
                          <a:endParaRPr lang="cs-CZ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91154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</a:rPr>
                            <a:t>Studená voda</a:t>
                          </a:r>
                          <a:endParaRPr lang="cs-CZ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 dirty="0">
                              <a:effectLst/>
                            </a:rPr>
                            <a:t>Statický kopolymer propylenu PP-R (PP typ 3)- PN16</a:t>
                          </a:r>
                          <a:endParaRPr lang="cs-CZ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 dirty="0">
                              <a:effectLst/>
                            </a:rPr>
                            <a:t>125x5</a:t>
                          </a:r>
                          <a:endParaRPr lang="cs-CZ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 dirty="0">
                              <a:effectLst/>
                            </a:rPr>
                            <a:t>29,64</a:t>
                          </a:r>
                          <a:endParaRPr lang="cs-CZ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ulka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02115139"/>
                  </p:ext>
                </p:extLst>
              </p:nvPr>
            </p:nvGraphicFramePr>
            <p:xfrm>
              <a:off x="4718651" y="3616738"/>
              <a:ext cx="6423351" cy="2743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141117"/>
                    <a:gridCol w="2141117"/>
                    <a:gridCol w="2141117"/>
                  </a:tblGrid>
                  <a:tr h="25684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 dirty="0">
                              <a:effectLst/>
                            </a:rPr>
                            <a:t>Označení</a:t>
                          </a:r>
                          <a:endParaRPr lang="cs-CZ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</a:rPr>
                            <a:t>Název</a:t>
                          </a:r>
                          <a:endParaRPr lang="cs-CZ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</a:rPr>
                            <a:t>Počet </a:t>
                          </a:r>
                          <a14:m>
                            <m:oMath xmlns:m="http://schemas.openxmlformats.org/officeDocument/2006/math">
                              <m:r>
                                <a:rPr lang="cs-CZ" sz="1200">
                                  <a:effectLst/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cs-CZ" sz="1200">
                                  <a:effectLst/>
                                  <a:latin typeface="Cambria Math" panose="02040503050406030204" pitchFamily="18" charset="0"/>
                                </a:rPr>
                                <m:t>𝐤𝐬</m:t>
                              </m:r>
                              <m:r>
                                <a:rPr lang="cs-CZ" sz="1200">
                                  <a:effectLst/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cs-CZ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5684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 dirty="0">
                              <a:effectLst/>
                            </a:rPr>
                            <a:t>KU</a:t>
                          </a:r>
                          <a:endParaRPr lang="cs-CZ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</a:rPr>
                            <a:t>Kohout uzavírací</a:t>
                          </a:r>
                          <a:endParaRPr lang="cs-CZ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</a:rPr>
                            <a:t>1</a:t>
                          </a:r>
                          <a:endParaRPr lang="cs-CZ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54437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 dirty="0">
                              <a:effectLst/>
                            </a:rPr>
                            <a:t> </a:t>
                          </a:r>
                          <a:endParaRPr lang="cs-CZ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 dirty="0">
                              <a:effectLst/>
                            </a:rPr>
                            <a:t>Navrtávací pas s uzávěrem se zemní soupravou</a:t>
                          </a:r>
                          <a:endParaRPr lang="cs-CZ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</a:rPr>
                            <a:t>1</a:t>
                          </a:r>
                          <a:endParaRPr lang="cs-CZ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5684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</a:rPr>
                            <a:t>VU</a:t>
                          </a:r>
                          <a:endParaRPr lang="cs-CZ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</a:rPr>
                            <a:t>Uzavírací ventil</a:t>
                          </a:r>
                          <a:endParaRPr lang="cs-CZ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</a:rPr>
                            <a:t>17</a:t>
                          </a:r>
                          <a:endParaRPr lang="cs-CZ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5684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</a:rPr>
                            <a:t>VV</a:t>
                          </a:r>
                          <a:endParaRPr lang="cs-CZ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 dirty="0">
                              <a:effectLst/>
                            </a:rPr>
                            <a:t>Výtokový ventil</a:t>
                          </a:r>
                          <a:endParaRPr lang="cs-CZ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</a:rPr>
                            <a:t>1</a:t>
                          </a:r>
                          <a:endParaRPr lang="cs-CZ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5684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</a:rPr>
                            <a:t>VO</a:t>
                          </a:r>
                          <a:endParaRPr lang="cs-CZ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</a:rPr>
                            <a:t>Vodoměr</a:t>
                          </a:r>
                          <a:endParaRPr lang="cs-CZ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</a:rPr>
                            <a:t>1</a:t>
                          </a:r>
                          <a:endParaRPr lang="cs-CZ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5684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</a:rPr>
                            <a:t> </a:t>
                          </a:r>
                          <a:endParaRPr lang="cs-CZ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</a:rPr>
                            <a:t>Zemní souprava</a:t>
                          </a:r>
                          <a:endParaRPr lang="cs-CZ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</a:rPr>
                            <a:t>1</a:t>
                          </a:r>
                          <a:endParaRPr lang="cs-CZ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5684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</a:rPr>
                            <a:t>ZKL</a:t>
                          </a:r>
                          <a:endParaRPr lang="cs-CZ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</a:rPr>
                            <a:t>Zpětná klapka</a:t>
                          </a:r>
                          <a:endParaRPr lang="cs-CZ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</a:rPr>
                            <a:t>1</a:t>
                          </a:r>
                          <a:endParaRPr lang="cs-CZ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5684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</a:rPr>
                            <a:t>ZV</a:t>
                          </a:r>
                          <a:endParaRPr lang="cs-CZ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 dirty="0">
                              <a:effectLst/>
                            </a:rPr>
                            <a:t>Zpětný ventil</a:t>
                          </a:r>
                          <a:endParaRPr lang="cs-CZ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 dirty="0">
                              <a:effectLst/>
                            </a:rPr>
                            <a:t>16</a:t>
                          </a:r>
                          <a:endParaRPr lang="cs-CZ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ulka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02115139"/>
                  </p:ext>
                </p:extLst>
              </p:nvPr>
            </p:nvGraphicFramePr>
            <p:xfrm>
              <a:off x="4718651" y="3616738"/>
              <a:ext cx="6423351" cy="259915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141117"/>
                    <a:gridCol w="2141117"/>
                    <a:gridCol w="2141117"/>
                  </a:tblGrid>
                  <a:tr h="25684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 dirty="0">
                              <a:effectLst/>
                            </a:rPr>
                            <a:t>Označení</a:t>
                          </a:r>
                          <a:endParaRPr lang="cs-CZ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</a:rPr>
                            <a:t>Název</a:t>
                          </a:r>
                          <a:endParaRPr lang="cs-CZ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blipFill rotWithShape="0">
                          <a:blip r:embed="rId3"/>
                          <a:stretch>
                            <a:fillRect l="-200570" t="-2381" r="-1140" b="-952381"/>
                          </a:stretch>
                        </a:blipFill>
                      </a:tcPr>
                    </a:tc>
                  </a:tr>
                  <a:tr h="25684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 dirty="0">
                              <a:effectLst/>
                            </a:rPr>
                            <a:t>KU</a:t>
                          </a:r>
                          <a:endParaRPr lang="cs-CZ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</a:rPr>
                            <a:t>Kohout uzavírací</a:t>
                          </a:r>
                          <a:endParaRPr lang="cs-CZ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</a:rPr>
                            <a:t>1</a:t>
                          </a:r>
                          <a:endParaRPr lang="cs-CZ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54437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 dirty="0">
                              <a:effectLst/>
                            </a:rPr>
                            <a:t> </a:t>
                          </a:r>
                          <a:endParaRPr lang="cs-CZ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 dirty="0">
                              <a:effectLst/>
                            </a:rPr>
                            <a:t>Navrtávací pas s uzávěrem se zemní soupravou</a:t>
                          </a:r>
                          <a:endParaRPr lang="cs-CZ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</a:rPr>
                            <a:t>1</a:t>
                          </a:r>
                          <a:endParaRPr lang="cs-CZ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5684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</a:rPr>
                            <a:t>VU</a:t>
                          </a:r>
                          <a:endParaRPr lang="cs-CZ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</a:rPr>
                            <a:t>Uzavírací ventil</a:t>
                          </a:r>
                          <a:endParaRPr lang="cs-CZ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</a:rPr>
                            <a:t>17</a:t>
                          </a:r>
                          <a:endParaRPr lang="cs-CZ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5684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</a:rPr>
                            <a:t>VV</a:t>
                          </a:r>
                          <a:endParaRPr lang="cs-CZ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 dirty="0">
                              <a:effectLst/>
                            </a:rPr>
                            <a:t>Výtokový ventil</a:t>
                          </a:r>
                          <a:endParaRPr lang="cs-CZ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</a:rPr>
                            <a:t>1</a:t>
                          </a:r>
                          <a:endParaRPr lang="cs-CZ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5684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</a:rPr>
                            <a:t>VO</a:t>
                          </a:r>
                          <a:endParaRPr lang="cs-CZ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</a:rPr>
                            <a:t>Vodoměr</a:t>
                          </a:r>
                          <a:endParaRPr lang="cs-CZ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</a:rPr>
                            <a:t>1</a:t>
                          </a:r>
                          <a:endParaRPr lang="cs-CZ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5684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</a:rPr>
                            <a:t> </a:t>
                          </a:r>
                          <a:endParaRPr lang="cs-CZ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</a:rPr>
                            <a:t>Zemní souprava</a:t>
                          </a:r>
                          <a:endParaRPr lang="cs-CZ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</a:rPr>
                            <a:t>1</a:t>
                          </a:r>
                          <a:endParaRPr lang="cs-CZ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5684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</a:rPr>
                            <a:t>ZKL</a:t>
                          </a:r>
                          <a:endParaRPr lang="cs-CZ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</a:rPr>
                            <a:t>Zpětná klapka</a:t>
                          </a:r>
                          <a:endParaRPr lang="cs-CZ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</a:rPr>
                            <a:t>1</a:t>
                          </a:r>
                          <a:endParaRPr lang="cs-CZ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5684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</a:rPr>
                            <a:t>ZV</a:t>
                          </a:r>
                          <a:endParaRPr lang="cs-CZ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 dirty="0">
                              <a:effectLst/>
                            </a:rPr>
                            <a:t>Zpětný ventil</a:t>
                          </a:r>
                          <a:endParaRPr lang="cs-CZ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 dirty="0">
                              <a:effectLst/>
                            </a:rPr>
                            <a:t>16</a:t>
                          </a:r>
                          <a:endParaRPr lang="cs-CZ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Obrázek 6">
            <a:extLst>
              <a:ext uri="{FF2B5EF4-FFF2-40B4-BE49-F238E27FC236}">
                <a16:creationId xmlns:lc="http://schemas.openxmlformats.org/drawingml/2006/lockedCanvas" xmlns:a16="http://schemas.microsoft.com/office/drawing/2014/main" xmlns="" id="{0229EA1A-B223-AC95-DA37-BC00161740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1569" y="0"/>
            <a:ext cx="1850431" cy="1871057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1799645" y="3755091"/>
            <a:ext cx="1760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Tab. č. 1- Potrubí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7355238" y="6379791"/>
            <a:ext cx="1961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Tab. č. 2- Armatury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718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Ekonomická bilance </a:t>
            </a:r>
            <a:endParaRPr lang="cs-CZ" b="1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1361157"/>
              </p:ext>
            </p:extLst>
          </p:nvPr>
        </p:nvGraphicFramePr>
        <p:xfrm>
          <a:off x="1330772" y="1463801"/>
          <a:ext cx="4009552" cy="43513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63168"/>
                <a:gridCol w="282226"/>
                <a:gridCol w="447668"/>
                <a:gridCol w="506060"/>
                <a:gridCol w="710430"/>
              </a:tblGrid>
              <a:tr h="1611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Vnitřní vodovod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[m]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[kč/m]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Celková cena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 anchor="ctr"/>
                </a:tc>
              </a:tr>
              <a:tr h="3223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Izolace </a:t>
                      </a:r>
                      <a:r>
                        <a:rPr lang="cs-CZ" sz="900" dirty="0" err="1">
                          <a:effectLst/>
                        </a:rPr>
                        <a:t>návleková</a:t>
                      </a:r>
                      <a:r>
                        <a:rPr lang="cs-CZ" sz="900" dirty="0">
                          <a:effectLst/>
                        </a:rPr>
                        <a:t> MIRELON PRO </a:t>
                      </a:r>
                      <a:r>
                        <a:rPr lang="cs-CZ" sz="900" dirty="0" err="1">
                          <a:effectLst/>
                        </a:rPr>
                        <a:t>tl</a:t>
                      </a:r>
                      <a:r>
                        <a:rPr lang="cs-CZ" sz="900" dirty="0">
                          <a:effectLst/>
                        </a:rPr>
                        <a:t>. stěny 20 mm vnitřní průměr 42 mm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13,500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86,30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1 165,05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 anchor="ctr"/>
                </a:tc>
              </a:tr>
              <a:tr h="3223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Tlaková zkouška vodovodního potrubí DN 40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161,100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9,00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1 449,90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 anchor="ctr"/>
                </a:tc>
              </a:tr>
              <a:tr h="3223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Tlaková zkouška vodovodního potrubí DN 50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21,000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12,20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256,20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 anchor="ctr"/>
                </a:tc>
              </a:tr>
              <a:tr h="3223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Montáž trubek polyetylenových ve výkopu d 40 mm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161,100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12,50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2 013,75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 anchor="ctr"/>
                </a:tc>
              </a:tr>
              <a:tr h="3223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Montáž trubek polyetylenových ve výkopu d 50 mm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21,000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13,20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277,20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 anchor="ctr"/>
                </a:tc>
              </a:tr>
              <a:tr h="1611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Desinfekce vodovodního potrubí DN 70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182,100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40,20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7 320,42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 anchor="ctr"/>
                </a:tc>
              </a:tr>
              <a:tr h="3223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Trubka tlaková PE HD (PE100) d 40 x 3,7 mm PN 16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161,100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35,00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5 638,50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 anchor="ctr"/>
                </a:tc>
              </a:tr>
              <a:tr h="3223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Trubka tlaková PE HD (PE100) d 50 x 4,6 mm PN 16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21,000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50,30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1 056,30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 anchor="ctr"/>
                </a:tc>
              </a:tr>
              <a:tr h="1611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[ks]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 anchor="ctr"/>
                </a:tc>
              </a:tr>
              <a:tr h="3223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Výtokový ventil s rychlospojkou pro hadici VV3/4 "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9,000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300,00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2 700,00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 anchor="ctr"/>
                </a:tc>
              </a:tr>
              <a:tr h="3223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Kulový kohout pro připojení napájecího žlabu KKG3/4 " FF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9,000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300,00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2 700,00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 anchor="ctr"/>
                </a:tc>
              </a:tr>
              <a:tr h="1611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Uzavírací ventil  UV 40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2,000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550,00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1 100,00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 anchor="ctr"/>
                </a:tc>
              </a:tr>
              <a:tr h="1611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PVC chránička DN100 dl 1m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9,000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125,00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1 125,00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 anchor="ctr"/>
                </a:tc>
              </a:tr>
              <a:tr h="1611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[t]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 anchor="ctr"/>
                </a:tc>
              </a:tr>
              <a:tr h="3223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Přesun hmot pro vnitřní vodovod, výšky do 6 m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0,101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382,50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38,63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 anchor="ctr"/>
                </a:tc>
              </a:tr>
              <a:tr h="1611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effectLst/>
                        </a:rPr>
                        <a:t>Celkem za vnitřní vodovod</a:t>
                      </a:r>
                      <a:endParaRPr lang="cs-C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26 840,95 Kč</a:t>
                      </a:r>
                      <a:endParaRPr lang="cs-CZ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62" marR="34062" marT="0" marB="0" anchor="ctr"/>
                </a:tc>
              </a:tr>
            </a:tbl>
          </a:graphicData>
        </a:graphic>
      </p:graphicFrame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5470981"/>
              </p:ext>
            </p:extLst>
          </p:nvPr>
        </p:nvGraphicFramePr>
        <p:xfrm>
          <a:off x="5832896" y="5079997"/>
          <a:ext cx="5753100" cy="822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76550"/>
                <a:gridCol w="287655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Žlab NEPTUN II typ G1 – 600/1410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8 x 18 712,- Kč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Ventil plovákový FARMTEC B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8 x 1 306,- Kč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Celková cena (vč. DPH)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160 144,- Kč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6" name="Obrázek 5">
            <a:extLst>
              <a:ext uri="{FF2B5EF4-FFF2-40B4-BE49-F238E27FC236}">
                <a16:creationId xmlns:lc="http://schemas.openxmlformats.org/drawingml/2006/lockedCanvas" xmlns:a16="http://schemas.microsoft.com/office/drawing/2014/main" xmlns="" id="{0229EA1A-B223-AC95-DA37-BC0016174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1569" y="0"/>
            <a:ext cx="1850431" cy="1871057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5832896" y="2552583"/>
            <a:ext cx="56833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Cena včetně ventilů a vnitřního vodovodu 186 984,95 Kč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Podložené informace</a:t>
            </a:r>
            <a:endParaRPr lang="cs-CZ" sz="2400" dirty="0"/>
          </a:p>
        </p:txBody>
      </p:sp>
      <p:sp>
        <p:nvSpPr>
          <p:cNvPr id="8" name="Obdélník 7"/>
          <p:cNvSpPr/>
          <p:nvPr/>
        </p:nvSpPr>
        <p:spPr>
          <a:xfrm>
            <a:off x="2377797" y="5953028"/>
            <a:ext cx="1902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Tab. č. 3- Vodovod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7363146" y="5953028"/>
            <a:ext cx="31440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Tab. č. 4- Žlab NEPTUN II typ G1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807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Technická zpráva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Kurojedy </a:t>
            </a:r>
          </a:p>
          <a:p>
            <a:r>
              <a:rPr lang="cs-CZ" dirty="0" smtClean="0"/>
              <a:t>34 x 20 metrů</a:t>
            </a:r>
          </a:p>
          <a:p>
            <a:r>
              <a:rPr lang="cs-CZ" dirty="0" smtClean="0"/>
              <a:t>NEPTUN II typ G1</a:t>
            </a:r>
          </a:p>
          <a:p>
            <a:r>
              <a:rPr lang="cs-CZ" dirty="0" smtClean="0"/>
              <a:t>8 napájecích žlabů</a:t>
            </a:r>
          </a:p>
          <a:p>
            <a:r>
              <a:rPr lang="cs-CZ" dirty="0" smtClean="0"/>
              <a:t>Klimatizace 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7356310" y="6128315"/>
            <a:ext cx="27553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Obr. č. 8</a:t>
            </a:r>
            <a:r>
              <a:rPr lang="cs-CZ" dirty="0" smtClean="0"/>
              <a:t>- Místo lokace stáje</a:t>
            </a:r>
            <a:endParaRPr lang="cs-CZ" dirty="0"/>
          </a:p>
        </p:txBody>
      </p:sp>
      <p:pic>
        <p:nvPicPr>
          <p:cNvPr id="5" name="Obráze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576" y="2509284"/>
            <a:ext cx="6124354" cy="3406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>
            <a:extLst>
              <a:ext uri="{FF2B5EF4-FFF2-40B4-BE49-F238E27FC236}">
                <a16:creationId xmlns:lc="http://schemas.openxmlformats.org/drawingml/2006/lockedCanvas" xmlns:a16="http://schemas.microsoft.com/office/drawing/2014/main" xmlns="" id="{0229EA1A-B223-AC95-DA37-BC0016174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1569" y="0"/>
            <a:ext cx="1850431" cy="187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1594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Závěr a výsledky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Analýza poskytovaných druhů žlabů</a:t>
            </a:r>
          </a:p>
          <a:p>
            <a:r>
              <a:rPr lang="cs-CZ" dirty="0" smtClean="0"/>
              <a:t>Výpočtová analýza parametrů vodovodní soustavy</a:t>
            </a:r>
          </a:p>
          <a:p>
            <a:r>
              <a:rPr lang="cs-CZ" dirty="0" smtClean="0"/>
              <a:t>Vypracování výkazu materiálu</a:t>
            </a:r>
          </a:p>
          <a:p>
            <a:r>
              <a:rPr lang="cs-CZ" dirty="0" smtClean="0"/>
              <a:t>Vypracování technické zprávy</a:t>
            </a:r>
          </a:p>
          <a:p>
            <a:r>
              <a:rPr lang="cs-CZ" dirty="0" smtClean="0"/>
              <a:t>Vypracování ekonomické bilance vodovodu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387" y="2928088"/>
            <a:ext cx="4697376" cy="3131584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8796759" y="6176963"/>
            <a:ext cx="2471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Obr. č. </a:t>
            </a:r>
            <a:r>
              <a:rPr lang="cs-CZ" dirty="0" smtClean="0"/>
              <a:t>9- Napájení skotu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lc="http://schemas.openxmlformats.org/drawingml/2006/lockedCanvas" xmlns:a16="http://schemas.microsoft.com/office/drawing/2014/main" xmlns="" id="{0229EA1A-B223-AC95-DA37-BC0016174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1569" y="0"/>
            <a:ext cx="1850431" cy="187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7949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Přínos práce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Konkrétní stáj</a:t>
            </a:r>
          </a:p>
          <a:p>
            <a:pPr lvl="1"/>
            <a:r>
              <a:rPr lang="cs-CZ" dirty="0" smtClean="0"/>
              <a:t>34 x 20 metrů</a:t>
            </a:r>
            <a:endParaRPr lang="cs-CZ" dirty="0"/>
          </a:p>
          <a:p>
            <a:r>
              <a:rPr lang="cs-CZ" dirty="0" smtClean="0"/>
              <a:t>Zhotoveno dle práce</a:t>
            </a:r>
          </a:p>
          <a:p>
            <a:pPr lvl="1"/>
            <a:endParaRPr 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041" y="2128119"/>
            <a:ext cx="5065528" cy="3377018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6455064" y="5747375"/>
            <a:ext cx="28427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Obr. č. </a:t>
            </a:r>
            <a:r>
              <a:rPr lang="cs-CZ" dirty="0" smtClean="0"/>
              <a:t>10- Příjem pitné vody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lc="http://schemas.openxmlformats.org/drawingml/2006/lockedCanvas" xmlns:a16="http://schemas.microsoft.com/office/drawing/2014/main" xmlns="" id="{0229EA1A-B223-AC95-DA37-BC0016174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1569" y="0"/>
            <a:ext cx="1850431" cy="187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691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871057"/>
            <a:ext cx="9144000" cy="2387600"/>
          </a:xfrm>
        </p:spPr>
        <p:txBody>
          <a:bodyPr/>
          <a:lstStyle/>
          <a:p>
            <a:r>
              <a:rPr lang="cs-CZ" dirty="0" smtClean="0">
                <a:latin typeface="+mn-lt"/>
              </a:rPr>
              <a:t>Projektování instalace napájecích žlabů</a:t>
            </a:r>
            <a:endParaRPr lang="cs-CZ" dirty="0"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15366" y="160289"/>
            <a:ext cx="9144000" cy="2111195"/>
          </a:xfrm>
        </p:spPr>
        <p:txBody>
          <a:bodyPr/>
          <a:lstStyle/>
          <a:p>
            <a:pPr algn="ctr"/>
            <a:endParaRPr lang="cs-CZ" b="1" dirty="0" smtClean="0">
              <a:cs typeface="Arial" panose="020B0604020202020204" pitchFamily="34" charset="0"/>
            </a:endParaRPr>
          </a:p>
          <a:p>
            <a:r>
              <a:rPr lang="cs-CZ" b="1" dirty="0" smtClean="0">
                <a:cs typeface="Arial" panose="020B0604020202020204" pitchFamily="34" charset="0"/>
              </a:rPr>
              <a:t>Vysoká škola technická a ekonomická v Českých Budějovicích</a:t>
            </a:r>
            <a:r>
              <a:rPr lang="cs-CZ" sz="1400" b="1" dirty="0" smtClean="0">
                <a:cs typeface="Arial" panose="020B0604020202020204" pitchFamily="34" charset="0"/>
              </a:rPr>
              <a:t/>
            </a:r>
            <a:br>
              <a:rPr lang="cs-CZ" sz="1400" b="1" dirty="0" smtClean="0">
                <a:cs typeface="Arial" panose="020B0604020202020204" pitchFamily="34" charset="0"/>
              </a:rPr>
            </a:br>
            <a:r>
              <a:rPr lang="cs-CZ" sz="1400" b="1" dirty="0" smtClean="0">
                <a:cs typeface="Arial" panose="020B0604020202020204" pitchFamily="34" charset="0"/>
              </a:rPr>
              <a:t> </a:t>
            </a:r>
            <a:br>
              <a:rPr lang="cs-CZ" sz="1400" b="1" dirty="0" smtClean="0">
                <a:cs typeface="Arial" panose="020B0604020202020204" pitchFamily="34" charset="0"/>
              </a:rPr>
            </a:br>
            <a:r>
              <a:rPr lang="cs-CZ" sz="1600" dirty="0" smtClean="0">
                <a:cs typeface="Arial" panose="020B0604020202020204" pitchFamily="34" charset="0"/>
              </a:rPr>
              <a:t>Ústav </a:t>
            </a:r>
            <a:r>
              <a:rPr lang="cs-CZ" sz="1600" dirty="0" err="1" smtClean="0">
                <a:cs typeface="Arial" panose="020B0604020202020204" pitchFamily="34" charset="0"/>
              </a:rPr>
              <a:t>technicko-technologický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0229EA1A-B223-AC95-DA37-BC0016174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1569" y="0"/>
            <a:ext cx="1850431" cy="1871057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3398807" y="5386951"/>
            <a:ext cx="72691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ea typeface="Verdana" panose="020B0604030504040204" pitchFamily="34" charset="0"/>
                <a:cs typeface="Arial" panose="020B0604020202020204" pitchFamily="34" charset="0"/>
              </a:rPr>
              <a:t>Autor bakalářské práce: Roman Danda</a:t>
            </a:r>
          </a:p>
          <a:p>
            <a:r>
              <a:rPr lang="cs-CZ" dirty="0" smtClean="0">
                <a:ea typeface="Verdana" panose="020B0604030504040204" pitchFamily="34" charset="0"/>
                <a:cs typeface="Arial" panose="020B0604020202020204" pitchFamily="34" charset="0"/>
              </a:rPr>
              <a:t>Vedoucí bakalářské práce: </a:t>
            </a:r>
            <a:r>
              <a:rPr lang="cs-CZ" dirty="0">
                <a:cs typeface="Arial" panose="020B0604020202020204" pitchFamily="34" charset="0"/>
              </a:rPr>
              <a:t>Ing. Martin Podařil, PhD., Ph.D</a:t>
            </a:r>
            <a:r>
              <a:rPr lang="cs-CZ" dirty="0" smtClean="0"/>
              <a:t>.</a:t>
            </a:r>
          </a:p>
          <a:p>
            <a:r>
              <a:rPr lang="cs-CZ" dirty="0" smtClean="0"/>
              <a:t>Oponent: </a:t>
            </a:r>
            <a:r>
              <a:rPr lang="cs-CZ" dirty="0"/>
              <a:t>Ing. Šimon Ludvík, </a:t>
            </a:r>
            <a:r>
              <a:rPr lang="cs-CZ" dirty="0" err="1"/>
              <a:t>v.r</a:t>
            </a:r>
            <a:endParaRPr lang="cs-CZ" dirty="0" smtClean="0"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57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Cíl práce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Cílem práce je vytvoření schéma konkrétního vodovodu ve stáji v programu Auto CAD s následným vypočítáním důležitých parametrů (výpočet průtoků, tlakových ztrát a hydraulického posouzení), vypracováním výkazu materiálu, technické zprávy a ekonomické bilance vodovodu.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0229EA1A-B223-AC95-DA37-BC0016174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1569" y="0"/>
            <a:ext cx="1850431" cy="187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925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Osnova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74247" y="1481471"/>
            <a:ext cx="10978116" cy="5224129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Obecné </a:t>
            </a:r>
            <a:r>
              <a:rPr lang="cs-CZ" dirty="0" smtClean="0"/>
              <a:t>informace</a:t>
            </a:r>
          </a:p>
          <a:p>
            <a:r>
              <a:rPr lang="cs-CZ" dirty="0"/>
              <a:t>Požadavky a </a:t>
            </a:r>
            <a:r>
              <a:rPr lang="cs-CZ" dirty="0" smtClean="0"/>
              <a:t>předpisy</a:t>
            </a:r>
            <a:endParaRPr lang="cs-CZ" dirty="0" smtClean="0"/>
          </a:p>
          <a:p>
            <a:r>
              <a:rPr lang="cs-CZ" dirty="0" smtClean="0"/>
              <a:t>Napájecí </a:t>
            </a:r>
            <a:r>
              <a:rPr lang="cs-CZ" dirty="0" smtClean="0"/>
              <a:t>žlab</a:t>
            </a:r>
          </a:p>
          <a:p>
            <a:r>
              <a:rPr lang="cs-CZ" dirty="0" smtClean="0"/>
              <a:t>Výkres žlabu</a:t>
            </a:r>
            <a:endParaRPr lang="cs-CZ" dirty="0" smtClean="0"/>
          </a:p>
          <a:p>
            <a:r>
              <a:rPr lang="cs-CZ" dirty="0" smtClean="0"/>
              <a:t>Schéma soustavy napájecích </a:t>
            </a:r>
            <a:r>
              <a:rPr lang="cs-CZ" dirty="0" smtClean="0"/>
              <a:t>žlabů</a:t>
            </a:r>
          </a:p>
          <a:p>
            <a:r>
              <a:rPr lang="cs-CZ" dirty="0" smtClean="0"/>
              <a:t>Schéma napojení žlabu</a:t>
            </a:r>
            <a:endParaRPr lang="cs-CZ" dirty="0" smtClean="0"/>
          </a:p>
          <a:p>
            <a:r>
              <a:rPr lang="cs-CZ" dirty="0" smtClean="0"/>
              <a:t>Výpočtová analýza </a:t>
            </a:r>
            <a:r>
              <a:rPr lang="cs-CZ" dirty="0" smtClean="0"/>
              <a:t>vodovodní soustavy</a:t>
            </a:r>
          </a:p>
          <a:p>
            <a:r>
              <a:rPr lang="cs-CZ" dirty="0"/>
              <a:t>Výkaz </a:t>
            </a:r>
            <a:r>
              <a:rPr lang="cs-CZ" dirty="0" smtClean="0"/>
              <a:t>materiálu</a:t>
            </a:r>
          </a:p>
          <a:p>
            <a:r>
              <a:rPr lang="cs-CZ" dirty="0"/>
              <a:t>Ekonomická bilance </a:t>
            </a:r>
          </a:p>
          <a:p>
            <a:r>
              <a:rPr lang="cs-CZ" dirty="0" smtClean="0"/>
              <a:t>Technická zpráva</a:t>
            </a:r>
          </a:p>
          <a:p>
            <a:r>
              <a:rPr lang="cs-CZ" dirty="0" smtClean="0"/>
              <a:t>Závěr a výsledky</a:t>
            </a:r>
          </a:p>
          <a:p>
            <a:r>
              <a:rPr lang="cs-CZ" dirty="0" smtClean="0"/>
              <a:t>Přínos práce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0229EA1A-B223-AC95-DA37-BC0016174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1569" y="0"/>
            <a:ext cx="1850431" cy="1871057"/>
          </a:xfrm>
          <a:prstGeom prst="rect">
            <a:avLst/>
          </a:prstGeom>
        </p:spPr>
      </p:pic>
      <p:pic>
        <p:nvPicPr>
          <p:cNvPr id="5" name="Obrázek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282" y="2642561"/>
            <a:ext cx="5170081" cy="311116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7788370" y="5860331"/>
            <a:ext cx="4183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č. 1- Vnitřní prostor stáje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4045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Obecné informace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Dostatečné množství vody</a:t>
            </a:r>
          </a:p>
          <a:p>
            <a:r>
              <a:rPr lang="cs-CZ" dirty="0" smtClean="0"/>
              <a:t>Česká výroba</a:t>
            </a:r>
          </a:p>
          <a:p>
            <a:r>
              <a:rPr lang="cs-CZ" dirty="0" smtClean="0"/>
              <a:t>2 samostatné části</a:t>
            </a:r>
          </a:p>
          <a:p>
            <a:pPr lvl="1"/>
            <a:r>
              <a:rPr lang="cs-CZ" dirty="0" smtClean="0"/>
              <a:t>Noha žlabu</a:t>
            </a:r>
          </a:p>
          <a:p>
            <a:pPr lvl="1"/>
            <a:r>
              <a:rPr lang="cs-CZ" dirty="0" smtClean="0"/>
              <a:t>Těleso žlabu</a:t>
            </a:r>
          </a:p>
          <a:p>
            <a:r>
              <a:rPr lang="cs-CZ" dirty="0" smtClean="0"/>
              <a:t>Varianty žlabů</a:t>
            </a:r>
          </a:p>
          <a:p>
            <a:pPr lvl="1"/>
            <a:endParaRPr lang="cs-CZ" dirty="0" smtClean="0"/>
          </a:p>
        </p:txBody>
      </p:sp>
      <p:pic>
        <p:nvPicPr>
          <p:cNvPr id="4" name="Obrázek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0229EA1A-B223-AC95-DA37-BC0016174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1569" y="0"/>
            <a:ext cx="1850431" cy="187105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9287" y="2829464"/>
            <a:ext cx="4736787" cy="2742930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6698111" y="5807631"/>
            <a:ext cx="3159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Obr. č. 2- Části napájecího žlabu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3732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Požadavky a předpisy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Uvnitř i venku</a:t>
            </a:r>
          </a:p>
          <a:p>
            <a:r>
              <a:rPr lang="cs-CZ" dirty="0" smtClean="0"/>
              <a:t>ČSN 33 2000-4-51</a:t>
            </a:r>
          </a:p>
          <a:p>
            <a:r>
              <a:rPr lang="cs-CZ" dirty="0" smtClean="0"/>
              <a:t>El. energie</a:t>
            </a:r>
          </a:p>
          <a:p>
            <a:r>
              <a:rPr lang="cs-CZ" dirty="0" smtClean="0"/>
              <a:t>Teplota</a:t>
            </a:r>
          </a:p>
          <a:p>
            <a:r>
              <a:rPr lang="cs-CZ" dirty="0" smtClean="0"/>
              <a:t>Potrubí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0229EA1A-B223-AC95-DA37-BC0016174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1569" y="0"/>
            <a:ext cx="1850431" cy="187105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506" y="2403322"/>
            <a:ext cx="4862063" cy="3241375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6751790" y="5779634"/>
            <a:ext cx="2317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Obr. č. </a:t>
            </a:r>
            <a:r>
              <a:rPr lang="cs-CZ" dirty="0"/>
              <a:t>3</a:t>
            </a:r>
            <a:r>
              <a:rPr lang="cs-CZ" dirty="0" smtClean="0"/>
              <a:t>- </a:t>
            </a:r>
            <a:r>
              <a:rPr lang="cs-CZ" dirty="0" smtClean="0"/>
              <a:t>Napájecí žlab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6690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Napájecí žlab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Žlab NEPTUN II typ G1 - 600/1410 </a:t>
            </a:r>
          </a:p>
          <a:p>
            <a:pPr lvl="1"/>
            <a:r>
              <a:rPr lang="cs-CZ" dirty="0" smtClean="0"/>
              <a:t>30 ks VDJ</a:t>
            </a:r>
          </a:p>
          <a:p>
            <a:pPr lvl="1"/>
            <a:r>
              <a:rPr lang="cs-CZ" dirty="0" smtClean="0"/>
              <a:t>Vnitřní prostory (0 °C)</a:t>
            </a:r>
          </a:p>
          <a:p>
            <a:pPr lvl="1"/>
            <a:r>
              <a:rPr lang="cs-CZ" dirty="0" smtClean="0"/>
              <a:t>Nerez 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0229EA1A-B223-AC95-DA37-BC0016174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1569" y="0"/>
            <a:ext cx="1850431" cy="1871057"/>
          </a:xfrm>
          <a:prstGeom prst="rect">
            <a:avLst/>
          </a:prstGeom>
        </p:spPr>
      </p:pic>
      <p:pic>
        <p:nvPicPr>
          <p:cNvPr id="6" name="Obrázek 5" descr="C:\Users\rdand\AppData\Local\Microsoft\Windows\INetCache\Content.MSO\F95D2785.t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122" y="2502196"/>
            <a:ext cx="4829445" cy="284543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bdélník 6"/>
          <p:cNvSpPr/>
          <p:nvPr/>
        </p:nvSpPr>
        <p:spPr>
          <a:xfrm>
            <a:off x="6937565" y="5609434"/>
            <a:ext cx="4286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Obr. č. </a:t>
            </a:r>
            <a:r>
              <a:rPr lang="cs-CZ" dirty="0"/>
              <a:t>4</a:t>
            </a:r>
            <a:r>
              <a:rPr lang="cs-CZ" dirty="0" smtClean="0"/>
              <a:t>- </a:t>
            </a:r>
            <a:r>
              <a:rPr lang="cs-CZ" dirty="0" smtClean="0"/>
              <a:t>Žlab NEPTUN II typ G1 - 600/1410 </a:t>
            </a:r>
          </a:p>
        </p:txBody>
      </p:sp>
    </p:spTree>
    <p:extLst>
      <p:ext uri="{BB962C8B-B14F-4D97-AF65-F5344CB8AC3E}">
        <p14:creationId xmlns:p14="http://schemas.microsoft.com/office/powerpoint/2010/main" val="1929333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Výkres žlabu </a:t>
            </a:r>
            <a:endParaRPr lang="cs-CZ" b="1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21170" y="1825625"/>
            <a:ext cx="4848045" cy="4351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0229EA1A-B223-AC95-DA37-BC0016174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1569" y="0"/>
            <a:ext cx="1850431" cy="1871057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3739425" y="6262281"/>
            <a:ext cx="47131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Obr. č. </a:t>
            </a:r>
            <a:r>
              <a:rPr lang="cs-CZ" dirty="0" smtClean="0"/>
              <a:t>5- </a:t>
            </a:r>
            <a:r>
              <a:rPr lang="cs-CZ" dirty="0" smtClean="0"/>
              <a:t>Hlavní rozměry žlabu NEPTUN II typ G1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713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Schéma soustavy napájecích žlabů</a:t>
            </a:r>
            <a:endParaRPr lang="cs-CZ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36830" y="1825625"/>
            <a:ext cx="4572000" cy="435133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0229EA1A-B223-AC95-DA37-BC0016174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1569" y="0"/>
            <a:ext cx="1850431" cy="1871057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953746" y="6317891"/>
            <a:ext cx="42845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Obr. č. </a:t>
            </a:r>
            <a:r>
              <a:rPr lang="cs-CZ" dirty="0" smtClean="0"/>
              <a:t>6- </a:t>
            </a:r>
            <a:r>
              <a:rPr lang="cs-CZ" dirty="0" smtClean="0"/>
              <a:t>Schéma soustavy napájecích žlabů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4673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Schéma napojení žlabu </a:t>
            </a:r>
            <a:endParaRPr lang="cs-CZ" b="1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2881223" y="1690688"/>
            <a:ext cx="6038490" cy="44862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0229EA1A-B223-AC95-DA37-BC0016174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1569" y="0"/>
            <a:ext cx="1850431" cy="1871057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4667181" y="6333192"/>
            <a:ext cx="2466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Obr. č. </a:t>
            </a:r>
            <a:r>
              <a:rPr lang="cs-CZ" dirty="0" smtClean="0"/>
              <a:t>7- </a:t>
            </a:r>
            <a:r>
              <a:rPr lang="cs-CZ" dirty="0" smtClean="0"/>
              <a:t>Připojení žlabu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770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TM03457485[[fn=Síť]]</Template>
  <TotalTime>481</TotalTime>
  <Words>692</Words>
  <Application>Microsoft Office PowerPoint</Application>
  <PresentationFormat>Širokoúhlá obrazovka</PresentationFormat>
  <Paragraphs>221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Times New Roman</vt:lpstr>
      <vt:lpstr>Verdana</vt:lpstr>
      <vt:lpstr>Motiv Office</vt:lpstr>
      <vt:lpstr>Projektování instalace napájecích žlabů</vt:lpstr>
      <vt:lpstr>Cíl práce</vt:lpstr>
      <vt:lpstr>Osnova</vt:lpstr>
      <vt:lpstr>Obecné informace</vt:lpstr>
      <vt:lpstr>Požadavky a předpisy</vt:lpstr>
      <vt:lpstr>Napájecí žlab</vt:lpstr>
      <vt:lpstr>Výkres žlabu </vt:lpstr>
      <vt:lpstr>Schéma soustavy napájecích žlabů</vt:lpstr>
      <vt:lpstr>Schéma napojení žlabu </vt:lpstr>
      <vt:lpstr>Výpočtová analýza vodovodní soustavy</vt:lpstr>
      <vt:lpstr>Výpočtová analýza vodovodní soustavy</vt:lpstr>
      <vt:lpstr>Výpočtová analýza vodovodní soustavy</vt:lpstr>
      <vt:lpstr>Výkaz materiálu</vt:lpstr>
      <vt:lpstr>Ekonomická bilance </vt:lpstr>
      <vt:lpstr>Technická zpráva</vt:lpstr>
      <vt:lpstr>Závěr a výsledky</vt:lpstr>
      <vt:lpstr>Přínos práce</vt:lpstr>
      <vt:lpstr>Projektování instalace napájecích žlabů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Projektování instalace napájecích žlabů</dc:title>
  <dc:creator>user</dc:creator>
  <cp:lastModifiedBy>user</cp:lastModifiedBy>
  <cp:revision>17</cp:revision>
  <dcterms:created xsi:type="dcterms:W3CDTF">2023-06-07T10:32:06Z</dcterms:created>
  <dcterms:modified xsi:type="dcterms:W3CDTF">2023-06-12T10:32:17Z</dcterms:modified>
</cp:coreProperties>
</file>