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5"/>
  </p:notesMasterIdLst>
  <p:handoutMasterIdLst>
    <p:handoutMasterId r:id="rId16"/>
  </p:handoutMasterIdLst>
  <p:sldIdLst>
    <p:sldId id="260" r:id="rId5"/>
    <p:sldId id="261" r:id="rId6"/>
    <p:sldId id="264" r:id="rId7"/>
    <p:sldId id="263" r:id="rId8"/>
    <p:sldId id="265" r:id="rId9"/>
    <p:sldId id="266" r:id="rId10"/>
    <p:sldId id="269" r:id="rId11"/>
    <p:sldId id="267" r:id="rId12"/>
    <p:sldId id="268" r:id="rId13"/>
    <p:sldId id="262" r:id="rId14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4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0F66374-754B-44CD-B045-D407DB4C77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EECC2DA-69D3-4C6A-94D5-5FD6F43296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91DF0-68EE-420A-AD75-9B91EA0F7F3A}" type="datetime1">
              <a:rPr lang="cs-CZ" smtClean="0"/>
              <a:t>13.06.2023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90E59D-5DA3-4434-996F-3F46909068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AD51C8-7AFC-45C7-B4D6-848844E2A4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9B831-EB94-42F0-A7B9-F5B14F0EC3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65788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4926032-03AB-4E10-997D-35D0138DC78E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80CB90E-A225-4324-8C33-43B910608846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767866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80CB90E-A225-4324-8C33-43B91060884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87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80CB90E-A225-4324-8C33-43B91060884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9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0693" y="359833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3347F8-D3ED-4A24-BB0F-CB46B1140651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53762" cy="682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E1165C-94FC-4712-ABE2-5974AB11A686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13795" y="608437"/>
            <a:ext cx="10353762" cy="353434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1D6F34-4A57-49DD-954D-D4C3EBAA71FC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2" name="Zástupný symbol pro text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AFABB5-A096-4FD9-AD44-F8DB5B3FFE84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  <p:sp>
        <p:nvSpPr>
          <p:cNvPr id="11" name="Textové pole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cs-CZ" sz="8000" noProof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„</a:t>
            </a:r>
          </a:p>
        </p:txBody>
      </p:sp>
      <p:sp>
        <p:nvSpPr>
          <p:cNvPr id="13" name="Textové pole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cs-CZ" sz="8000" noProof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“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Kliknutím můžete upravit styl předlohy textů.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28E19D-C9A3-42FD-817C-B72DAA8ADFA5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913795" y="1885950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8" name="Zástupný symbol pro text 3"/>
          <p:cNvSpPr>
            <a:spLocks noGrp="1"/>
          </p:cNvSpPr>
          <p:nvPr>
            <p:ph type="body" sz="half" idx="15" hasCustomPrompt="1"/>
          </p:nvPr>
        </p:nvSpPr>
        <p:spPr>
          <a:xfrm>
            <a:off x="913795" y="2571750"/>
            <a:ext cx="3300984" cy="32194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4446711" y="1885950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half" idx="16" hasCustomPrompt="1"/>
          </p:nvPr>
        </p:nvSpPr>
        <p:spPr>
          <a:xfrm>
            <a:off x="4441435" y="2571750"/>
            <a:ext cx="3300984" cy="32194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11" name="Zástupný symbol pro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7966572" y="1885950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12" name="Zástupný symbol pro text 3"/>
          <p:cNvSpPr>
            <a:spLocks noGrp="1"/>
          </p:cNvSpPr>
          <p:nvPr>
            <p:ph type="body" sz="half" idx="17" hasCustomPrompt="1"/>
          </p:nvPr>
        </p:nvSpPr>
        <p:spPr>
          <a:xfrm>
            <a:off x="7966572" y="2571750"/>
            <a:ext cx="3300984" cy="32194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F12BE1-FB83-4ACD-AE8B-1A4AF8B4E8CF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Obrázek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Obrázek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Nadpis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9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20" name="Zástupný symbol obrázku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21" name="Zástupný symbol pro text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480368"/>
            <a:ext cx="3300984" cy="131083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22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23" name="Zástupný symbol obrázku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24" name="Zástupný symbol pro text 3"/>
          <p:cNvSpPr>
            <a:spLocks noGrp="1"/>
          </p:cNvSpPr>
          <p:nvPr>
            <p:ph type="body" sz="half" idx="19" hasCustomPrompt="1"/>
          </p:nvPr>
        </p:nvSpPr>
        <p:spPr>
          <a:xfrm>
            <a:off x="4441435" y="4480367"/>
            <a:ext cx="3300984" cy="131083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25" name="Zástupný symbol pro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26" name="Zástupný symbol obrázku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27" name="Zástupný symbol pro text 3"/>
          <p:cNvSpPr>
            <a:spLocks noGrp="1"/>
          </p:cNvSpPr>
          <p:nvPr>
            <p:ph type="body" sz="half" idx="20" hasCustomPrompt="1"/>
          </p:nvPr>
        </p:nvSpPr>
        <p:spPr>
          <a:xfrm>
            <a:off x="7966572" y="4480365"/>
            <a:ext cx="3300984" cy="131083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7FF6C3-41BB-4D50-A493-EA6C5BD2C0BF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A52541-4F4F-43FA-AD1D-473766C3BFD6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983068" y="609599"/>
            <a:ext cx="228448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6" y="609599"/>
            <a:ext cx="7916872" cy="5181601"/>
          </a:xfrm>
        </p:spPr>
        <p:txBody>
          <a:bodyPr vert="eaVert" rtlCol="0" anchor="t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7832EF-8DD0-4EDC-97A5-E74FC4B0F399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E0727C-2757-4914-B410-39299FD16D1B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295401" y="3589879"/>
            <a:ext cx="9590550" cy="150705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9EED81-03F0-4514-B416-99AB89EBE95E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913795" y="1732449"/>
            <a:ext cx="5060497" cy="4058750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202892" y="1732449"/>
            <a:ext cx="5064665" cy="4058751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295354-BDA5-48D4-9D42-3EB9DF1C5C3A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Obrázek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005872" y="1835254"/>
            <a:ext cx="4876344" cy="54488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005872" y="2380137"/>
            <a:ext cx="4876344" cy="341106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294967" y="1835254"/>
            <a:ext cx="4895330" cy="5448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294967" y="2380137"/>
            <a:ext cx="4895330" cy="341106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C1EFC3-1B54-4D60-8119-838F85B31F34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4DE1B5-D528-440E-8DE6-C34381E3D5FE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6B63C0-7364-49EC-B7CD-BE385F1C532E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855633" y="609600"/>
            <a:ext cx="6411924" cy="5181600"/>
          </a:xfrm>
        </p:spPr>
        <p:txBody>
          <a:bodyPr rtlCol="0">
            <a:normAutofit/>
          </a:bodyPr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2431518"/>
            <a:ext cx="3706889" cy="335968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D8327C-1EB0-4633-900F-15EEC48392F9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13795" y="609923"/>
            <a:ext cx="5934949" cy="1829338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2439261"/>
            <a:ext cx="5934949" cy="337613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574850-052E-47BD-90B7-83FC91B0DC5B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716DD60C-D10E-4C99-8AE1-41A359CFFDBD}" type="datetime1">
              <a:rPr lang="cs-CZ" noProof="0" smtClean="0"/>
              <a:t>13.06.2023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fld id="{DF28FB93-0A08-4E7D-8E63-9EFA29F1E093}" type="slidenum">
              <a:rPr lang="cs-CZ" noProof="0" smtClean="0"/>
              <a:pPr/>
              <a:t>‹#›</a:t>
            </a:fld>
            <a:endParaRPr lang="cs-CZ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oosfero.cc/news/o-brasil-novo-desafia-a-logica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94E20B4-B38C-431D-97FB-559753C4C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000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 useBgFill="1">
        <p:nvSpPr>
          <p:cNvPr id="15" name="Volný tvar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>
              <a:latin typeface="Times New Roman" panose="02020603050405020304" pitchFamily="18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274" y="3340234"/>
            <a:ext cx="6436104" cy="1744950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cs-CZ" sz="4400" dirty="0"/>
              <a:t>Racionalizace skladového hospodářství ve vybraném podniku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7758" y="5917793"/>
            <a:ext cx="4544242" cy="935860"/>
          </a:xfrm>
        </p:spPr>
        <p:txBody>
          <a:bodyPr rtlCol="0">
            <a:normAutofit fontScale="92500"/>
          </a:bodyPr>
          <a:lstStyle/>
          <a:p>
            <a:pPr rtl="0"/>
            <a:r>
              <a:rPr lang="cs-CZ" sz="1800" dirty="0"/>
              <a:t>Autor bakalářské práce: Josef Kefurt</a:t>
            </a:r>
          </a:p>
          <a:p>
            <a:pPr rtl="0"/>
            <a:r>
              <a:rPr lang="cs-CZ" sz="1800" dirty="0"/>
              <a:t>Vedoucí bakalářské práce: Ing. Jiří Čejka, Ph.D.</a:t>
            </a:r>
          </a:p>
          <a:p>
            <a:pPr rtl="0"/>
            <a:endParaRPr lang="cs-CZ" sz="1800" dirty="0">
              <a:solidFill>
                <a:srgbClr val="FF2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9D67B-F19A-6CB1-5AC7-EFEF5E71B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693037"/>
            <a:ext cx="10353762" cy="970450"/>
          </a:xfrm>
        </p:spPr>
        <p:txBody>
          <a:bodyPr>
            <a:normAutofit/>
          </a:bodyPr>
          <a:lstStyle/>
          <a:p>
            <a:r>
              <a:rPr lang="cs-CZ" sz="4800" dirty="0"/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3517322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3A355-F4EE-449A-8FF6-965BB822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88181"/>
            <a:ext cx="3078749" cy="970450"/>
          </a:xfrm>
        </p:spPr>
        <p:txBody>
          <a:bodyPr rtlCol="0" anchor="b">
            <a:normAutofit/>
          </a:bodyPr>
          <a:lstStyle/>
          <a:p>
            <a:pPr rtl="0"/>
            <a:r>
              <a:rPr lang="cs-CZ" sz="2800" dirty="0"/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E292CA-6284-4C1D-9FB2-E1D962FCD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3078749" cy="4058751"/>
          </a:xfrm>
        </p:spPr>
        <p:txBody>
          <a:bodyPr rtlCol="0" anchor="t">
            <a:normAutofit/>
          </a:bodyPr>
          <a:lstStyle/>
          <a:p>
            <a:pPr>
              <a:spcAft>
                <a:spcPts val="1000"/>
              </a:spcAft>
              <a:buSzPct val="90000"/>
            </a:pPr>
            <a:r>
              <a:rPr lang="cs-CZ" sz="1600" dirty="0"/>
              <a:t>Úvod</a:t>
            </a:r>
          </a:p>
          <a:p>
            <a:pPr>
              <a:spcAft>
                <a:spcPts val="1000"/>
              </a:spcAft>
              <a:buSzPct val="90000"/>
            </a:pPr>
            <a:r>
              <a:rPr lang="cs-CZ" sz="1600" dirty="0"/>
              <a:t>Cíle práce</a:t>
            </a:r>
          </a:p>
          <a:p>
            <a:pPr>
              <a:spcAft>
                <a:spcPts val="1000"/>
              </a:spcAft>
              <a:buSzPct val="90000"/>
            </a:pPr>
            <a:r>
              <a:rPr lang="cs-CZ" sz="1600" dirty="0"/>
              <a:t>Rozšíření skladových ploch</a:t>
            </a:r>
          </a:p>
          <a:p>
            <a:pPr>
              <a:spcAft>
                <a:spcPts val="1000"/>
              </a:spcAft>
              <a:buSzPct val="90000"/>
            </a:pPr>
            <a:r>
              <a:rPr lang="cs-CZ" sz="1600" dirty="0"/>
              <a:t>Redukce neprodávaného zboží</a:t>
            </a:r>
          </a:p>
          <a:p>
            <a:pPr>
              <a:spcAft>
                <a:spcPts val="1000"/>
              </a:spcAft>
              <a:buSzPct val="90000"/>
            </a:pPr>
            <a:r>
              <a:rPr lang="cs-CZ" sz="1600" dirty="0"/>
              <a:t>Informační technologie</a:t>
            </a:r>
          </a:p>
          <a:p>
            <a:pPr>
              <a:spcAft>
                <a:spcPts val="1000"/>
              </a:spcAft>
              <a:buSzPct val="90000"/>
            </a:pPr>
            <a:r>
              <a:rPr lang="cs-CZ" sz="1600" dirty="0"/>
              <a:t>Modernizace balicí místnosti</a:t>
            </a:r>
          </a:p>
          <a:p>
            <a:pPr>
              <a:spcAft>
                <a:spcPts val="1000"/>
              </a:spcAft>
              <a:buSzPct val="90000"/>
            </a:pPr>
            <a:r>
              <a:rPr lang="cs-CZ" sz="1600" dirty="0"/>
              <a:t>Závěr a doplňující otázky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FC094AD-DFDC-4944-8341-B513DBD94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0" r="11927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24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32B71-5F7E-738F-A552-2BA17046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C6C667-2E63-E5C0-0727-97E4ACB05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Zemědělské potřeby M+S</a:t>
            </a:r>
          </a:p>
          <a:p>
            <a:pPr marL="36900" indent="0">
              <a:buNone/>
            </a:pPr>
            <a:endParaRPr lang="cs-CZ" dirty="0"/>
          </a:p>
          <a:p>
            <a:r>
              <a:rPr lang="cs-CZ" dirty="0"/>
              <a:t>Nedostatky (skladovací plochy, informační technologie, nadbytečné zboží)</a:t>
            </a:r>
          </a:p>
          <a:p>
            <a:pPr marL="36900" indent="0">
              <a:buNone/>
            </a:pPr>
            <a:endParaRPr lang="cs-CZ" dirty="0"/>
          </a:p>
          <a:p>
            <a:r>
              <a:rPr lang="cs-CZ" dirty="0"/>
              <a:t>Skladové hospodářství firmy</a:t>
            </a:r>
          </a:p>
          <a:p>
            <a:pPr marL="36900" indent="0">
              <a:buNone/>
            </a:pPr>
            <a:endParaRPr lang="cs-CZ" dirty="0"/>
          </a:p>
          <a:p>
            <a:r>
              <a:rPr lang="cs-CZ" dirty="0"/>
              <a:t>Nové přístupy skladového hospodářství</a:t>
            </a:r>
          </a:p>
        </p:txBody>
      </p:sp>
      <p:pic>
        <p:nvPicPr>
          <p:cNvPr id="1028" name="Picture 4" descr="Zemědělské potřeby M+S s.r.o. - Prodej zemědělských a chovatelských potřeb">
            <a:extLst>
              <a:ext uri="{FF2B5EF4-FFF2-40B4-BE49-F238E27FC236}">
                <a16:creationId xmlns:a16="http://schemas.microsoft.com/office/drawing/2014/main" id="{314D3AA6-2CE6-D947-0FDA-809BBAA65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23" y="4031312"/>
            <a:ext cx="4670931" cy="204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9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85ABE-22D6-5C5F-838D-D21598ED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53A43D-75AD-F0CA-5F65-4991A6140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Analýza skladového hospodářství</a:t>
            </a:r>
          </a:p>
          <a:p>
            <a:r>
              <a:rPr lang="cs-CZ" dirty="0"/>
              <a:t>Řízení zásob</a:t>
            </a:r>
          </a:p>
          <a:p>
            <a:r>
              <a:rPr lang="cs-CZ" dirty="0"/>
              <a:t>Způsoby skladování</a:t>
            </a:r>
          </a:p>
          <a:p>
            <a:r>
              <a:rPr lang="cs-CZ" dirty="0"/>
              <a:t>Navrhovaná opatření </a:t>
            </a:r>
          </a:p>
        </p:txBody>
      </p:sp>
    </p:spTree>
    <p:extLst>
      <p:ext uri="{BB962C8B-B14F-4D97-AF65-F5344CB8AC3E}">
        <p14:creationId xmlns:p14="http://schemas.microsoft.com/office/powerpoint/2010/main" val="115106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CD4EF8-6438-7A97-8934-19AE6656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000"/>
              </a:spcAft>
              <a:buSzPct val="90000"/>
            </a:pPr>
            <a:r>
              <a:rPr lang="cs-CZ" sz="4000" dirty="0"/>
              <a:t>Rozšíření skladových ploch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B9F168-0271-B494-9CF1-E7FA210A2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Pracoviště servisních techniků</a:t>
            </a:r>
          </a:p>
          <a:p>
            <a:endParaRPr lang="cs-CZ" dirty="0"/>
          </a:p>
          <a:p>
            <a:r>
              <a:rPr lang="cs-CZ" dirty="0"/>
              <a:t>Nový sklad „E“</a:t>
            </a:r>
          </a:p>
          <a:p>
            <a:endParaRPr lang="cs-CZ" dirty="0"/>
          </a:p>
          <a:p>
            <a:r>
              <a:rPr lang="cs-CZ" dirty="0"/>
              <a:t>Výzkum – obsazenost palet ve skladu „D“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631768F-1376-4AB4-E147-631FD3637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663" y="1732449"/>
            <a:ext cx="5169419" cy="38644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B29CEB5-2023-6105-C575-5CA97203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95" y="4277801"/>
            <a:ext cx="5439297" cy="240684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1E1617E-FF5B-B881-1BF2-561FB91FE57A}"/>
              </a:ext>
            </a:extLst>
          </p:cNvPr>
          <p:cNvSpPr txBox="1"/>
          <p:nvPr/>
        </p:nvSpPr>
        <p:spPr>
          <a:xfrm>
            <a:off x="8797861" y="5899368"/>
            <a:ext cx="973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Sklad S  </a:t>
            </a:r>
          </a:p>
        </p:txBody>
      </p:sp>
      <p:sp>
        <p:nvSpPr>
          <p:cNvPr id="10" name="Šipka: nahoru 9">
            <a:extLst>
              <a:ext uri="{FF2B5EF4-FFF2-40B4-BE49-F238E27FC236}">
                <a16:creationId xmlns:a16="http://schemas.microsoft.com/office/drawing/2014/main" id="{B64980DB-C5D1-A655-EDF1-64E28851684D}"/>
              </a:ext>
            </a:extLst>
          </p:cNvPr>
          <p:cNvSpPr/>
          <p:nvPr/>
        </p:nvSpPr>
        <p:spPr>
          <a:xfrm>
            <a:off x="9597761" y="5705090"/>
            <a:ext cx="173855" cy="4341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1581C98-7484-9763-A84D-13A8F7221D85}"/>
              </a:ext>
            </a:extLst>
          </p:cNvPr>
          <p:cNvSpPr txBox="1"/>
          <p:nvPr/>
        </p:nvSpPr>
        <p:spPr>
          <a:xfrm>
            <a:off x="7088599" y="6061480"/>
            <a:ext cx="973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Sklad E</a:t>
            </a:r>
          </a:p>
        </p:txBody>
      </p:sp>
      <p:sp>
        <p:nvSpPr>
          <p:cNvPr id="12" name="Šipka: doleva 11">
            <a:extLst>
              <a:ext uri="{FF2B5EF4-FFF2-40B4-BE49-F238E27FC236}">
                <a16:creationId xmlns:a16="http://schemas.microsoft.com/office/drawing/2014/main" id="{D60F7D8D-868C-49E8-9F6E-F357544CCADD}"/>
              </a:ext>
            </a:extLst>
          </p:cNvPr>
          <p:cNvSpPr/>
          <p:nvPr/>
        </p:nvSpPr>
        <p:spPr>
          <a:xfrm>
            <a:off x="6416703" y="6142506"/>
            <a:ext cx="659689" cy="1908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764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9F092-158D-21E0-97F7-04CDC8EA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Redukce neprodávaného zboží</a:t>
            </a:r>
            <a:br>
              <a:rPr lang="cs-CZ" sz="40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96149E-D020-D1C9-DE91-38EEF6455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Analýza vybraného zboží</a:t>
            </a:r>
          </a:p>
          <a:p>
            <a:endParaRPr lang="cs-CZ" dirty="0"/>
          </a:p>
          <a:p>
            <a:r>
              <a:rPr lang="cs-CZ" dirty="0"/>
              <a:t>Automatické doplnění</a:t>
            </a:r>
          </a:p>
          <a:p>
            <a:pPr marL="36900" indent="0">
              <a:buNone/>
            </a:pPr>
            <a:endParaRPr lang="cs-CZ" dirty="0"/>
          </a:p>
          <a:p>
            <a:r>
              <a:rPr lang="cs-CZ" dirty="0"/>
              <a:t>Typ neprodávaného zboží (napáječky, pasti na myši, atd…)</a:t>
            </a:r>
          </a:p>
          <a:p>
            <a:pPr marL="36900" indent="0">
              <a:buNone/>
            </a:pP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D4F264C-8E54-6430-F983-FC09AFC68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310593"/>
              </p:ext>
            </p:extLst>
          </p:nvPr>
        </p:nvGraphicFramePr>
        <p:xfrm>
          <a:off x="7609398" y="1723562"/>
          <a:ext cx="4348920" cy="422819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046339">
                  <a:extLst>
                    <a:ext uri="{9D8B030D-6E8A-4147-A177-3AD203B41FA5}">
                      <a16:colId xmlns:a16="http://schemas.microsoft.com/office/drawing/2014/main" val="1689257706"/>
                    </a:ext>
                  </a:extLst>
                </a:gridCol>
                <a:gridCol w="1132282">
                  <a:extLst>
                    <a:ext uri="{9D8B030D-6E8A-4147-A177-3AD203B41FA5}">
                      <a16:colId xmlns:a16="http://schemas.microsoft.com/office/drawing/2014/main" val="2452374229"/>
                    </a:ext>
                  </a:extLst>
                </a:gridCol>
                <a:gridCol w="609690">
                  <a:extLst>
                    <a:ext uri="{9D8B030D-6E8A-4147-A177-3AD203B41FA5}">
                      <a16:colId xmlns:a16="http://schemas.microsoft.com/office/drawing/2014/main" val="2271209518"/>
                    </a:ext>
                  </a:extLst>
                </a:gridCol>
                <a:gridCol w="733723">
                  <a:extLst>
                    <a:ext uri="{9D8B030D-6E8A-4147-A177-3AD203B41FA5}">
                      <a16:colId xmlns:a16="http://schemas.microsoft.com/office/drawing/2014/main" val="3731893939"/>
                    </a:ext>
                  </a:extLst>
                </a:gridCol>
                <a:gridCol w="826886">
                  <a:extLst>
                    <a:ext uri="{9D8B030D-6E8A-4147-A177-3AD203B41FA5}">
                      <a16:colId xmlns:a16="http://schemas.microsoft.com/office/drawing/2014/main" val="3738133642"/>
                    </a:ext>
                  </a:extLst>
                </a:gridCol>
              </a:tblGrid>
              <a:tr h="533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Skupina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Číslo produktu 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Druhy</a:t>
                      </a:r>
                    </a:p>
                  </a:txBody>
                  <a:tcPr marL="59536" marR="59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Podíl z ročního obratu 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Podíl počtu položek 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extLst>
                  <a:ext uri="{0D108BD9-81ED-4DB2-BD59-A6C34878D82A}">
                    <a16:rowId xmlns:a16="http://schemas.microsoft.com/office/drawing/2014/main" val="790050788"/>
                  </a:ext>
                </a:extLst>
              </a:tr>
              <a:tr h="167913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A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110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5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75 %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24 %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extLst>
                  <a:ext uri="{0D108BD9-81ED-4DB2-BD59-A6C34878D82A}">
                    <a16:rowId xmlns:a16="http://schemas.microsoft.com/office/drawing/2014/main" val="259161239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53302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488383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1593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817117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34270170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91566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13289581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277896"/>
                  </a:ext>
                </a:extLst>
              </a:tr>
              <a:tr h="167913">
                <a:tc row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B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10100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row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11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tc row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23 %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tc row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52 %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extLst>
                  <a:ext uri="{0D108BD9-81ED-4DB2-BD59-A6C34878D82A}">
                    <a16:rowId xmlns:a16="http://schemas.microsoft.com/office/drawing/2014/main" val="4275594532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177N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576930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303002FA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20860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210SEA30GEB0,6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31225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53776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382004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439439015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895673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0918ea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595607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76570081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970244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251re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933032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29912118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998754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34270168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732620"/>
                  </a:ext>
                </a:extLst>
              </a:tr>
              <a:tr h="167913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C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682211000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5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2 %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24 %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 anchor="ctr"/>
                </a:tc>
                <a:extLst>
                  <a:ext uri="{0D108BD9-81ED-4DB2-BD59-A6C34878D82A}">
                    <a16:rowId xmlns:a16="http://schemas.microsoft.com/office/drawing/2014/main" val="1975982619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20011450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500195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>
                          <a:effectLst/>
                        </a:rPr>
                        <a:t>13270186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529447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11000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208051"/>
                  </a:ext>
                </a:extLst>
              </a:tr>
              <a:tr h="1679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00" dirty="0">
                          <a:effectLst/>
                        </a:rPr>
                        <a:t>6809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6" marR="59536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958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395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51759-4271-6C73-CC16-E855B640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Informační technologie</a:t>
            </a:r>
            <a:br>
              <a:rPr lang="cs-CZ" sz="40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82279-D949-267C-1D3E-F3B309AAE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Nové scannery</a:t>
            </a:r>
          </a:p>
          <a:p>
            <a:pPr marL="36900" indent="0">
              <a:buNone/>
            </a:pPr>
            <a:endParaRPr lang="cs-CZ" dirty="0"/>
          </a:p>
          <a:p>
            <a:r>
              <a:rPr lang="cs-CZ" dirty="0"/>
              <a:t>Efektivní výsledek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3FA014E-49C1-A888-7487-1D38D8EAE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787" y="1580049"/>
            <a:ext cx="2832084" cy="380920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92C2E4C-7B42-1BD4-596C-F5CEC44BE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615" y="1580049"/>
            <a:ext cx="3004172" cy="380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56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B67A0B-CFC9-76E5-1B5C-C47EBF3B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Modernizace balicí místnosti</a:t>
            </a:r>
            <a:br>
              <a:rPr lang="cs-CZ" sz="40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FC8E2F-C377-2908-A913-9024CD6DC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ServisBal</a:t>
            </a:r>
            <a:r>
              <a:rPr lang="cs-CZ" dirty="0"/>
              <a:t> s.r.o.</a:t>
            </a:r>
          </a:p>
          <a:p>
            <a:endParaRPr lang="cs-CZ" dirty="0"/>
          </a:p>
          <a:p>
            <a:r>
              <a:rPr lang="cs-CZ" dirty="0"/>
              <a:t>Projekt</a:t>
            </a:r>
          </a:p>
          <a:p>
            <a:endParaRPr lang="cs-CZ" dirty="0"/>
          </a:p>
          <a:p>
            <a:r>
              <a:rPr lang="cs-CZ" dirty="0"/>
              <a:t>Profesionální stoly</a:t>
            </a:r>
          </a:p>
          <a:p>
            <a:endParaRPr lang="cs-CZ" dirty="0"/>
          </a:p>
          <a:p>
            <a:r>
              <a:rPr lang="cs-CZ" dirty="0"/>
              <a:t>Fixační systém </a:t>
            </a:r>
            <a:r>
              <a:rPr lang="cs-CZ" dirty="0" err="1"/>
              <a:t>Fillpak</a:t>
            </a:r>
            <a:endParaRPr lang="cs-CZ" dirty="0"/>
          </a:p>
          <a:p>
            <a:endParaRPr lang="cs-CZ" dirty="0"/>
          </a:p>
          <a:p>
            <a:r>
              <a:rPr lang="cs-CZ" dirty="0"/>
              <a:t>Přínosy a investice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07FC99E-D946-4B88-0038-48EA94C9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758" y="1262797"/>
            <a:ext cx="4572559" cy="22728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502197-E1E2-4F3F-A33F-E10E243B8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758" y="3761824"/>
            <a:ext cx="4572559" cy="25515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16DE913-0397-C926-3CBB-861F2243B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635" y="2693978"/>
            <a:ext cx="2786243" cy="2172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437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F3973D-89DD-C835-0D0C-5245D794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Závěr a doplňující otázky</a:t>
            </a:r>
            <a:br>
              <a:rPr lang="cs-CZ" sz="40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E12BC8-DF68-353E-FFF1-BBCF5B9EB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Realizace cílů</a:t>
            </a:r>
          </a:p>
          <a:p>
            <a:pPr lvl="3"/>
            <a:r>
              <a:rPr lang="cs-CZ" sz="1600" dirty="0"/>
              <a:t>- nové sklady, informační technologie, přestavba balicí místnosti, analýza neprodávaného zboží </a:t>
            </a:r>
          </a:p>
          <a:p>
            <a:endParaRPr lang="cs-CZ" dirty="0"/>
          </a:p>
          <a:p>
            <a:r>
              <a:rPr lang="cs-CZ" dirty="0"/>
              <a:t>Doplňující otázky: </a:t>
            </a:r>
            <a:r>
              <a:rPr lang="cs-CZ" b="1" dirty="0"/>
              <a:t>Na základě čeho jste došel k závěru, že Vaše návrhy jsou finančně nenáročné?</a:t>
            </a:r>
          </a:p>
          <a:p>
            <a:r>
              <a:rPr lang="cs-CZ" dirty="0"/>
              <a:t>Nízké náklady na nákup regálů a boxů</a:t>
            </a:r>
          </a:p>
          <a:p>
            <a:r>
              <a:rPr lang="cs-CZ" dirty="0"/>
              <a:t>Informační technologie – vyšší investice, vyšší obrat</a:t>
            </a:r>
          </a:p>
          <a:p>
            <a:r>
              <a:rPr lang="cs-CZ" dirty="0"/>
              <a:t>Strategie koupě – nákup zařízení </a:t>
            </a:r>
            <a:r>
              <a:rPr lang="cs-CZ" dirty="0" err="1"/>
              <a:t>Fillpak</a:t>
            </a:r>
            <a:endParaRPr lang="cs-CZ" dirty="0"/>
          </a:p>
          <a:p>
            <a:endParaRPr lang="cs-CZ" dirty="0"/>
          </a:p>
        </p:txBody>
      </p:sp>
      <p:pic>
        <p:nvPicPr>
          <p:cNvPr id="9" name="Obrázek 8" descr="Obsah obrázku kreslené, kresba, ilustrace, klipart&#10;&#10;Popis byl vytvořen automaticky">
            <a:extLst>
              <a:ext uri="{FF2B5EF4-FFF2-40B4-BE49-F238E27FC236}">
                <a16:creationId xmlns:a16="http://schemas.microsoft.com/office/drawing/2014/main" id="{F472F2DF-9440-423C-D957-88624C057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76530" y="3817614"/>
            <a:ext cx="2991027" cy="24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997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řidlice">
  <a:themeElements>
    <a:clrScheme name="Custom 18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967256_TF55991576" id="{5FE3B89B-F093-421F-A39D-591A3231CB5D}" vid="{4FF74741-4C97-497D-9705-9817266614E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BE4635-D1B4-4307-892D-6B7970BB73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1C015E-2B6B-4186-AA19-D3C2878D41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3214C86-EE31-4BD9-A8DA-4E7809549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Břidlice</Template>
  <TotalTime>152</TotalTime>
  <Words>267</Words>
  <Application>Microsoft Office PowerPoint</Application>
  <PresentationFormat>Širokoúhlá obrazovka</PresentationFormat>
  <Paragraphs>101</Paragraphs>
  <Slides>10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Calibri</vt:lpstr>
      <vt:lpstr>Calisto MT</vt:lpstr>
      <vt:lpstr>Times New Roman</vt:lpstr>
      <vt:lpstr>Wingdings 2</vt:lpstr>
      <vt:lpstr>Břidlice</vt:lpstr>
      <vt:lpstr>Racionalizace skladového hospodářství ve vybraném podniku</vt:lpstr>
      <vt:lpstr>Osnova</vt:lpstr>
      <vt:lpstr>Úvod</vt:lpstr>
      <vt:lpstr>Cíle práce</vt:lpstr>
      <vt:lpstr>Rozšíření skladových ploch</vt:lpstr>
      <vt:lpstr>Redukce neprodávaného zboží </vt:lpstr>
      <vt:lpstr>Informační technologie </vt:lpstr>
      <vt:lpstr>Modernizace balicí místnosti </vt:lpstr>
      <vt:lpstr>Závěr a doplňující otázky </vt:lpstr>
      <vt:lpstr>Děkuji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Racionalizace skladového hospodářství ve vybraném podniku</dc:title>
  <dc:creator>Josef Kefurt</dc:creator>
  <cp:lastModifiedBy>Josef Kefurt</cp:lastModifiedBy>
  <cp:revision>8</cp:revision>
  <dcterms:created xsi:type="dcterms:W3CDTF">2023-06-13T12:12:43Z</dcterms:created>
  <dcterms:modified xsi:type="dcterms:W3CDTF">2023-06-13T14:48:22Z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