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4" r:id="rId4"/>
    <p:sldId id="259" r:id="rId5"/>
    <p:sldId id="263" r:id="rId6"/>
    <p:sldId id="261" r:id="rId7"/>
    <p:sldId id="265" r:id="rId8"/>
    <p:sldId id="266" r:id="rId9"/>
    <p:sldId id="268" r:id="rId10"/>
    <p:sldId id="269" r:id="rId11"/>
    <p:sldId id="270" r:id="rId12"/>
    <p:sldId id="271" r:id="rId13"/>
    <p:sldId id="262" r:id="rId14"/>
    <p:sldId id="272" r:id="rId15"/>
    <p:sldId id="274" r:id="rId16"/>
    <p:sldId id="273" r:id="rId17"/>
    <p:sldId id="276" r:id="rId18"/>
    <p:sldId id="275" r:id="rId19"/>
  </p:sldIdLst>
  <p:sldSz cx="15122525" cy="10693400"/>
  <p:notesSz cx="6858000" cy="9144000"/>
  <p:defaultTextStyle>
    <a:defPPr>
      <a:defRPr lang="cs-CZ"/>
    </a:defPPr>
    <a:lvl1pPr marL="0" algn="l" defTabSz="147483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418" algn="l" defTabSz="147483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4836" algn="l" defTabSz="147483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254" algn="l" defTabSz="147483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49672" algn="l" defTabSz="147483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7089" algn="l" defTabSz="147483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4507" algn="l" defTabSz="147483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1925" algn="l" defTabSz="147483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99343" algn="l" defTabSz="147483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494" y="480"/>
      </p:cViewPr>
      <p:guideLst>
        <p:guide orient="horz" pos="3368"/>
        <p:guide pos="47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34190" y="3321886"/>
            <a:ext cx="12854147" cy="229215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68380" y="6059593"/>
            <a:ext cx="10585767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4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2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49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7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4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1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99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0E56-65D7-481D-97CA-A42B87241AE8}" type="datetimeFigureOut">
              <a:rPr lang="cs-CZ" smtClean="0"/>
              <a:pPr/>
              <a:t>13.06.2023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BC10-946F-41A8-A8BD-FB4846E97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0E56-65D7-481D-97CA-A42B87241AE8}" type="datetimeFigureOut">
              <a:rPr lang="cs-CZ" smtClean="0"/>
              <a:pPr/>
              <a:t>13.06.2023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BC10-946F-41A8-A8BD-FB4846E97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963831" y="428232"/>
            <a:ext cx="3402568" cy="912404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56127" y="428232"/>
            <a:ext cx="9955662" cy="912404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0E56-65D7-481D-97CA-A42B87241AE8}" type="datetimeFigureOut">
              <a:rPr lang="cs-CZ" smtClean="0"/>
              <a:pPr/>
              <a:t>13.06.2023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BC10-946F-41A8-A8BD-FB4846E97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0E56-65D7-481D-97CA-A42B87241AE8}" type="datetimeFigureOut">
              <a:rPr lang="cs-CZ" smtClean="0"/>
              <a:pPr/>
              <a:t>13.06.2023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BC10-946F-41A8-A8BD-FB4846E97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4576" y="6871500"/>
            <a:ext cx="12854147" cy="2123828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94576" y="4532320"/>
            <a:ext cx="12854147" cy="2339180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41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483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1225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4967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708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450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192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89934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0E56-65D7-481D-97CA-A42B87241AE8}" type="datetimeFigureOut">
              <a:rPr lang="cs-CZ" smtClean="0"/>
              <a:pPr/>
              <a:t>13.06.2023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BC10-946F-41A8-A8BD-FB4846E97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56126" y="2495127"/>
            <a:ext cx="6679115" cy="7057150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687284" y="2495127"/>
            <a:ext cx="6679115" cy="7057150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0E56-65D7-481D-97CA-A42B87241AE8}" type="datetimeFigureOut">
              <a:rPr lang="cs-CZ" smtClean="0"/>
              <a:pPr/>
              <a:t>13.06.2023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BC10-946F-41A8-A8BD-FB4846E97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6127" y="2393640"/>
            <a:ext cx="6681741" cy="99755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418" indent="0">
              <a:buNone/>
              <a:defRPr sz="3200" b="1"/>
            </a:lvl2pPr>
            <a:lvl3pPr marL="1474836" indent="0">
              <a:buNone/>
              <a:defRPr sz="2900" b="1"/>
            </a:lvl3pPr>
            <a:lvl4pPr marL="2212254" indent="0">
              <a:buNone/>
              <a:defRPr sz="2600" b="1"/>
            </a:lvl4pPr>
            <a:lvl5pPr marL="2949672" indent="0">
              <a:buNone/>
              <a:defRPr sz="2600" b="1"/>
            </a:lvl5pPr>
            <a:lvl6pPr marL="3687089" indent="0">
              <a:buNone/>
              <a:defRPr sz="2600" b="1"/>
            </a:lvl6pPr>
            <a:lvl7pPr marL="4424507" indent="0">
              <a:buNone/>
              <a:defRPr sz="2600" b="1"/>
            </a:lvl7pPr>
            <a:lvl8pPr marL="5161925" indent="0">
              <a:buNone/>
              <a:defRPr sz="2600" b="1"/>
            </a:lvl8pPr>
            <a:lvl9pPr marL="5899343" indent="0">
              <a:buNone/>
              <a:defRPr sz="2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56127" y="3391194"/>
            <a:ext cx="6681741" cy="6161082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7682034" y="2393640"/>
            <a:ext cx="6684366" cy="99755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418" indent="0">
              <a:buNone/>
              <a:defRPr sz="3200" b="1"/>
            </a:lvl2pPr>
            <a:lvl3pPr marL="1474836" indent="0">
              <a:buNone/>
              <a:defRPr sz="2900" b="1"/>
            </a:lvl3pPr>
            <a:lvl4pPr marL="2212254" indent="0">
              <a:buNone/>
              <a:defRPr sz="2600" b="1"/>
            </a:lvl4pPr>
            <a:lvl5pPr marL="2949672" indent="0">
              <a:buNone/>
              <a:defRPr sz="2600" b="1"/>
            </a:lvl5pPr>
            <a:lvl6pPr marL="3687089" indent="0">
              <a:buNone/>
              <a:defRPr sz="2600" b="1"/>
            </a:lvl6pPr>
            <a:lvl7pPr marL="4424507" indent="0">
              <a:buNone/>
              <a:defRPr sz="2600" b="1"/>
            </a:lvl7pPr>
            <a:lvl8pPr marL="5161925" indent="0">
              <a:buNone/>
              <a:defRPr sz="2600" b="1"/>
            </a:lvl8pPr>
            <a:lvl9pPr marL="5899343" indent="0">
              <a:buNone/>
              <a:defRPr sz="2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7682034" y="3391194"/>
            <a:ext cx="6684366" cy="6161082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0E56-65D7-481D-97CA-A42B87241AE8}" type="datetimeFigureOut">
              <a:rPr lang="cs-CZ" smtClean="0"/>
              <a:pPr/>
              <a:t>13.06.2023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BC10-946F-41A8-A8BD-FB4846E97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0E56-65D7-481D-97CA-A42B87241AE8}" type="datetimeFigureOut">
              <a:rPr lang="cs-CZ" smtClean="0"/>
              <a:pPr/>
              <a:t>13.06.2023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BC10-946F-41A8-A8BD-FB4846E97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0E56-65D7-481D-97CA-A42B87241AE8}" type="datetimeFigureOut">
              <a:rPr lang="cs-CZ" smtClean="0"/>
              <a:pPr/>
              <a:t>13.06.2023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BC10-946F-41A8-A8BD-FB4846E97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6127" y="425756"/>
            <a:ext cx="4975207" cy="1811937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12488" y="425756"/>
            <a:ext cx="8453911" cy="9126521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56127" y="2237695"/>
            <a:ext cx="4975207" cy="7314583"/>
          </a:xfrm>
        </p:spPr>
        <p:txBody>
          <a:bodyPr/>
          <a:lstStyle>
            <a:lvl1pPr marL="0" indent="0">
              <a:buNone/>
              <a:defRPr sz="2300"/>
            </a:lvl1pPr>
            <a:lvl2pPr marL="737418" indent="0">
              <a:buNone/>
              <a:defRPr sz="1900"/>
            </a:lvl2pPr>
            <a:lvl3pPr marL="1474836" indent="0">
              <a:buNone/>
              <a:defRPr sz="1600"/>
            </a:lvl3pPr>
            <a:lvl4pPr marL="2212254" indent="0">
              <a:buNone/>
              <a:defRPr sz="1500"/>
            </a:lvl4pPr>
            <a:lvl5pPr marL="2949672" indent="0">
              <a:buNone/>
              <a:defRPr sz="1500"/>
            </a:lvl5pPr>
            <a:lvl6pPr marL="3687089" indent="0">
              <a:buNone/>
              <a:defRPr sz="1500"/>
            </a:lvl6pPr>
            <a:lvl7pPr marL="4424507" indent="0">
              <a:buNone/>
              <a:defRPr sz="1500"/>
            </a:lvl7pPr>
            <a:lvl8pPr marL="5161925" indent="0">
              <a:buNone/>
              <a:defRPr sz="1500"/>
            </a:lvl8pPr>
            <a:lvl9pPr marL="5899343" indent="0">
              <a:buNone/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0E56-65D7-481D-97CA-A42B87241AE8}" type="datetimeFigureOut">
              <a:rPr lang="cs-CZ" smtClean="0"/>
              <a:pPr/>
              <a:t>13.06.2023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BC10-946F-41A8-A8BD-FB4846E97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64120" y="7485381"/>
            <a:ext cx="9073515" cy="88369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64120" y="955475"/>
            <a:ext cx="9073515" cy="6416040"/>
          </a:xfrm>
        </p:spPr>
        <p:txBody>
          <a:bodyPr/>
          <a:lstStyle>
            <a:lvl1pPr marL="0" indent="0">
              <a:buNone/>
              <a:defRPr sz="5200"/>
            </a:lvl1pPr>
            <a:lvl2pPr marL="737418" indent="0">
              <a:buNone/>
              <a:defRPr sz="4500"/>
            </a:lvl2pPr>
            <a:lvl3pPr marL="1474836" indent="0">
              <a:buNone/>
              <a:defRPr sz="3900"/>
            </a:lvl3pPr>
            <a:lvl4pPr marL="2212254" indent="0">
              <a:buNone/>
              <a:defRPr sz="3200"/>
            </a:lvl4pPr>
            <a:lvl5pPr marL="2949672" indent="0">
              <a:buNone/>
              <a:defRPr sz="3200"/>
            </a:lvl5pPr>
            <a:lvl6pPr marL="3687089" indent="0">
              <a:buNone/>
              <a:defRPr sz="3200"/>
            </a:lvl6pPr>
            <a:lvl7pPr marL="4424507" indent="0">
              <a:buNone/>
              <a:defRPr sz="3200"/>
            </a:lvl7pPr>
            <a:lvl8pPr marL="5161925" indent="0">
              <a:buNone/>
              <a:defRPr sz="3200"/>
            </a:lvl8pPr>
            <a:lvl9pPr marL="5899343" indent="0">
              <a:buNone/>
              <a:defRPr sz="32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964120" y="8369072"/>
            <a:ext cx="9073515" cy="1254989"/>
          </a:xfrm>
        </p:spPr>
        <p:txBody>
          <a:bodyPr/>
          <a:lstStyle>
            <a:lvl1pPr marL="0" indent="0">
              <a:buNone/>
              <a:defRPr sz="2300"/>
            </a:lvl1pPr>
            <a:lvl2pPr marL="737418" indent="0">
              <a:buNone/>
              <a:defRPr sz="1900"/>
            </a:lvl2pPr>
            <a:lvl3pPr marL="1474836" indent="0">
              <a:buNone/>
              <a:defRPr sz="1600"/>
            </a:lvl3pPr>
            <a:lvl4pPr marL="2212254" indent="0">
              <a:buNone/>
              <a:defRPr sz="1500"/>
            </a:lvl4pPr>
            <a:lvl5pPr marL="2949672" indent="0">
              <a:buNone/>
              <a:defRPr sz="1500"/>
            </a:lvl5pPr>
            <a:lvl6pPr marL="3687089" indent="0">
              <a:buNone/>
              <a:defRPr sz="1500"/>
            </a:lvl6pPr>
            <a:lvl7pPr marL="4424507" indent="0">
              <a:buNone/>
              <a:defRPr sz="1500"/>
            </a:lvl7pPr>
            <a:lvl8pPr marL="5161925" indent="0">
              <a:buNone/>
              <a:defRPr sz="1500"/>
            </a:lvl8pPr>
            <a:lvl9pPr marL="5899343" indent="0">
              <a:buNone/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0E56-65D7-481D-97CA-A42B87241AE8}" type="datetimeFigureOut">
              <a:rPr lang="cs-CZ" smtClean="0"/>
              <a:pPr/>
              <a:t>13.06.2023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BC10-946F-41A8-A8BD-FB4846E97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756127" y="428232"/>
            <a:ext cx="13610273" cy="1782233"/>
          </a:xfrm>
          <a:prstGeom prst="rect">
            <a:avLst/>
          </a:prstGeom>
        </p:spPr>
        <p:txBody>
          <a:bodyPr vert="horz" lIns="147484" tIns="73742" rIns="147484" bIns="73742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6127" y="2495127"/>
            <a:ext cx="13610273" cy="7057150"/>
          </a:xfrm>
          <a:prstGeom prst="rect">
            <a:avLst/>
          </a:prstGeom>
        </p:spPr>
        <p:txBody>
          <a:bodyPr vert="horz" lIns="147484" tIns="73742" rIns="147484" bIns="73742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56126" y="9911199"/>
            <a:ext cx="3528589" cy="569325"/>
          </a:xfrm>
          <a:prstGeom prst="rect">
            <a:avLst/>
          </a:prstGeom>
        </p:spPr>
        <p:txBody>
          <a:bodyPr vert="horz" lIns="147484" tIns="73742" rIns="147484" bIns="7374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10E56-65D7-481D-97CA-A42B87241AE8}" type="datetimeFigureOut">
              <a:rPr lang="cs-CZ" smtClean="0"/>
              <a:pPr/>
              <a:t>13.06.2023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5166863" y="9911199"/>
            <a:ext cx="4788800" cy="569325"/>
          </a:xfrm>
          <a:prstGeom prst="rect">
            <a:avLst/>
          </a:prstGeom>
        </p:spPr>
        <p:txBody>
          <a:bodyPr vert="horz" lIns="147484" tIns="73742" rIns="147484" bIns="7374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837810" y="9911199"/>
            <a:ext cx="3528589" cy="569325"/>
          </a:xfrm>
          <a:prstGeom prst="rect">
            <a:avLst/>
          </a:prstGeom>
        </p:spPr>
        <p:txBody>
          <a:bodyPr vert="horz" lIns="147484" tIns="73742" rIns="147484" bIns="7374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9BC10-946F-41A8-A8BD-FB4846E97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4836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063" indent="-553063" algn="l" defTabSz="1474836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304" indent="-460886" algn="l" defTabSz="1474836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545" indent="-368709" algn="l" defTabSz="147483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0963" indent="-368709" algn="l" defTabSz="147483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8380" indent="-368709" algn="l" defTabSz="1474836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5798" indent="-368709" algn="l" defTabSz="147483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3216" indent="-368709" algn="l" defTabSz="147483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0634" indent="-368709" algn="l" defTabSz="147483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8052" indent="-368709" algn="l" defTabSz="147483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47483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418" algn="l" defTabSz="147483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4836" algn="l" defTabSz="147483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254" algn="l" defTabSz="147483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49672" algn="l" defTabSz="147483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089" algn="l" defTabSz="147483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4507" algn="l" defTabSz="147483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1925" algn="l" defTabSz="147483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99343" algn="l" defTabSz="147483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22744"/>
            <a:ext cx="13279516" cy="1113941"/>
          </a:xfrm>
        </p:spPr>
        <p:txBody>
          <a:bodyPr>
            <a:normAutofit/>
          </a:bodyPr>
          <a:lstStyle/>
          <a:p>
            <a:pPr algn="l"/>
            <a:r>
              <a:rPr lang="cs-CZ" sz="3400" dirty="0" smtClean="0">
                <a:solidFill>
                  <a:srgbClr val="FF0000"/>
                </a:solidFill>
              </a:rPr>
              <a:t>VYSOKÁ ŠKOLA TECHNICKÁ A EKONOMICKÁ V ČESKÝCH BUDĚJOVICÍCH</a:t>
            </a:r>
            <a:r>
              <a:rPr lang="cs-CZ" sz="3200" dirty="0" smtClean="0">
                <a:solidFill>
                  <a:srgbClr val="FF0000"/>
                </a:solidFill>
              </a:rPr>
              <a:t/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sz="2900" dirty="0" smtClean="0"/>
              <a:t>ÚSTAV TECHNICKO-TECNOLOGICKÝ</a:t>
            </a:r>
            <a:endParaRPr lang="cs-CZ" sz="29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8688411"/>
            <a:ext cx="10585767" cy="1069352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FF0000"/>
                </a:solidFill>
              </a:rPr>
              <a:t>DŮM PRO SLUŽBY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Obrázek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6685" y="2"/>
            <a:ext cx="1535840" cy="1463267"/>
          </a:xfrm>
          <a:prstGeom prst="rect">
            <a:avLst/>
          </a:prstGeom>
        </p:spPr>
      </p:pic>
      <p:pic>
        <p:nvPicPr>
          <p:cNvPr id="6" name="Obrázek 5" descr="VIZOŠ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48038"/>
            <a:ext cx="15122525" cy="716506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025318" y="8577022"/>
            <a:ext cx="9097208" cy="1980195"/>
          </a:xfrm>
          <a:prstGeom prst="rect">
            <a:avLst/>
          </a:prstGeom>
          <a:noFill/>
        </p:spPr>
        <p:txBody>
          <a:bodyPr wrap="square" lIns="147484" tIns="73742" rIns="147484" bIns="73742" rtlCol="0">
            <a:spAutoFit/>
          </a:bodyPr>
          <a:lstStyle/>
          <a:p>
            <a:r>
              <a:rPr lang="cs-CZ" sz="1900" dirty="0" smtClean="0"/>
              <a:t>VYPRACOVALA:		</a:t>
            </a:r>
            <a:r>
              <a:rPr lang="cs-CZ" sz="1900" dirty="0" smtClean="0"/>
              <a:t>Karolína Křivánková</a:t>
            </a:r>
            <a:r>
              <a:rPr lang="cs-CZ" sz="1900" dirty="0" smtClean="0"/>
              <a:t/>
            </a:r>
            <a:br>
              <a:rPr lang="cs-CZ" sz="1900" dirty="0" smtClean="0"/>
            </a:br>
            <a:r>
              <a:rPr lang="cs-CZ" sz="1900" dirty="0" smtClean="0"/>
              <a:t>VEDOUCÍ PRÁCE:	</a:t>
            </a:r>
            <a:r>
              <a:rPr lang="cs-CZ" sz="1900" dirty="0" smtClean="0"/>
              <a:t>	</a:t>
            </a:r>
            <a:r>
              <a:rPr lang="cs-CZ" sz="2000" dirty="0" smtClean="0">
                <a:cs typeface="Calibri Light" pitchFamily="34" charset="0"/>
              </a:rPr>
              <a:t>Ing</a:t>
            </a:r>
            <a:r>
              <a:rPr lang="cs-CZ" sz="2000" dirty="0" smtClean="0">
                <a:cs typeface="Calibri Light" pitchFamily="34" charset="0"/>
              </a:rPr>
              <a:t>. Pavlína Charvátová, </a:t>
            </a:r>
            <a:r>
              <a:rPr lang="cs-CZ" sz="2000" dirty="0" err="1" smtClean="0">
                <a:cs typeface="Calibri Light" pitchFamily="34" charset="0"/>
              </a:rPr>
              <a:t>Ph.D</a:t>
            </a:r>
            <a:r>
              <a:rPr lang="cs-CZ" sz="2000" dirty="0" smtClean="0">
                <a:cs typeface="Calibri Light" pitchFamily="34" charset="0"/>
              </a:rPr>
              <a:t> </a:t>
            </a:r>
            <a:r>
              <a:rPr lang="cs-CZ" sz="1900" dirty="0" smtClean="0"/>
              <a:t/>
            </a:r>
            <a:br>
              <a:rPr lang="cs-CZ" sz="1900" dirty="0" smtClean="0"/>
            </a:br>
            <a:r>
              <a:rPr lang="cs-CZ" sz="1900" dirty="0" smtClean="0"/>
              <a:t/>
            </a:r>
            <a:br>
              <a:rPr lang="cs-CZ" sz="1900" dirty="0" smtClean="0"/>
            </a:br>
            <a:r>
              <a:rPr lang="cs-CZ" sz="1900" dirty="0" smtClean="0"/>
              <a:t>DATUM ZPRACOVÁNÍ PRÁCE:		4/2023</a:t>
            </a:r>
            <a:br>
              <a:rPr lang="cs-CZ" sz="1900" dirty="0" smtClean="0"/>
            </a:br>
            <a:r>
              <a:rPr lang="cs-CZ" sz="1900" dirty="0" smtClean="0"/>
              <a:t>KATEDRA:			</a:t>
            </a:r>
            <a:r>
              <a:rPr lang="cs-CZ" sz="1900" dirty="0" err="1" smtClean="0"/>
              <a:t>KATEDRA</a:t>
            </a:r>
            <a:r>
              <a:rPr lang="cs-CZ" sz="1900" dirty="0" smtClean="0"/>
              <a:t> STAVEBNICTVÍ</a:t>
            </a:r>
          </a:p>
          <a:p>
            <a:r>
              <a:rPr lang="cs-CZ" sz="1900" dirty="0" smtClean="0"/>
              <a:t>STUDIJNÍ OBOR:		POZEMNÍ STAVITELSTVÍ</a:t>
            </a:r>
            <a:endParaRPr lang="cs-CZ" sz="19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9690924"/>
            <a:ext cx="3339798" cy="595200"/>
          </a:xfrm>
          <a:prstGeom prst="rect">
            <a:avLst/>
          </a:prstGeom>
          <a:noFill/>
        </p:spPr>
        <p:txBody>
          <a:bodyPr wrap="none" lIns="147484" tIns="73742" rIns="147484" bIns="73742" rtlCol="0">
            <a:spAutoFit/>
          </a:bodyPr>
          <a:lstStyle/>
          <a:p>
            <a:r>
              <a:rPr lang="cs-CZ" dirty="0" smtClean="0"/>
              <a:t>BAKALÁŘSKÁ PRÁCE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3214" y="0"/>
            <a:ext cx="13610273" cy="1782233"/>
          </a:xfrm>
        </p:spPr>
        <p:txBody>
          <a:bodyPr>
            <a:noAutofit/>
          </a:bodyPr>
          <a:lstStyle/>
          <a:p>
            <a:pPr algn="l"/>
            <a:r>
              <a:rPr lang="cs-CZ" sz="3600" dirty="0" smtClean="0">
                <a:solidFill>
                  <a:srgbClr val="FF0000"/>
                </a:solidFill>
                <a:latin typeface="Calibri Light" pitchFamily="34" charset="0"/>
                <a:cs typeface="Calibri Light" pitchFamily="34" charset="0"/>
              </a:rPr>
              <a:t>1.VÝZKUMNÁ OTÁZKA - Návrh a zhodnocení dvou variant umělého osvětlení </a:t>
            </a:r>
            <a:endParaRPr lang="cs-CZ" sz="3600" dirty="0">
              <a:solidFill>
                <a:srgbClr val="FF0000"/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4" y="2060552"/>
            <a:ext cx="13610273" cy="70571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b="1" dirty="0" smtClean="0">
                <a:latin typeface="Calibri Light" pitchFamily="34" charset="0"/>
                <a:cs typeface="Calibri Light" pitchFamily="34" charset="0"/>
              </a:rPr>
              <a:t>Postup řešení: </a:t>
            </a:r>
          </a:p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Výběr místností</a:t>
            </a:r>
          </a:p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Návrh 2 variant osvětlení v daných místnostech  (VYTRYCH, TREVOS)</a:t>
            </a:r>
          </a:p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Výpočet v programu </a:t>
            </a:r>
            <a:r>
              <a:rPr lang="cs-CZ" sz="2400" dirty="0" err="1" smtClean="0">
                <a:latin typeface="Calibri Light" pitchFamily="34" charset="0"/>
                <a:cs typeface="Calibri Light" pitchFamily="34" charset="0"/>
              </a:rPr>
              <a:t>Building</a:t>
            </a:r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 Design</a:t>
            </a:r>
          </a:p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Porovnání svítidel z hlediska svítivosti v </a:t>
            </a:r>
            <a:r>
              <a:rPr lang="cs-CZ" sz="2400" dirty="0" err="1" smtClean="0">
                <a:latin typeface="Calibri Light" pitchFamily="34" charset="0"/>
                <a:cs typeface="Calibri Light" pitchFamily="34" charset="0"/>
              </a:rPr>
              <a:t>lumenech</a:t>
            </a:r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 (</a:t>
            </a:r>
            <a:r>
              <a:rPr lang="cs-CZ" sz="2400" dirty="0" err="1" smtClean="0">
                <a:latin typeface="Calibri Light" pitchFamily="34" charset="0"/>
                <a:cs typeface="Calibri Light" pitchFamily="34" charset="0"/>
              </a:rPr>
              <a:t>lm</a:t>
            </a:r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) </a:t>
            </a:r>
          </a:p>
          <a:p>
            <a:pPr>
              <a:buNone/>
            </a:pPr>
            <a:endParaRPr lang="cs-CZ" sz="2400" dirty="0" smtClean="0">
              <a:latin typeface="Calibri Light" pitchFamily="34" charset="0"/>
              <a:cs typeface="Calibri Light" pitchFamily="34" charset="0"/>
            </a:endParaRPr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4" name="Obrázek 3" descr="pudorys 1n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536" y="4489444"/>
            <a:ext cx="10802889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4652" y="0"/>
            <a:ext cx="13610273" cy="1782233"/>
          </a:xfrm>
        </p:spPr>
        <p:txBody>
          <a:bodyPr>
            <a:normAutofit/>
          </a:bodyPr>
          <a:lstStyle/>
          <a:p>
            <a:pPr algn="l"/>
            <a:r>
              <a:rPr lang="cs-CZ" sz="3600" dirty="0" smtClean="0">
                <a:solidFill>
                  <a:srgbClr val="FF0000"/>
                </a:solidFill>
                <a:latin typeface="Calibri Light" pitchFamily="34" charset="0"/>
                <a:cs typeface="Calibri Light" pitchFamily="34" charset="0"/>
              </a:rPr>
              <a:t>2.VÝZKUMNÁ OTÁZKA - Variantní návrh řešení fasády včetně barevnosti exteriéru budovy s ohledem k okolní zástavbě (min. 3 varianty)</a:t>
            </a:r>
            <a:endParaRPr lang="cs-CZ" sz="3600" dirty="0">
              <a:solidFill>
                <a:srgbClr val="FF0000"/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4652" y="1631924"/>
            <a:ext cx="13610273" cy="7557216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Calibri Light" pitchFamily="34" charset="0"/>
                <a:cs typeface="Calibri Light" pitchFamily="34" charset="0"/>
              </a:rPr>
              <a:t>Varianta 1: </a:t>
            </a:r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Silikátová omítka žluté a šedé barvy</a:t>
            </a:r>
          </a:p>
          <a:p>
            <a:pPr>
              <a:buNone/>
            </a:pPr>
            <a:endParaRPr lang="cs-CZ" sz="2400" dirty="0" smtClean="0">
              <a:latin typeface="Calibri Light" pitchFamily="34" charset="0"/>
              <a:cs typeface="Calibri Light" pitchFamily="34" charset="0"/>
            </a:endParaRPr>
          </a:p>
          <a:p>
            <a:pPr>
              <a:buNone/>
            </a:pPr>
            <a:endParaRPr lang="cs-CZ" sz="2400" dirty="0" smtClean="0">
              <a:latin typeface="Calibri Light" pitchFamily="34" charset="0"/>
              <a:cs typeface="Calibri Light" pitchFamily="34" charset="0"/>
            </a:endParaRPr>
          </a:p>
          <a:p>
            <a:pPr>
              <a:buNone/>
            </a:pPr>
            <a:endParaRPr lang="cs-CZ" sz="2400" dirty="0" smtClean="0">
              <a:latin typeface="Calibri Light" pitchFamily="34" charset="0"/>
              <a:cs typeface="Calibri Light" pitchFamily="34" charset="0"/>
            </a:endParaRPr>
          </a:p>
          <a:p>
            <a:pPr>
              <a:buNone/>
            </a:pPr>
            <a:endParaRPr lang="cs-CZ" sz="2400" dirty="0" smtClean="0">
              <a:latin typeface="Calibri Light" pitchFamily="34" charset="0"/>
              <a:cs typeface="Calibri Light" pitchFamily="34" charset="0"/>
            </a:endParaRPr>
          </a:p>
          <a:p>
            <a:pPr>
              <a:buNone/>
            </a:pPr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/>
            </a:r>
            <a:br>
              <a:rPr lang="cs-CZ" sz="2400" dirty="0" smtClean="0">
                <a:latin typeface="Calibri Light" pitchFamily="34" charset="0"/>
                <a:cs typeface="Calibri Light" pitchFamily="34" charset="0"/>
              </a:rPr>
            </a:br>
            <a:endParaRPr lang="cs-CZ" sz="2400" dirty="0" smtClean="0">
              <a:latin typeface="Calibri Light" pitchFamily="34" charset="0"/>
              <a:cs typeface="Calibri Light" pitchFamily="34" charset="0"/>
            </a:endParaRPr>
          </a:p>
          <a:p>
            <a:r>
              <a:rPr lang="cs-CZ" sz="2400" b="1" dirty="0" smtClean="0">
                <a:latin typeface="Calibri Light" pitchFamily="34" charset="0"/>
                <a:cs typeface="Calibri Light" pitchFamily="34" charset="0"/>
              </a:rPr>
              <a:t>Varianta 2</a:t>
            </a:r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: Světle zelená akrylová omítka s dřevěným obkladem (sibiřský modřín)</a:t>
            </a:r>
          </a:p>
          <a:p>
            <a:endParaRPr lang="cs-CZ" sz="2400" dirty="0" smtClean="0">
              <a:latin typeface="Calibri Light" pitchFamily="34" charset="0"/>
              <a:cs typeface="Calibri Light" pitchFamily="34" charset="0"/>
            </a:endParaRPr>
          </a:p>
          <a:p>
            <a:endParaRPr lang="cs-CZ" sz="2400" dirty="0" smtClean="0">
              <a:latin typeface="Calibri Light" pitchFamily="34" charset="0"/>
              <a:cs typeface="Calibri Light" pitchFamily="34" charset="0"/>
            </a:endParaRPr>
          </a:p>
          <a:p>
            <a:endParaRPr lang="cs-CZ" sz="2400" dirty="0" smtClean="0">
              <a:latin typeface="Calibri Light" pitchFamily="34" charset="0"/>
              <a:cs typeface="Calibri Light" pitchFamily="34" charset="0"/>
            </a:endParaRPr>
          </a:p>
          <a:p>
            <a:endParaRPr lang="cs-CZ" sz="2400" dirty="0" smtClean="0">
              <a:latin typeface="Calibri Light" pitchFamily="34" charset="0"/>
              <a:cs typeface="Calibri Light" pitchFamily="34" charset="0"/>
            </a:endParaRPr>
          </a:p>
          <a:p>
            <a:pPr>
              <a:buNone/>
            </a:pPr>
            <a:endParaRPr lang="cs-CZ" sz="2400" dirty="0" smtClean="0">
              <a:latin typeface="Calibri Light" pitchFamily="34" charset="0"/>
              <a:cs typeface="Calibri Light" pitchFamily="34" charset="0"/>
            </a:endParaRPr>
          </a:p>
          <a:p>
            <a:pPr>
              <a:buNone/>
            </a:pPr>
            <a:endParaRPr lang="cs-CZ" sz="2400" dirty="0" smtClean="0">
              <a:latin typeface="Calibri Light" pitchFamily="34" charset="0"/>
              <a:cs typeface="Calibri Light" pitchFamily="34" charset="0"/>
            </a:endParaRPr>
          </a:p>
          <a:p>
            <a:r>
              <a:rPr lang="cs-CZ" sz="2400" b="1" dirty="0" smtClean="0">
                <a:latin typeface="Calibri Light" pitchFamily="34" charset="0"/>
                <a:cs typeface="Calibri Light" pitchFamily="34" charset="0"/>
              </a:rPr>
              <a:t>Varianta 3</a:t>
            </a:r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: Zelená fasáda (břečťan s podpůrnou konstrukcí z ocelových lan) </a:t>
            </a:r>
            <a:endParaRPr lang="cs-CZ" sz="2400" dirty="0"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4" name="Obrázek 3" descr="var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6156" y="2131990"/>
            <a:ext cx="4286280" cy="2411033"/>
          </a:xfrm>
          <a:prstGeom prst="rect">
            <a:avLst/>
          </a:prstGeom>
        </p:spPr>
      </p:pic>
      <p:pic>
        <p:nvPicPr>
          <p:cNvPr id="5" name="Obrázek 4" descr="var 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6156" y="5132386"/>
            <a:ext cx="4286280" cy="2411032"/>
          </a:xfrm>
          <a:prstGeom prst="rect">
            <a:avLst/>
          </a:prstGeom>
        </p:spPr>
      </p:pic>
      <p:pic>
        <p:nvPicPr>
          <p:cNvPr id="6" name="Obrázek 5" descr="zelená_1 - Photo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4718" y="8132782"/>
            <a:ext cx="4286280" cy="2411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Závěr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400" b="1" dirty="0" smtClean="0"/>
              <a:t>VÝSLEDKY 1. VÝZKUMNÉ OTÁZKY:</a:t>
            </a:r>
          </a:p>
          <a:p>
            <a:r>
              <a:rPr lang="cs-CZ" sz="2400" dirty="0" smtClean="0"/>
              <a:t>Svítidla od výrobce VYTRYCH mají větší světelný tok</a:t>
            </a:r>
          </a:p>
          <a:p>
            <a:pPr>
              <a:buNone/>
            </a:pPr>
            <a:r>
              <a:rPr lang="cs-CZ" sz="2400" dirty="0" smtClean="0"/>
              <a:t> </a:t>
            </a:r>
          </a:p>
          <a:p>
            <a:endParaRPr lang="cs-CZ" sz="2400" dirty="0" smtClean="0"/>
          </a:p>
          <a:p>
            <a:pPr>
              <a:buNone/>
            </a:pPr>
            <a:r>
              <a:rPr lang="cs-CZ" sz="2400" b="1" dirty="0" smtClean="0"/>
              <a:t>VÝSLEDKY 2. VÝZKUMNÉ OTÁZKY: </a:t>
            </a:r>
          </a:p>
          <a:p>
            <a:r>
              <a:rPr lang="cs-CZ" sz="2400" dirty="0" smtClean="0"/>
              <a:t>Výběr varianty č.2</a:t>
            </a:r>
          </a:p>
          <a:p>
            <a:r>
              <a:rPr lang="cs-CZ" sz="2400" dirty="0" smtClean="0"/>
              <a:t>Nejlevnější varianta</a:t>
            </a:r>
          </a:p>
          <a:p>
            <a:r>
              <a:rPr lang="cs-CZ" sz="2400" dirty="0" smtClean="0"/>
              <a:t>Vizuální dojem </a:t>
            </a:r>
          </a:p>
          <a:p>
            <a:endParaRPr lang="cs-CZ" sz="2400" dirty="0"/>
          </a:p>
        </p:txBody>
      </p:sp>
      <p:pic>
        <p:nvPicPr>
          <p:cNvPr id="4" name="Obrázek 3" descr="var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436" y="4918072"/>
            <a:ext cx="8243894" cy="463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03280" y="4489444"/>
            <a:ext cx="12854147" cy="2123828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DĚKUJI ZA POZORNOST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03280" y="7204088"/>
            <a:ext cx="12854147" cy="2339180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800" dirty="0" smtClean="0">
                <a:solidFill>
                  <a:srgbClr val="FF0000"/>
                </a:solidFill>
              </a:rPr>
              <a:t>OTÁZKY VEDOUCÍHO PRÁCE + JEJICH ZODPOVĚZENÍ</a:t>
            </a:r>
            <a:endParaRPr lang="cs-CZ" sz="48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6127" y="2495126"/>
            <a:ext cx="13610273" cy="763791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Jaká je údržba dřevěné a zelené fasády?</a:t>
            </a:r>
          </a:p>
          <a:p>
            <a:pPr>
              <a:buNone/>
            </a:pPr>
            <a:endParaRPr lang="cs-CZ" sz="3200" dirty="0" smtClean="0"/>
          </a:p>
          <a:p>
            <a:pPr>
              <a:buNone/>
            </a:pPr>
            <a:r>
              <a:rPr lang="cs-CZ" sz="2400" b="1" u="sng" dirty="0" smtClean="0"/>
              <a:t>Dřevěná fasáda:</a:t>
            </a:r>
          </a:p>
          <a:p>
            <a:r>
              <a:rPr lang="cs-CZ" sz="2400" dirty="0" smtClean="0"/>
              <a:t>Modřín sibiřský 	- bez údržby</a:t>
            </a:r>
          </a:p>
          <a:p>
            <a:pPr>
              <a:buNone/>
            </a:pPr>
            <a:r>
              <a:rPr lang="cs-CZ" sz="2400" dirty="0" smtClean="0"/>
              <a:t>			- s údržbou</a:t>
            </a:r>
          </a:p>
          <a:p>
            <a:pPr>
              <a:buNone/>
            </a:pPr>
            <a:r>
              <a:rPr lang="cs-CZ" sz="2400" dirty="0" smtClean="0"/>
              <a:t>S údržbou:</a:t>
            </a:r>
          </a:p>
          <a:p>
            <a:r>
              <a:rPr lang="cs-CZ" sz="2400" dirty="0" smtClean="0"/>
              <a:t>nejčastěji se používá tenkovrstvá lazura </a:t>
            </a:r>
          </a:p>
          <a:p>
            <a:r>
              <a:rPr lang="cs-CZ" sz="2400" dirty="0" smtClean="0"/>
              <a:t>Kontrola jednou ročně </a:t>
            </a:r>
          </a:p>
          <a:p>
            <a:r>
              <a:rPr lang="cs-CZ" sz="2400" dirty="0" smtClean="0"/>
              <a:t>Před každým nátěrem je fasádu nutné očistit a zbrousit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pPr>
              <a:buNone/>
            </a:pPr>
            <a:r>
              <a:rPr lang="cs-CZ" sz="2400" b="1" u="sng" dirty="0" smtClean="0"/>
              <a:t>Zelená fasáda: </a:t>
            </a:r>
          </a:p>
          <a:p>
            <a:r>
              <a:rPr lang="cs-CZ" sz="2400" dirty="0" smtClean="0"/>
              <a:t>Kontroly 2x ročně kvůli </a:t>
            </a:r>
            <a:r>
              <a:rPr lang="cs-CZ" sz="2400" dirty="0" err="1" smtClean="0"/>
              <a:t>zastříhávání</a:t>
            </a:r>
            <a:r>
              <a:rPr lang="cs-CZ" sz="2400" dirty="0" smtClean="0"/>
              <a:t> popínavých rostlin 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8561394" y="4203692"/>
          <a:ext cx="6346815" cy="3247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5605"/>
                <a:gridCol w="2115605"/>
                <a:gridCol w="2115605"/>
              </a:tblGrid>
              <a:tr h="46650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Nátěr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Hladký povrch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 smtClean="0"/>
                        <a:t>Texturovaný</a:t>
                      </a:r>
                      <a:r>
                        <a:rPr lang="cs-CZ" sz="1800" dirty="0" smtClean="0"/>
                        <a:t> povrch</a:t>
                      </a:r>
                      <a:endParaRPr lang="cs-CZ" sz="1800" dirty="0"/>
                    </a:p>
                  </a:txBody>
                  <a:tcPr/>
                </a:tc>
              </a:tr>
              <a:tr h="365232"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Životnost (let)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Životnost (let)</a:t>
                      </a:r>
                      <a:endParaRPr lang="cs-CZ" sz="1800" dirty="0"/>
                    </a:p>
                  </a:txBody>
                  <a:tcPr/>
                </a:tc>
              </a:tr>
              <a:tr h="365232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Barva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1-2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12</a:t>
                      </a:r>
                      <a:endParaRPr lang="cs-CZ" sz="1800" dirty="0"/>
                    </a:p>
                  </a:txBody>
                  <a:tcPr/>
                </a:tc>
              </a:tr>
              <a:tr h="365232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Barevná lazura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3-5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4-6</a:t>
                      </a:r>
                      <a:endParaRPr lang="cs-CZ" sz="1800" dirty="0"/>
                    </a:p>
                  </a:txBody>
                  <a:tcPr/>
                </a:tc>
              </a:tr>
              <a:tr h="365232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Bělící olej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3-5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5-6</a:t>
                      </a:r>
                      <a:endParaRPr lang="cs-CZ" sz="1800" dirty="0"/>
                    </a:p>
                  </a:txBody>
                  <a:tcPr/>
                </a:tc>
              </a:tr>
              <a:tr h="46650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Poloprůhledná mořidla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1-3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2-4</a:t>
                      </a:r>
                      <a:endParaRPr lang="cs-CZ" sz="1800" dirty="0"/>
                    </a:p>
                  </a:txBody>
                  <a:tcPr/>
                </a:tc>
              </a:tr>
              <a:tr h="677892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Vodou odpuzující impregnace a oleje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1-2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1-2</a:t>
                      </a:r>
                      <a:endParaRPr lang="cs-CZ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solidFill>
                  <a:srgbClr val="FF0000"/>
                </a:solidFill>
              </a:rPr>
              <a:t>OTÁZKY VEDOUCÍHO PRÁCE + JEJICH ZODPOVĚZENÍ</a:t>
            </a:r>
            <a:endParaRPr lang="cs-CZ" sz="48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IP krytí – co jednotlivá čísla znamenají?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ip krytíí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346" y="3560750"/>
            <a:ext cx="12287336" cy="6510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solidFill>
                  <a:srgbClr val="FF0000"/>
                </a:solidFill>
              </a:rPr>
              <a:t>OTÁZKY OPONENTA PRÁCE + JEJICH ZODPOVĚZENÍ</a:t>
            </a:r>
            <a:endParaRPr lang="cs-CZ" sz="48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Proč mají minerální omítky malou škálu barevnosti oproti jiným typům omítek?</a:t>
            </a:r>
          </a:p>
          <a:p>
            <a:pPr>
              <a:buNone/>
            </a:pPr>
            <a:endParaRPr lang="cs-CZ" sz="3200" dirty="0" smtClean="0"/>
          </a:p>
          <a:p>
            <a:r>
              <a:rPr lang="cs-CZ" sz="2400" dirty="0" smtClean="0"/>
              <a:t>Minerální omítky se vyrábějí z přírodních materiálů (vápenec, cement, křemičitý písek) – jedná se o suché směsi, míchané s vodou, proto tyto omítky nejsou probarvené a je potřeba pro dosažení požadovaného odstínu použít dodatečnou fasádní barvu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solidFill>
                  <a:srgbClr val="FF0000"/>
                </a:solidFill>
              </a:rPr>
              <a:t>OTÁZKY OPONENTA PRÁCE + JEJICH ZODPOVĚZENÍ</a:t>
            </a:r>
            <a:endParaRPr lang="cs-CZ" sz="48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U dřevěných fasád uvádíte možnost minimalizovat tvarovou nestálost dřeva způsobenou jeho hygroskopicitou pomocí kovu umístěného ve spoji. Popište/znázorněte jak by měl vypadat tento detail.</a:t>
            </a:r>
          </a:p>
          <a:p>
            <a:pPr>
              <a:buNone/>
            </a:pPr>
            <a:endParaRPr lang="cs-CZ" sz="3200" dirty="0" smtClean="0"/>
          </a:p>
          <a:p>
            <a:pPr>
              <a:buNone/>
            </a:pPr>
            <a:r>
              <a:rPr lang="cs-CZ" sz="3200" u="sng" dirty="0" smtClean="0"/>
              <a:t>Postup montáže:</a:t>
            </a:r>
          </a:p>
          <a:p>
            <a:r>
              <a:rPr lang="cs-CZ" sz="2400" dirty="0" smtClean="0"/>
              <a:t>Podkladní rošt</a:t>
            </a:r>
          </a:p>
          <a:p>
            <a:r>
              <a:rPr lang="cs-CZ" sz="2400" dirty="0" smtClean="0"/>
              <a:t>Izolační folie- difúzní</a:t>
            </a:r>
          </a:p>
          <a:p>
            <a:r>
              <a:rPr lang="cs-CZ" sz="2400" dirty="0" smtClean="0"/>
              <a:t>Úchytný systém </a:t>
            </a:r>
            <a:r>
              <a:rPr lang="cs-CZ" sz="2400" dirty="0" err="1" smtClean="0"/>
              <a:t>Techniclic</a:t>
            </a:r>
            <a:r>
              <a:rPr lang="cs-CZ" sz="2400" dirty="0" smtClean="0"/>
              <a:t> </a:t>
            </a:r>
          </a:p>
          <a:p>
            <a:r>
              <a:rPr lang="cs-CZ" sz="2400" dirty="0" smtClean="0"/>
              <a:t>Dřevěný obklad</a:t>
            </a:r>
          </a:p>
          <a:p>
            <a:endParaRPr lang="cs-CZ" sz="2400" dirty="0" smtClean="0"/>
          </a:p>
          <a:p>
            <a:r>
              <a:rPr lang="cs-CZ" sz="2400" dirty="0" smtClean="0"/>
              <a:t>Pomocí tohoto úchytu je zajištěno </a:t>
            </a:r>
            <a:br>
              <a:rPr lang="cs-CZ" sz="2400" dirty="0" smtClean="0"/>
            </a:br>
            <a:r>
              <a:rPr lang="cs-CZ" sz="2400" dirty="0" smtClean="0"/>
              <a:t>dostatečné provětrání fasády 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3200" dirty="0" smtClean="0"/>
          </a:p>
          <a:p>
            <a:pPr>
              <a:buNone/>
            </a:pPr>
            <a:endParaRPr lang="cs-CZ" sz="3200" dirty="0"/>
          </a:p>
        </p:txBody>
      </p:sp>
      <p:pic>
        <p:nvPicPr>
          <p:cNvPr id="5" name="Obrázek 4" descr="4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444" y="4203692"/>
            <a:ext cx="7643866" cy="573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solidFill>
                  <a:srgbClr val="FF0000"/>
                </a:solidFill>
              </a:rPr>
              <a:t>OTÁZKY OPONENTA PRÁCE + JEJICH ZODPOVĚZENÍ</a:t>
            </a:r>
            <a:endParaRPr lang="cs-CZ" sz="48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500" dirty="0" smtClean="0"/>
              <a:t>Ve své práci uvádíte, že zelené fasády zvyšují hodnotu objektu. Odůvodněte, proč tomu tak je.</a:t>
            </a:r>
          </a:p>
          <a:p>
            <a:pPr>
              <a:buNone/>
            </a:pPr>
            <a:endParaRPr lang="cs-CZ" sz="3500" dirty="0" smtClean="0"/>
          </a:p>
          <a:p>
            <a:r>
              <a:rPr lang="cs-CZ" sz="2600" dirty="0" smtClean="0"/>
              <a:t>Snižují energetickou náročnost budovy</a:t>
            </a:r>
          </a:p>
          <a:p>
            <a:r>
              <a:rPr lang="cs-CZ" sz="2600" dirty="0" smtClean="0"/>
              <a:t>Vytváří příjemné mikroklima</a:t>
            </a:r>
          </a:p>
          <a:p>
            <a:r>
              <a:rPr lang="cs-CZ" sz="2600" dirty="0" smtClean="0"/>
              <a:t>Mají estetický vjem</a:t>
            </a:r>
          </a:p>
          <a:p>
            <a:r>
              <a:rPr lang="cs-CZ" sz="2600" dirty="0" smtClean="0"/>
              <a:t>Fungují jako přirozená klimatizace – zlepšují klima uvnitř budovy i okolo ní</a:t>
            </a:r>
          </a:p>
          <a:p>
            <a:r>
              <a:rPr lang="cs-CZ" sz="2600" dirty="0" smtClean="0"/>
              <a:t>Chrání fasádu a funguje jako tepelná i hluková izolace</a:t>
            </a:r>
          </a:p>
          <a:p>
            <a:r>
              <a:rPr lang="cs-CZ" sz="2600" dirty="0" smtClean="0"/>
              <a:t>Zlepšuje kvalitu ovzduší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Lokalizace projektu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400" b="1" u="sng" dirty="0" smtClean="0">
                <a:latin typeface="Calibri Light" pitchFamily="34" charset="0"/>
                <a:cs typeface="Calibri Light" pitchFamily="34" charset="0"/>
              </a:rPr>
              <a:t>Ateliér 1.-3.:</a:t>
            </a:r>
          </a:p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Téma ateliérové tvorby:	Dům pro služby</a:t>
            </a:r>
          </a:p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Umístění objektu:		</a:t>
            </a:r>
            <a:r>
              <a:rPr lang="cs-CZ" sz="2400" dirty="0" err="1" smtClean="0">
                <a:latin typeface="Calibri Light" pitchFamily="34" charset="0"/>
                <a:cs typeface="Calibri Light" pitchFamily="34" charset="0"/>
              </a:rPr>
              <a:t>Sezimovo</a:t>
            </a:r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 Ústí II.</a:t>
            </a:r>
          </a:p>
          <a:p>
            <a:pPr>
              <a:buNone/>
            </a:pPr>
            <a:endParaRPr lang="cs-CZ" sz="2400" dirty="0" smtClean="0">
              <a:latin typeface="Calibri Light" pitchFamily="34" charset="0"/>
              <a:cs typeface="Calibri Light" pitchFamily="34" charset="0"/>
            </a:endParaRPr>
          </a:p>
          <a:p>
            <a:pPr>
              <a:buNone/>
            </a:pPr>
            <a:r>
              <a:rPr lang="cs-CZ" sz="2400" b="1" u="sng" dirty="0" smtClean="0">
                <a:latin typeface="Calibri Light" pitchFamily="34" charset="0"/>
                <a:cs typeface="Calibri Light" pitchFamily="34" charset="0"/>
              </a:rPr>
              <a:t>Bakalářská práce:</a:t>
            </a:r>
          </a:p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Vedoucí bakalářské práce:	Ing. Pavlína Charvátová, </a:t>
            </a:r>
            <a:r>
              <a:rPr lang="cs-CZ" sz="2400" dirty="0" err="1" smtClean="0">
                <a:latin typeface="Calibri Light" pitchFamily="34" charset="0"/>
                <a:cs typeface="Calibri Light" pitchFamily="34" charset="0"/>
              </a:rPr>
              <a:t>Ph.D</a:t>
            </a:r>
            <a:endParaRPr lang="cs-CZ" sz="2400" dirty="0" smtClean="0">
              <a:latin typeface="Calibri Light" pitchFamily="34" charset="0"/>
              <a:cs typeface="Calibri Light" pitchFamily="34" charset="0"/>
            </a:endParaRPr>
          </a:p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Oponent bakalářské práce:	Ing. Pavla Panáčková</a:t>
            </a:r>
          </a:p>
          <a:p>
            <a:pPr>
              <a:buNone/>
            </a:pPr>
            <a:endParaRPr lang="cs-CZ" sz="2400" dirty="0" smtClean="0">
              <a:latin typeface="Calibri Light" pitchFamily="34" charset="0"/>
              <a:cs typeface="Calibri Light" pitchFamily="34" charset="0"/>
            </a:endParaRPr>
          </a:p>
          <a:p>
            <a:pPr>
              <a:buNone/>
            </a:pPr>
            <a:r>
              <a:rPr lang="cs-CZ" sz="2400" b="1" u="sng" dirty="0" smtClean="0">
                <a:latin typeface="Calibri Light" pitchFamily="34" charset="0"/>
                <a:cs typeface="Calibri Light" pitchFamily="34" charset="0"/>
              </a:rPr>
              <a:t>Výzkumné otázky bakalářské práce:</a:t>
            </a:r>
          </a:p>
          <a:p>
            <a:r>
              <a:rPr lang="cs-CZ" sz="2400" u="sng" dirty="0" smtClean="0">
                <a:latin typeface="Calibri Light" pitchFamily="34" charset="0"/>
                <a:cs typeface="Calibri Light" pitchFamily="34" charset="0"/>
              </a:rPr>
              <a:t>Výzkumná otázka č.1</a:t>
            </a:r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: 	Návrh a zhodnocení dvou variant umělého osvětlení</a:t>
            </a:r>
          </a:p>
          <a:p>
            <a:pPr>
              <a:buNone/>
            </a:pPr>
            <a:endParaRPr lang="cs-CZ" sz="2400" dirty="0" smtClean="0">
              <a:latin typeface="Calibri Light" pitchFamily="34" charset="0"/>
              <a:cs typeface="Calibri Light" pitchFamily="34" charset="0"/>
            </a:endParaRPr>
          </a:p>
          <a:p>
            <a:r>
              <a:rPr lang="cs-CZ" sz="2400" u="sng" dirty="0" smtClean="0">
                <a:latin typeface="Calibri Light" pitchFamily="34" charset="0"/>
                <a:cs typeface="Calibri Light" pitchFamily="34" charset="0"/>
              </a:rPr>
              <a:t>Výzkumná otázka č.2</a:t>
            </a:r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:	Variantní návrh řešení fasády včetně barevnosti 						exteriéru budovy s ohledem k okolní zástavbě (min. 3 varianty)</a:t>
            </a:r>
          </a:p>
          <a:p>
            <a:pPr>
              <a:buNone/>
            </a:pPr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 </a:t>
            </a:r>
            <a:endParaRPr lang="cs-CZ" sz="2400" dirty="0">
              <a:latin typeface="Calibri Light" pitchFamily="34" charset="0"/>
              <a:cs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8821" y="222743"/>
            <a:ext cx="4975207" cy="789656"/>
          </a:xfrm>
        </p:spPr>
        <p:txBody>
          <a:bodyPr>
            <a:normAutofit/>
          </a:bodyPr>
          <a:lstStyle/>
          <a:p>
            <a:r>
              <a:rPr lang="cs-CZ" sz="3700" dirty="0" smtClean="0">
                <a:solidFill>
                  <a:srgbClr val="FF0000"/>
                </a:solidFill>
              </a:rPr>
              <a:t>Lokalizace, situace</a:t>
            </a:r>
            <a:endParaRPr lang="cs-CZ" sz="3700" dirty="0">
              <a:solidFill>
                <a:srgbClr val="FF0000"/>
              </a:solidFill>
            </a:endParaRPr>
          </a:p>
        </p:txBody>
      </p:sp>
      <p:pic>
        <p:nvPicPr>
          <p:cNvPr id="5" name="Zástupný symbol pro obsah 4" descr="arch situa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7024" y="3453064"/>
            <a:ext cx="8002713" cy="6906203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56127" y="1225257"/>
            <a:ext cx="5304937" cy="8327020"/>
          </a:xfrm>
        </p:spPr>
        <p:txBody>
          <a:bodyPr/>
          <a:lstStyle/>
          <a:p>
            <a:r>
              <a:rPr lang="cs-CZ" b="1" dirty="0" smtClean="0"/>
              <a:t>SEZIMOVO ÚSTÍ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  Jihočeský </a:t>
            </a:r>
            <a:r>
              <a:rPr lang="cs-CZ" dirty="0" smtClean="0"/>
              <a:t>kraj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dirty="0" smtClean="0"/>
              <a:t>  okolní </a:t>
            </a:r>
            <a:r>
              <a:rPr lang="cs-CZ" dirty="0" smtClean="0"/>
              <a:t>města Tábor, Planá nad Lužnicí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  Přístup </a:t>
            </a:r>
            <a:r>
              <a:rPr lang="cs-CZ" dirty="0" smtClean="0"/>
              <a:t>z ulice Rudé armády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  Parcely </a:t>
            </a:r>
            <a:r>
              <a:rPr lang="cs-CZ" dirty="0" smtClean="0"/>
              <a:t>č. 187/1, č. 187/12 , č. </a:t>
            </a:r>
            <a:r>
              <a:rPr lang="cs-CZ" dirty="0" smtClean="0"/>
              <a:t>831/2</a:t>
            </a: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  Celková </a:t>
            </a:r>
            <a:r>
              <a:rPr lang="cs-CZ" dirty="0" smtClean="0"/>
              <a:t>plocha parcely: 19 564 m2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  Zastavěná </a:t>
            </a:r>
            <a:r>
              <a:rPr lang="cs-CZ" dirty="0" smtClean="0"/>
              <a:t>plocha: 6 839 m2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  Plocha </a:t>
            </a:r>
            <a:r>
              <a:rPr lang="cs-CZ" dirty="0" smtClean="0"/>
              <a:t>zeleně: 12 725 m2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  Plocha </a:t>
            </a:r>
            <a:r>
              <a:rPr lang="cs-CZ" dirty="0" smtClean="0"/>
              <a:t>budovy: 1 009 m2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  Parkovací </a:t>
            </a:r>
            <a:r>
              <a:rPr lang="cs-CZ" dirty="0" smtClean="0"/>
              <a:t>stání: 42 míst</a:t>
            </a:r>
          </a:p>
          <a:p>
            <a:pPr lvl="1">
              <a:buFontTx/>
              <a:buChar char="-"/>
            </a:pPr>
            <a:r>
              <a:rPr lang="cs-CZ" dirty="0" smtClean="0"/>
              <a:t> 3 </a:t>
            </a:r>
            <a:r>
              <a:rPr lang="cs-CZ" dirty="0" smtClean="0"/>
              <a:t>invalidy</a:t>
            </a:r>
          </a:p>
          <a:p>
            <a:pPr lvl="1">
              <a:buFontTx/>
              <a:buChar char="-"/>
            </a:pPr>
            <a:r>
              <a:rPr lang="cs-CZ" dirty="0" smtClean="0"/>
              <a:t> 2 </a:t>
            </a:r>
            <a:r>
              <a:rPr lang="cs-CZ" dirty="0" smtClean="0"/>
              <a:t>pro rodiny s dětmi</a:t>
            </a:r>
          </a:p>
          <a:p>
            <a:pPr lvl="1">
              <a:buFontTx/>
              <a:buChar char="-"/>
            </a:pPr>
            <a:r>
              <a:rPr lang="cs-CZ" dirty="0" smtClean="0"/>
              <a:t> 9 </a:t>
            </a:r>
            <a:r>
              <a:rPr lang="cs-CZ" dirty="0" smtClean="0"/>
              <a:t>pro zaměstnance</a:t>
            </a:r>
          </a:p>
          <a:p>
            <a:endParaRPr lang="cs-CZ" dirty="0" smtClean="0"/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7" name="Obrázek 6" descr="UMÍSTEN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808" y="445524"/>
            <a:ext cx="8037624" cy="2705231"/>
          </a:xfrm>
          <a:prstGeom prst="rect">
            <a:avLst/>
          </a:prstGeom>
        </p:spPr>
      </p:pic>
      <p:sp>
        <p:nvSpPr>
          <p:cNvPr id="8" name="Elipsa 7"/>
          <p:cNvSpPr/>
          <p:nvPr/>
        </p:nvSpPr>
        <p:spPr>
          <a:xfrm>
            <a:off x="9451592" y="2004990"/>
            <a:ext cx="945165" cy="8911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84" tIns="73742" rIns="147484" bIns="73742"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DISPOZIČNÍ ŘEŠENÍ 1.NP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 descr="1np post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840" y="2004990"/>
            <a:ext cx="12627308" cy="5584331"/>
          </a:xfrm>
        </p:spPr>
      </p:pic>
      <p:sp>
        <p:nvSpPr>
          <p:cNvPr id="5" name="TextovéPole 4"/>
          <p:cNvSpPr txBox="1"/>
          <p:nvPr/>
        </p:nvSpPr>
        <p:spPr>
          <a:xfrm>
            <a:off x="2244714" y="7908678"/>
            <a:ext cx="11223827" cy="2595748"/>
          </a:xfrm>
          <a:prstGeom prst="rect">
            <a:avLst/>
          </a:prstGeom>
          <a:noFill/>
        </p:spPr>
        <p:txBody>
          <a:bodyPr wrap="square" lIns="147484" tIns="73742" rIns="147484" bIns="73742" rtlCol="0">
            <a:spAutoFit/>
          </a:bodyPr>
          <a:lstStyle/>
          <a:p>
            <a:r>
              <a:rPr lang="cs-CZ" sz="2600" dirty="0" smtClean="0"/>
              <a:t>ORANŽOVÁ – denní místnosti		ŽLUTÁ - toalety</a:t>
            </a:r>
          </a:p>
          <a:p>
            <a:r>
              <a:rPr lang="cs-CZ" sz="2600" dirty="0" smtClean="0"/>
              <a:t>MODRÁ – administrativní místnosti	ČERVENÁ – úklidové místnosti</a:t>
            </a:r>
          </a:p>
          <a:p>
            <a:r>
              <a:rPr lang="cs-CZ" sz="2600" dirty="0" smtClean="0"/>
              <a:t>RŮŽOVÁ – šatny			HNĚDÁ -dílna</a:t>
            </a:r>
          </a:p>
          <a:p>
            <a:r>
              <a:rPr lang="cs-CZ" sz="2600" dirty="0" smtClean="0"/>
              <a:t>SVĚTLE ZELENÁ – provozy		BÉŽOVÁ - chodby 	</a:t>
            </a:r>
          </a:p>
          <a:p>
            <a:r>
              <a:rPr lang="cs-CZ" sz="2600" dirty="0" smtClean="0"/>
              <a:t>ŠEDÁ – sklady			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DISPOZIČNÍ ŘEŠENÍ 2.NP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 descr="2np do poster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0277" y="2116381"/>
            <a:ext cx="12161030" cy="5370463"/>
          </a:xfrm>
        </p:spPr>
      </p:pic>
      <p:sp>
        <p:nvSpPr>
          <p:cNvPr id="5" name="TextovéPole 4"/>
          <p:cNvSpPr txBox="1"/>
          <p:nvPr/>
        </p:nvSpPr>
        <p:spPr>
          <a:xfrm>
            <a:off x="2008422" y="7957951"/>
            <a:ext cx="11223827" cy="2595748"/>
          </a:xfrm>
          <a:prstGeom prst="rect">
            <a:avLst/>
          </a:prstGeom>
          <a:noFill/>
        </p:spPr>
        <p:txBody>
          <a:bodyPr wrap="square" lIns="147484" tIns="73742" rIns="147484" bIns="73742" rtlCol="0">
            <a:spAutoFit/>
          </a:bodyPr>
          <a:lstStyle/>
          <a:p>
            <a:r>
              <a:rPr lang="cs-CZ" sz="2600" dirty="0" smtClean="0"/>
              <a:t>ORANŽOVÁ – denní místnosti		ŽLUTÁ - toalety</a:t>
            </a:r>
          </a:p>
          <a:p>
            <a:r>
              <a:rPr lang="cs-CZ" sz="2600" dirty="0" smtClean="0"/>
              <a:t>MODRÁ – administrativní místnosti	ČERVENÁ – úklidové místnosti</a:t>
            </a:r>
          </a:p>
          <a:p>
            <a:r>
              <a:rPr lang="cs-CZ" sz="2600" dirty="0" smtClean="0"/>
              <a:t>RŮŽOVÁ – šatny			HNĚDÁ - čekárna</a:t>
            </a:r>
          </a:p>
          <a:p>
            <a:r>
              <a:rPr lang="cs-CZ" sz="2600" dirty="0" smtClean="0"/>
              <a:t>SVĚTLE ZELENÁ – provozy		TMAVĚ ZELENÁ - terasa	</a:t>
            </a:r>
          </a:p>
          <a:p>
            <a:r>
              <a:rPr lang="cs-CZ" sz="2600" dirty="0" smtClean="0"/>
              <a:t>ŠEDÁ – sklady			BÉŽOVÁ - chodby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IZOŠKY 1  - Obrázek # 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5122525" cy="106934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VIZUALIZACE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IZOŠKY - Obrázek #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6264266" cy="10840893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VIZUALIZACE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izualiza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3064" y="0"/>
            <a:ext cx="16711506" cy="11138999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VIZUALIZACE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STAVEBNĚ KONSTRUKČNÍ ŘEŠENÍ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cs-CZ" sz="8800" b="1" u="sng" dirty="0" smtClean="0"/>
              <a:t>Založení objektu:</a:t>
            </a:r>
          </a:p>
          <a:p>
            <a:r>
              <a:rPr lang="cs-CZ" sz="8800" dirty="0" smtClean="0"/>
              <a:t>Základové pasy a patky</a:t>
            </a:r>
          </a:p>
          <a:p>
            <a:endParaRPr lang="cs-CZ" sz="8800" dirty="0" smtClean="0"/>
          </a:p>
          <a:p>
            <a:pPr>
              <a:buNone/>
            </a:pPr>
            <a:r>
              <a:rPr lang="cs-CZ" sz="8800" b="1" u="sng" dirty="0" smtClean="0"/>
              <a:t>Konstrukční systém:</a:t>
            </a:r>
          </a:p>
          <a:p>
            <a:r>
              <a:rPr lang="cs-CZ" sz="8800" dirty="0" smtClean="0"/>
              <a:t>Nosný systém: příčný</a:t>
            </a:r>
          </a:p>
          <a:p>
            <a:endParaRPr lang="cs-CZ" sz="8800" dirty="0" smtClean="0"/>
          </a:p>
          <a:p>
            <a:pPr>
              <a:buNone/>
            </a:pPr>
            <a:r>
              <a:rPr lang="cs-CZ" sz="8800" b="1" u="sng" dirty="0" smtClean="0"/>
              <a:t>Zdivo:</a:t>
            </a:r>
          </a:p>
          <a:p>
            <a:r>
              <a:rPr lang="cs-CZ" sz="8800" dirty="0" smtClean="0"/>
              <a:t>POROTHERM 30 </a:t>
            </a:r>
            <a:r>
              <a:rPr lang="cs-CZ" sz="8800" dirty="0" err="1" smtClean="0"/>
              <a:t>Profi</a:t>
            </a:r>
            <a:r>
              <a:rPr lang="cs-CZ" sz="8800" dirty="0" smtClean="0"/>
              <a:t> </a:t>
            </a:r>
            <a:r>
              <a:rPr lang="cs-CZ" sz="8800" dirty="0" err="1" smtClean="0"/>
              <a:t>Dryfix</a:t>
            </a:r>
            <a:r>
              <a:rPr lang="cs-CZ" sz="8800" dirty="0" smtClean="0"/>
              <a:t> – obvodové zdivo</a:t>
            </a:r>
          </a:p>
          <a:p>
            <a:r>
              <a:rPr lang="cs-CZ" sz="8800" dirty="0" smtClean="0"/>
              <a:t>POROTHERM 20 – vnitřní nosné zdivo</a:t>
            </a:r>
          </a:p>
          <a:p>
            <a:r>
              <a:rPr lang="cs-CZ" sz="8800" dirty="0" smtClean="0"/>
              <a:t>POROTHERM 15 – příčkové zdivo</a:t>
            </a:r>
          </a:p>
          <a:p>
            <a:r>
              <a:rPr lang="cs-CZ" sz="8800" dirty="0" smtClean="0"/>
              <a:t>POROTHERM 11,5 – příčkové zdivo</a:t>
            </a:r>
          </a:p>
          <a:p>
            <a:endParaRPr lang="cs-CZ" sz="8800" dirty="0" smtClean="0"/>
          </a:p>
          <a:p>
            <a:pPr>
              <a:buNone/>
            </a:pPr>
            <a:r>
              <a:rPr lang="cs-CZ" sz="8800" b="1" u="sng" dirty="0" smtClean="0"/>
              <a:t>Stropní konstrukce:</a:t>
            </a:r>
          </a:p>
          <a:p>
            <a:r>
              <a:rPr lang="cs-CZ" sz="8800" dirty="0" smtClean="0"/>
              <a:t>Stropní panely SPIROLL 250,200</a:t>
            </a:r>
          </a:p>
          <a:p>
            <a:endParaRPr lang="cs-CZ" sz="8800" dirty="0" smtClean="0"/>
          </a:p>
          <a:p>
            <a:pPr>
              <a:buNone/>
            </a:pPr>
            <a:r>
              <a:rPr lang="cs-CZ" sz="8800" dirty="0" smtClean="0">
                <a:solidFill>
                  <a:srgbClr val="FF0000"/>
                </a:solidFill>
              </a:rPr>
              <a:t>PROBLÉMY PŘI ŘEŠENÍ ČÁSTI D.2 (STAVEBNĚ KONSTRUKČNÍ ŘEŠENÍ)</a:t>
            </a:r>
          </a:p>
          <a:p>
            <a:r>
              <a:rPr lang="cs-CZ" sz="8800" dirty="0" smtClean="0"/>
              <a:t>Velký rozpon stropní konstrukce v místnosti 107 – Optika → sloup + skrytý ocelový </a:t>
            </a:r>
            <a:r>
              <a:rPr lang="cs-CZ" sz="8800" dirty="0" err="1" smtClean="0"/>
              <a:t>prvlak</a:t>
            </a:r>
            <a:endParaRPr lang="cs-CZ" sz="8800" dirty="0" smtClean="0"/>
          </a:p>
          <a:p>
            <a:pPr>
              <a:buNone/>
            </a:pPr>
            <a:endParaRPr lang="cs-CZ" sz="8800" dirty="0" smtClean="0"/>
          </a:p>
          <a:p>
            <a:pPr>
              <a:buNone/>
            </a:pPr>
            <a:r>
              <a:rPr lang="cs-CZ" sz="8800" dirty="0" smtClean="0">
                <a:solidFill>
                  <a:srgbClr val="FF0000"/>
                </a:solidFill>
              </a:rPr>
              <a:t>PROBLÉMY PŘI ŘEŠENÍ ČÁSTI D.3 I D.4 </a:t>
            </a:r>
          </a:p>
          <a:p>
            <a:r>
              <a:rPr lang="cs-CZ" sz="8800" dirty="0" smtClean="0"/>
              <a:t>U místnosti 133 – směnárna a 134 – administrativní místnost průchod vzduchotechniky z jednoho požárního úseku do druhého  → požární klapky </a:t>
            </a:r>
          </a:p>
          <a:p>
            <a:pPr>
              <a:buNone/>
            </a:pPr>
            <a:r>
              <a:rPr lang="cs-CZ" dirty="0" smtClean="0"/>
              <a:t>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4710</TotalTime>
  <Words>571</Words>
  <Application>Microsoft Office PowerPoint</Application>
  <PresentationFormat>Vlastní</PresentationFormat>
  <Paragraphs>167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sady Office</vt:lpstr>
      <vt:lpstr>VYSOKÁ ŠKOLA TECHNICKÁ A EKONOMICKÁ V ČESKÝCH BUDĚJOVICÍCH ÚSTAV TECHNICKO-TECNOLOGICKÝ</vt:lpstr>
      <vt:lpstr>Lokalizace projektu</vt:lpstr>
      <vt:lpstr>Lokalizace, situace</vt:lpstr>
      <vt:lpstr>DISPOZIČNÍ ŘEŠENÍ 1.NP</vt:lpstr>
      <vt:lpstr>DISPOZIČNÍ ŘEŠENÍ 2.NP</vt:lpstr>
      <vt:lpstr>VIZUALIZACE</vt:lpstr>
      <vt:lpstr>VIZUALIZACE</vt:lpstr>
      <vt:lpstr>VIZUALIZACE</vt:lpstr>
      <vt:lpstr>STAVEBNĚ KONSTRUKČNÍ ŘEŠENÍ</vt:lpstr>
      <vt:lpstr>1.VÝZKUMNÁ OTÁZKA - Návrh a zhodnocení dvou variant umělého osvětlení </vt:lpstr>
      <vt:lpstr>2.VÝZKUMNÁ OTÁZKA - Variantní návrh řešení fasády včetně barevnosti exteriéru budovy s ohledem k okolní zástavbě (min. 3 varianty)</vt:lpstr>
      <vt:lpstr>Závěr</vt:lpstr>
      <vt:lpstr>DĚKUJI ZA POZORNOST</vt:lpstr>
      <vt:lpstr>OTÁZKY VEDOUCÍHO PRÁCE + JEJICH ZODPOVĚZENÍ</vt:lpstr>
      <vt:lpstr>OTÁZKY VEDOUCÍHO PRÁCE + JEJICH ZODPOVĚZENÍ</vt:lpstr>
      <vt:lpstr>OTÁZKY OPONENTA PRÁCE + JEJICH ZODPOVĚZENÍ</vt:lpstr>
      <vt:lpstr>OTÁZKY OPONENTA PRÁCE + JEJICH ZODPOVĚZENÍ</vt:lpstr>
      <vt:lpstr>OTÁZKY OPONENTA PRÁCE + JEJICH ZODPOVĚZENÍ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VYSOKÁ ŠKOLA TECHNICKÁ A EKONOMICKÁ V ČESKÝCH BUDĚJOVICÍCH ÚSTAV TECHNICKO-TECNOLOGICKÝ</dc:title>
  <dc:creator>Karolína</dc:creator>
  <cp:lastModifiedBy>Karolína</cp:lastModifiedBy>
  <cp:revision>41</cp:revision>
  <dcterms:created xsi:type="dcterms:W3CDTF">2023-04-27T15:11:11Z</dcterms:created>
  <dcterms:modified xsi:type="dcterms:W3CDTF">2023-06-13T20:17:05Z</dcterms:modified>
</cp:coreProperties>
</file>