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7" r:id="rId9"/>
    <p:sldId id="262" r:id="rId10"/>
    <p:sldId id="268" r:id="rId11"/>
    <p:sldId id="264" r:id="rId12"/>
    <p:sldId id="265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CE1AA-87F9-EF81-7721-E40EA9CF5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3E1E90-A9CC-26FB-BA30-724E927B3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0B0295-7F87-1EA0-AE32-EA3E6261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CDFFE-C6A9-14A4-4D09-0F831BF4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D06123-235B-3D35-0E17-FEF2F27F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03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8C948-1ED4-33FC-BE4D-83269CDA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5DFF5A-8414-48D8-D9A4-BA0BE653A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88186A-803F-B109-5630-B2740F91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33CE9D-67BE-0F1B-DE12-A62D651C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C1F59-FFD2-DEC9-EE67-A4C17F94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33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9D493A-B3A4-C0DE-2CF8-1C55D276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4E0E2D-F2CA-3805-BB33-3FF7C0A6F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46F315-B8C6-CA53-7750-28E31D0C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C9CFF-AC30-3839-8F6D-FBE93346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CBA08F-4402-A633-E4CC-26F98624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15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0C9DE-BDDC-D341-1A2D-7D9FF0E6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3F78A-F59B-AD60-5909-036B3DEC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1AC067-9398-D088-836B-0C6E3B47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DF15D5-5916-F1EC-7C2D-357F2E0A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149680-3BD1-484E-8A1D-33184D91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79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53AD3-0391-6687-F297-FFE85A58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EC7358-9BB9-B61E-5348-FF14964E8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B00802-9A5B-4EED-9CBC-2D6A4A45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6E1531-0D7D-D721-DC2A-8FD85981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514E16-DA53-AB54-BD85-AA748698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93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B5DBF-067B-61FF-D8C9-968A0F5F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131A2B-5E85-EB29-47E0-8C274BDB0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79C177-CB09-9E8A-F8A2-D0E207576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31349C-8B5A-375E-3F88-3317486E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75A81B-FA3F-8145-AF39-573DB6AD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EF798D-6E7C-FA10-1BC1-46A33F42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33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95F65-9646-74D8-CA21-6E03DE76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C1809E-30CD-F796-C7FB-D86920BA2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286BF1-18B3-3AA7-1348-4A7F69418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BCBACB-8901-CBC6-8A9A-3BF9AB4F5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F65FB0-EC23-C558-3BCD-F2EE41962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79931E5-DFDA-9FA6-9CD1-9F9BB286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04A2BD-D0A7-9209-84E3-37695C2C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0CF36B-DBEE-6F28-8DA0-AB5E5549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76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DA3F0-C059-878B-C703-906638FF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F905C7-60FE-89FB-805E-2FB4CFF7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823E13-9923-1975-3F59-22857BF6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B4448C-FDA5-1AF0-B40F-D683ECE6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79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821551B-2B60-6B39-0042-A9E50FC6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40C6D7-771C-BF45-A9B2-9D29F945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0303E4-BDD9-27C3-43A0-04964BD3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66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4BB9D-2124-2EF3-1721-41DD8F13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E26A6-F9F9-BEC1-6E11-5FA832C1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3DAE47-6CB2-C410-5463-D584E2F28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9A668E-7E28-6E56-1DEA-3CF9A0E8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9D55A4-E5BE-1AC7-B174-1B07CABC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C9F34D-8C97-B555-FB1A-587E6E93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48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B45A4-B507-A71D-073D-9C4ABEC33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E8A2829-5002-64C5-359B-C1A20A14F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4D1D6E-159C-B5AC-C259-E33F3264D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91267F-CE41-8E7B-DCD5-C33B4C82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1614DE-F1BA-329C-DC5B-95CFD87D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F97E56-E3B9-573C-8D86-EA06E941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9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7D6936-716B-9A80-D075-15040B0B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CE6CD5-F668-4047-F44D-4B71B5F8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F19A30-F46F-0C4E-5BED-291406A38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570D0-CE75-4852-8643-3C0F2AAD8D0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93A2D5-D292-1493-F981-023AFA1FA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A691AA-0C9B-2C8B-6290-3054387AF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94ED4-2487-411A-A02F-01DA090ED9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87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BE05F95-1360-CD70-D68A-DA44D654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5"/>
            <a:ext cx="12192000" cy="26594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A260F1E-DD68-BE04-524F-9A174FBA6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137" y="-38756"/>
            <a:ext cx="990863" cy="990863"/>
          </a:xfrm>
          <a:prstGeom prst="rect">
            <a:avLst/>
          </a:prstGeom>
        </p:spPr>
      </p:pic>
      <p:sp>
        <p:nvSpPr>
          <p:cNvPr id="6" name="Nadpis 9">
            <a:extLst>
              <a:ext uri="{FF2B5EF4-FFF2-40B4-BE49-F238E27FC236}">
                <a16:creationId xmlns:a16="http://schemas.microsoft.com/office/drawing/2014/main" id="{1B5D0D55-54D7-CACC-EEA9-4F1FCB3D5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" y="413850"/>
            <a:ext cx="12017829" cy="1503979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ZÁKLADNÍ ŠKOLA -</a:t>
            </a:r>
            <a:br>
              <a:rPr lang="cs-CZ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OPTIMALIZACE ENERGETICKÉ NÁROČNOSTI</a:t>
            </a:r>
            <a:endParaRPr lang="cs-CZ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606FDC66-833F-6727-5465-D55054AEE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20653"/>
            <a:ext cx="12192000" cy="4237347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cs-CZ" b="1" dirty="0">
              <a:latin typeface="Artifakt Element" panose="020B0503050000020004" pitchFamily="34" charset="-18"/>
              <a:ea typeface="Artifakt Element" panose="020B0503050000020004" pitchFamily="34" charset="-18"/>
            </a:endParaRPr>
          </a:p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VYSOKÁ ŠKOLA TECHNICKÁ A EKONOMICKÁ V ČESKÝCH BUDĚJOVICÍCH </a:t>
            </a:r>
          </a:p>
          <a:p>
            <a:r>
              <a:rPr lang="cs-CZ" sz="1200" i="1" dirty="0">
                <a:latin typeface="Verdana" panose="020B0604030504040204" pitchFamily="34" charset="0"/>
                <a:ea typeface="Verdana" panose="020B0604030504040204" pitchFamily="34" charset="0"/>
              </a:rPr>
              <a:t>ÚSTAV TECHNICKO-TECHNOLOGICKÝ </a:t>
            </a:r>
          </a:p>
          <a:p>
            <a:r>
              <a:rPr lang="cs-CZ" sz="1200" i="1" dirty="0">
                <a:latin typeface="Verdana" panose="020B0604030504040204" pitchFamily="34" charset="0"/>
                <a:ea typeface="Verdana" panose="020B0604030504040204" pitchFamily="34" charset="0"/>
              </a:rPr>
              <a:t>Katedra stavebnictví </a:t>
            </a:r>
          </a:p>
          <a:p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3200" b="1" dirty="0">
                <a:latin typeface="Verdana" panose="020B0604030504040204" pitchFamily="34" charset="0"/>
                <a:ea typeface="Verdana" panose="020B0604030504040204" pitchFamily="34" charset="0"/>
              </a:rPr>
              <a:t>BAKALÁŘSKÁ PRÁCE</a:t>
            </a:r>
          </a:p>
          <a:p>
            <a:endParaRPr lang="cs-CZ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Vedoucí práce: Ing. Michal Kraus, Ph.D. </a:t>
            </a:r>
          </a:p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Oponent práce: Ing. Jan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Zugárek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Vypracovala: Markéta Mácová, 25201 </a:t>
            </a: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</a:rPr>
              <a:t>Letní semestr 2023</a:t>
            </a:r>
          </a:p>
          <a:p>
            <a:endParaRPr lang="cs-CZ" dirty="0">
              <a:latin typeface="Artifakt Element" panose="020B0503050000020004" pitchFamily="34" charset="-18"/>
              <a:ea typeface="Artifakt Element" panose="020B0503050000020004" pitchFamily="34" charset="-18"/>
            </a:endParaRPr>
          </a:p>
          <a:p>
            <a:endParaRPr lang="cs-CZ" dirty="0">
              <a:latin typeface="Artifakt Element" panose="020B0503050000020004" pitchFamily="34" charset="-18"/>
              <a:ea typeface="Artifakt Element" panose="020B050305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38584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84211EB-A64C-7543-F949-E880BAB2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111"/>
            <a:ext cx="12192000" cy="1162984"/>
          </a:xfrm>
          <a:solidFill>
            <a:schemeClr val="bg2"/>
          </a:solidFill>
        </p:spPr>
        <p:txBody>
          <a:bodyPr/>
          <a:lstStyle/>
          <a:p>
            <a:r>
              <a:rPr lang="cs-CZ" b="1" dirty="0">
                <a:latin typeface="Yu Gothic" panose="020B0400000000000000" pitchFamily="34" charset="-128"/>
                <a:ea typeface="Yu Gothic" panose="020B0400000000000000" pitchFamily="34" charset="-128"/>
              </a:rPr>
              <a:t>	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Výsledky výzkumné otázky č. 2 </a:t>
            </a:r>
          </a:p>
        </p:txBody>
      </p:sp>
      <p:pic>
        <p:nvPicPr>
          <p:cNvPr id="5" name="Obrázek 4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2506D370-C64B-C775-04CD-626A907F5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53" y="1337095"/>
            <a:ext cx="4151688" cy="5219183"/>
          </a:xfrm>
          <a:prstGeom prst="rect">
            <a:avLst/>
          </a:prstGeom>
        </p:spPr>
      </p:pic>
      <p:pic>
        <p:nvPicPr>
          <p:cNvPr id="3" name="Obrázek 2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A6A3C169-BE89-6852-7B99-B7814F09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557" y="2888867"/>
            <a:ext cx="5940425" cy="19748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ACB3414-A7E5-91F8-D5A3-BD1A4FFA45C9}"/>
              </a:ext>
            </a:extLst>
          </p:cNvPr>
          <p:cNvSpPr txBox="1"/>
          <p:nvPr/>
        </p:nvSpPr>
        <p:spPr>
          <a:xfrm>
            <a:off x="1028553" y="6545389"/>
            <a:ext cx="5260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PENB – návrhový stav </a:t>
            </a:r>
            <a:endParaRPr lang="cs-CZ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21CDF4E-2E26-1C86-58F3-29D812D84230}"/>
              </a:ext>
            </a:extLst>
          </p:cNvPr>
          <p:cNvSpPr txBox="1"/>
          <p:nvPr/>
        </p:nvSpPr>
        <p:spPr>
          <a:xfrm>
            <a:off x="5860557" y="4863717"/>
            <a:ext cx="5260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Podíl neobnovitelné primární energie v budově – návrhový stav </a:t>
            </a:r>
            <a:endParaRPr lang="cs-CZ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7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AB342-4700-7A7C-E606-93301B099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Děkuji Vám za pozornost. </a:t>
            </a:r>
          </a:p>
        </p:txBody>
      </p:sp>
    </p:spTree>
    <p:extLst>
      <p:ext uri="{BB962C8B-B14F-4D97-AF65-F5344CB8AC3E}">
        <p14:creationId xmlns:p14="http://schemas.microsoft.com/office/powerpoint/2010/main" val="4265772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CA38D-FF63-E26D-7BD5-EF837B1A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748"/>
            <a:ext cx="11030146" cy="111094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Doplňující dotazy vedoucího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03C94-6430-3ECB-2BF0-D23FAF75B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373"/>
            <a:ext cx="10515600" cy="44588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„Jaký je pro řešený objekt poměr mezi ztrátami větráním a prostupem? Jak lze snížit ztráty větráním?“</a:t>
            </a:r>
          </a:p>
          <a:p>
            <a:pPr marL="0" indent="0" algn="just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„Jak se změnil výpočet energetické náročnosti budovy od 1. ledna 2023?“ </a:t>
            </a:r>
          </a:p>
          <a:p>
            <a:pPr marL="0" indent="0" algn="just">
              <a:buNone/>
            </a:pPr>
            <a:endParaRPr lang="cs-CZ" sz="2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„Jaká je současná situace v oblasti dotací či finančních příspěvků na výstavbu energeticky úsporných budov? Bylo by možné využít některou z forem dotací na navrhovaný objekt?“ </a:t>
            </a:r>
          </a:p>
        </p:txBody>
      </p:sp>
    </p:spTree>
    <p:extLst>
      <p:ext uri="{BB962C8B-B14F-4D97-AF65-F5344CB8AC3E}">
        <p14:creationId xmlns:p14="http://schemas.microsoft.com/office/powerpoint/2010/main" val="543361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80DA5-88A4-A344-38D8-B8692F5D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Doplňující otázky oponenta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6186C-4945-D1E9-EFA4-3DF355CF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„Jak lze v rámci staveb využívat dešťové, šedé a černé vody? Šlo by některé řešení uplatnit ve stavbě zpracované ZŠ?“</a:t>
            </a:r>
          </a:p>
          <a:p>
            <a:pPr marL="0" indent="0">
              <a:buNone/>
            </a:pPr>
            <a:endParaRPr lang="cs-CZ" sz="2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s-CZ" sz="2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„Je nějak podlažně limitovaný provoz MŠ a ZŠ?“</a:t>
            </a:r>
          </a:p>
        </p:txBody>
      </p:sp>
    </p:spTree>
    <p:extLst>
      <p:ext uri="{BB962C8B-B14F-4D97-AF65-F5344CB8AC3E}">
        <p14:creationId xmlns:p14="http://schemas.microsoft.com/office/powerpoint/2010/main" val="2765067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ED2D7-0B4D-552E-B408-AB6F29A3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9" y="506527"/>
            <a:ext cx="10515600" cy="1325563"/>
          </a:xfrm>
        </p:spPr>
        <p:txBody>
          <a:bodyPr/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Doplňující otázky komise</a:t>
            </a:r>
          </a:p>
        </p:txBody>
      </p:sp>
    </p:spTree>
    <p:extLst>
      <p:ext uri="{BB962C8B-B14F-4D97-AF65-F5344CB8AC3E}">
        <p14:creationId xmlns:p14="http://schemas.microsoft.com/office/powerpoint/2010/main" val="2557584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10DD1-D46D-A0B7-5A5B-EEE63443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2F0118-783A-0D92-0F7C-111F17C1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52748" cy="43345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/>
              <a:t>[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1] https://www.dek.cz/produkty/detail/4400824246-porotherm-cihla-50-eko-profi-dryfix-p8?gclid=CjwKCAjwp6CkBhB_EiwAlQVyxXtJYyc7iOeeS7ZnbDNNiFgsBebZTpOKxCYV84utFM23O8NC3rJgEhoCjscQAvD_BwE</a:t>
            </a:r>
          </a:p>
          <a:p>
            <a:pPr marL="0" indent="0" algn="just"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[2] https://www.dek.cz/produkty/detail/4400820160</a:t>
            </a:r>
          </a:p>
          <a:p>
            <a:pPr marL="0" indent="0" algn="just"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[3] https://www.dek.cz/produkty/detail/4400821240-porotherm-cihla-8-profi-dryfix-p10-p12-49-7-8-24-9</a:t>
            </a:r>
          </a:p>
          <a:p>
            <a:pPr marL="0" indent="0" algn="just"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[4] https://knauf-gipsfaser.com/vidiwall-3-87</a:t>
            </a:r>
          </a:p>
          <a:p>
            <a:pPr marL="0" indent="0" algn="just"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[5] https://baumit.cz/reseni/zateplovaci-systemy/paropropustny-a-nehorlavy-zateplovaci-system-baumit-star-mineral</a:t>
            </a:r>
          </a:p>
          <a:p>
            <a:pPr marL="0" indent="0" algn="just"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[6]https://www.rheinzink.com/fileadmin/redaktion/RHEINZINK_CZ/Downloads/Brochures-Productinformation/Brochure/rheinzink-produktove-rady-2020.pdf</a:t>
            </a:r>
          </a:p>
        </p:txBody>
      </p:sp>
    </p:spTree>
    <p:extLst>
      <p:ext uri="{BB962C8B-B14F-4D97-AF65-F5344CB8AC3E}">
        <p14:creationId xmlns:p14="http://schemas.microsoft.com/office/powerpoint/2010/main" val="152506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79120-CFB8-A788-CD14-C41DFDB8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193"/>
            <a:ext cx="12192000" cy="1132264"/>
          </a:xfrm>
          <a:solidFill>
            <a:schemeClr val="bg2"/>
          </a:solidFill>
        </p:spPr>
        <p:txBody>
          <a:bodyPr/>
          <a:lstStyle/>
          <a:p>
            <a:r>
              <a:rPr lang="cs-CZ" b="1" dirty="0">
                <a:latin typeface="Yu Gothic" panose="020B0400000000000000" pitchFamily="34" charset="-128"/>
                <a:ea typeface="Yu Gothic" panose="020B0400000000000000" pitchFamily="34" charset="-128"/>
              </a:rPr>
              <a:t>	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Umístění stavby 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D923ADBB-E097-BF30-8BDB-87E52999D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11" y="1604847"/>
            <a:ext cx="6479200" cy="4767961"/>
          </a:xfrm>
          <a:prstGeom prst="rect">
            <a:avLst/>
          </a:prstGeom>
        </p:spPr>
      </p:pic>
      <p:pic>
        <p:nvPicPr>
          <p:cNvPr id="5" name="Zástupný obsah 4" descr="Obsah obrázku mapa, Plán, snímek obrazovky, Obdélník&#10;&#10;Popis byl vytvořen automaticky">
            <a:extLst>
              <a:ext uri="{FF2B5EF4-FFF2-40B4-BE49-F238E27FC236}">
                <a16:creationId xmlns:a16="http://schemas.microsoft.com/office/drawing/2014/main" id="{BC2AAB35-65B8-487A-FA6C-0755D975F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8" y="1605889"/>
            <a:ext cx="4836995" cy="48369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C3A6B64-D72B-6DA5-97BC-3CCB22E21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137" y="5829282"/>
            <a:ext cx="434378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21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0A37A-22FB-3612-68AF-6151149C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225550"/>
          </a:xfrm>
          <a:solidFill>
            <a:schemeClr val="bg2"/>
          </a:solidFill>
        </p:spPr>
        <p:txBody>
          <a:bodyPr/>
          <a:lstStyle/>
          <a:p>
            <a:r>
              <a:rPr lang="cs-CZ" b="1" dirty="0">
                <a:latin typeface="Yu Gothic" panose="020B0400000000000000" pitchFamily="34" charset="-128"/>
                <a:ea typeface="Yu Gothic" panose="020B0400000000000000" pitchFamily="34" charset="-128"/>
              </a:rPr>
              <a:t>	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Lokalita</a:t>
            </a:r>
            <a:r>
              <a:rPr lang="cs-CZ" b="1" dirty="0"/>
              <a:t> </a:t>
            </a:r>
          </a:p>
        </p:txBody>
      </p:sp>
      <p:pic>
        <p:nvPicPr>
          <p:cNvPr id="6" name="Obrázek 5" descr="Obsah obrázku obloha, exteriér, budova, silnice&#10;&#10;Popis byl vytvořen automaticky">
            <a:extLst>
              <a:ext uri="{FF2B5EF4-FFF2-40B4-BE49-F238E27FC236}">
                <a16:creationId xmlns:a16="http://schemas.microsoft.com/office/drawing/2014/main" id="{7F08E53E-3A45-62CE-747C-7B355DD7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37" y="1780068"/>
            <a:ext cx="2198575" cy="164893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BDD24ED-118B-8BF1-AB4C-D43B3E56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037" y="3429000"/>
            <a:ext cx="2192928" cy="162429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130C73B-4A0E-80AC-9387-F4D3DEDE3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037" y="5053296"/>
            <a:ext cx="2198576" cy="1624296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480D1CF2-FBFE-6D82-4F6C-517D53EE5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6" y="1780068"/>
            <a:ext cx="9411376" cy="471280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801B1B7-3872-1AF1-43EF-0EAC21685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059" y="5951590"/>
            <a:ext cx="396274" cy="4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90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4" descr="Obsah obrázku obloha, venku, strom, dům&#10;&#10;Popis byl vytvořen automaticky">
            <a:extLst>
              <a:ext uri="{FF2B5EF4-FFF2-40B4-BE49-F238E27FC236}">
                <a16:creationId xmlns:a16="http://schemas.microsoft.com/office/drawing/2014/main" id="{CC98C076-881A-13A6-8D75-4A8E066C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81" y="1520076"/>
            <a:ext cx="3720947" cy="20948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74EABE-AFE9-EC39-933B-445EBCF6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419"/>
            <a:ext cx="12192000" cy="1051404"/>
          </a:xfrm>
          <a:solidFill>
            <a:schemeClr val="bg2"/>
          </a:solidFill>
        </p:spPr>
        <p:txBody>
          <a:bodyPr/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	Dispoziční řešení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C38ECBD-42EA-4006-7686-F11DBBEB0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6" y="1318823"/>
            <a:ext cx="7650208" cy="5174054"/>
          </a:xfrm>
          <a:prstGeom prst="rect">
            <a:avLst/>
          </a:prstGeom>
        </p:spPr>
      </p:pic>
      <p:pic>
        <p:nvPicPr>
          <p:cNvPr id="21" name="Obrázek 20" descr="Obsah obrázku obloha, mrak, venku, tráva&#10;&#10;Popis byl vytvořen automaticky">
            <a:extLst>
              <a:ext uri="{FF2B5EF4-FFF2-40B4-BE49-F238E27FC236}">
                <a16:creationId xmlns:a16="http://schemas.microsoft.com/office/drawing/2014/main" id="{22F40804-DDE4-EEE7-C78B-F34D7BCF4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82" y="4142321"/>
            <a:ext cx="3720947" cy="209252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10D5299-F52F-692C-2D04-C3F7B21829A3}"/>
              </a:ext>
            </a:extLst>
          </p:cNvPr>
          <p:cNvSpPr txBox="1"/>
          <p:nvPr/>
        </p:nvSpPr>
        <p:spPr>
          <a:xfrm>
            <a:off x="334272" y="3511625"/>
            <a:ext cx="318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1.NP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03F39D-052A-72B1-1AF1-7F311AC47CE6}"/>
              </a:ext>
            </a:extLst>
          </p:cNvPr>
          <p:cNvSpPr txBox="1"/>
          <p:nvPr/>
        </p:nvSpPr>
        <p:spPr>
          <a:xfrm>
            <a:off x="4260446" y="3520663"/>
            <a:ext cx="318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D51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cs-CZ" sz="20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.NP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23DE262-377F-4933-26BE-ECD141CAD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62449" y="3524931"/>
            <a:ext cx="252801" cy="2261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E0121B3-9D95-16A6-0467-4D427E3A9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250286" y="4979015"/>
            <a:ext cx="434378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22A03-694D-3E31-C5B8-609C0DB8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694"/>
            <a:ext cx="12192000" cy="1267994"/>
          </a:xfrm>
          <a:solidFill>
            <a:schemeClr val="bg2"/>
          </a:solidFill>
        </p:spPr>
        <p:txBody>
          <a:bodyPr/>
          <a:lstStyle/>
          <a:p>
            <a:r>
              <a:rPr lang="cs-CZ" b="1" dirty="0">
                <a:latin typeface="Yu Gothic" panose="020B0400000000000000" pitchFamily="34" charset="-128"/>
                <a:ea typeface="Yu Gothic" panose="020B0400000000000000" pitchFamily="34" charset="-128"/>
              </a:rPr>
              <a:t>	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Stavebně konstrukční řešení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933D27-47D2-2749-2ADF-08E08F4D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154" y="4445703"/>
            <a:ext cx="1225843" cy="101537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82C0CDE-BE0E-0893-B9CC-050F506E0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019" y="4433363"/>
            <a:ext cx="1267468" cy="1132471"/>
          </a:xfrm>
          <a:prstGeom prst="rect">
            <a:avLst/>
          </a:prstGeom>
        </p:spPr>
      </p:pic>
      <p:pic>
        <p:nvPicPr>
          <p:cNvPr id="7" name="Obrázek 6" descr="Obsah obrázku Obdélník, Materiální vlastnost, design, papírnictví / kancelářské potřeby&#10;&#10;Popis byl vytvořen automaticky">
            <a:extLst>
              <a:ext uri="{FF2B5EF4-FFF2-40B4-BE49-F238E27FC236}">
                <a16:creationId xmlns:a16="http://schemas.microsoft.com/office/drawing/2014/main" id="{08AE3151-0499-63D5-C8E7-885B4D9AA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34" y="5667823"/>
            <a:ext cx="1042001" cy="1039207"/>
          </a:xfrm>
          <a:prstGeom prst="rect">
            <a:avLst/>
          </a:prstGeom>
        </p:spPr>
      </p:pic>
      <p:pic>
        <p:nvPicPr>
          <p:cNvPr id="8" name="Obrázek 7" descr="Obsah obrázku snímek obrazovky, kreslené, červená, krabice&#10;&#10;Popis byl vytvořen automaticky">
            <a:extLst>
              <a:ext uri="{FF2B5EF4-FFF2-40B4-BE49-F238E27FC236}">
                <a16:creationId xmlns:a16="http://schemas.microsoft.com/office/drawing/2014/main" id="{3ED6BC47-5CC4-2ED4-49D0-48CE99FFF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3" y="5700230"/>
            <a:ext cx="1315414" cy="9662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41631A1-B43A-3822-155C-67CF387C9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3420" y="5700230"/>
            <a:ext cx="1340740" cy="99343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8BB244B-B93D-D242-DEFD-B280687EA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7318" y="4455375"/>
            <a:ext cx="1249641" cy="118496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880C1F7-2678-F027-98A7-26387AA7D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49" y="1753236"/>
            <a:ext cx="3891012" cy="498647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39787E0-2086-D23A-0195-08BB47EBF4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4261" y="1753236"/>
            <a:ext cx="3926650" cy="507192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6BD4986-293E-CF9B-D92F-BE2A823F69E9}"/>
              </a:ext>
            </a:extLst>
          </p:cNvPr>
          <p:cNvSpPr txBox="1"/>
          <p:nvPr/>
        </p:nvSpPr>
        <p:spPr>
          <a:xfrm>
            <a:off x="409665" y="3947936"/>
            <a:ext cx="87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1.NP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112BF2B-24EE-6C38-BC19-C135D1D5E58E}"/>
              </a:ext>
            </a:extLst>
          </p:cNvPr>
          <p:cNvSpPr txBox="1"/>
          <p:nvPr/>
        </p:nvSpPr>
        <p:spPr>
          <a:xfrm>
            <a:off x="4206773" y="3889087"/>
            <a:ext cx="87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2.NP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14BA614F-83F3-07E0-4C1D-B5E03975F8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255992" y="5457266"/>
            <a:ext cx="396274" cy="4038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C35184D-91E0-758F-D15A-A346B8DEEC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9873" y="1753236"/>
            <a:ext cx="3780794" cy="263345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EDE5AE5-4991-341B-E0E1-939BDE5AA4F7}"/>
              </a:ext>
            </a:extLst>
          </p:cNvPr>
          <p:cNvSpPr txBox="1"/>
          <p:nvPr/>
        </p:nvSpPr>
        <p:spPr>
          <a:xfrm>
            <a:off x="8519992" y="5299367"/>
            <a:ext cx="876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[1]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9C5CE61-49FA-C405-CFF1-5450A80E3593}"/>
              </a:ext>
            </a:extLst>
          </p:cNvPr>
          <p:cNvSpPr txBox="1"/>
          <p:nvPr/>
        </p:nvSpPr>
        <p:spPr>
          <a:xfrm>
            <a:off x="10075196" y="5333417"/>
            <a:ext cx="876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[2]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2177D5-4343-EBAF-4835-30B0FF0D4839}"/>
              </a:ext>
            </a:extLst>
          </p:cNvPr>
          <p:cNvSpPr txBox="1"/>
          <p:nvPr/>
        </p:nvSpPr>
        <p:spPr>
          <a:xfrm>
            <a:off x="11577869" y="5333417"/>
            <a:ext cx="876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[3]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DBD9DAC-FFFA-C380-D7AD-361A8F5C7DCE}"/>
              </a:ext>
            </a:extLst>
          </p:cNvPr>
          <p:cNvSpPr txBox="1"/>
          <p:nvPr/>
        </p:nvSpPr>
        <p:spPr>
          <a:xfrm>
            <a:off x="8556446" y="6487004"/>
            <a:ext cx="876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[4]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810CB24-7DF7-FF96-30A0-A12F92A333EF}"/>
              </a:ext>
            </a:extLst>
          </p:cNvPr>
          <p:cNvSpPr txBox="1"/>
          <p:nvPr/>
        </p:nvSpPr>
        <p:spPr>
          <a:xfrm>
            <a:off x="10205303" y="6510470"/>
            <a:ext cx="876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[5]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3B25CC4-21E9-37BC-E041-06CAAC2412E4}"/>
              </a:ext>
            </a:extLst>
          </p:cNvPr>
          <p:cNvSpPr txBox="1"/>
          <p:nvPr/>
        </p:nvSpPr>
        <p:spPr>
          <a:xfrm>
            <a:off x="11806959" y="6464131"/>
            <a:ext cx="876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3563423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5F1C5-62BF-9D6C-F8C7-9E0BFD14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926"/>
            <a:ext cx="12192000" cy="1132902"/>
          </a:xfrm>
          <a:solidFill>
            <a:schemeClr val="bg2"/>
          </a:solidFill>
        </p:spPr>
        <p:txBody>
          <a:bodyPr/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	1. Výzkumná otázka </a:t>
            </a:r>
          </a:p>
        </p:txBody>
      </p:sp>
      <p:pic>
        <p:nvPicPr>
          <p:cNvPr id="4" name="Obrázek 3" descr="Obsah obrázku diagram&#10;&#10;Popis byl vytvořen automaticky">
            <a:extLst>
              <a:ext uri="{FF2B5EF4-FFF2-40B4-BE49-F238E27FC236}">
                <a16:creationId xmlns:a16="http://schemas.microsoft.com/office/drawing/2014/main" id="{22435326-65B8-75A3-07CB-46EF43E45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8249"/>
            <a:ext cx="4181550" cy="1743685"/>
          </a:xfrm>
          <a:prstGeom prst="rect">
            <a:avLst/>
          </a:prstGeom>
        </p:spPr>
      </p:pic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205B91F1-770B-FF8F-C4C2-57C53DCBC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0" y="4273420"/>
            <a:ext cx="4305277" cy="1784203"/>
          </a:xfrm>
          <a:prstGeom prst="rect">
            <a:avLst/>
          </a:prstGeom>
        </p:spPr>
      </p:pic>
      <p:pic>
        <p:nvPicPr>
          <p:cNvPr id="6" name="Obrázek 5" descr="Obsah obrázku diagram&#10;&#10;Popis byl vytvořen automaticky">
            <a:extLst>
              <a:ext uri="{FF2B5EF4-FFF2-40B4-BE49-F238E27FC236}">
                <a16:creationId xmlns:a16="http://schemas.microsoft.com/office/drawing/2014/main" id="{A6AADD0C-3EC8-7931-FA17-EC287DF0E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79" y="1757477"/>
            <a:ext cx="4026742" cy="1678338"/>
          </a:xfrm>
          <a:prstGeom prst="rect">
            <a:avLst/>
          </a:prstGeom>
        </p:spPr>
      </p:pic>
      <p:pic>
        <p:nvPicPr>
          <p:cNvPr id="7" name="Obrázek 6" descr="Obsah obrázku diagram&#10;&#10;Popis byl vytvořen automaticky">
            <a:extLst>
              <a:ext uri="{FF2B5EF4-FFF2-40B4-BE49-F238E27FC236}">
                <a16:creationId xmlns:a16="http://schemas.microsoft.com/office/drawing/2014/main" id="{438F7F88-421E-6823-1ECF-8E4CBA4ABD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92" y="4316244"/>
            <a:ext cx="3784229" cy="168063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0EB1066-D7CF-BC17-EE81-05BCE8E6D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59" y="1657379"/>
            <a:ext cx="3783463" cy="1778436"/>
          </a:xfrm>
          <a:prstGeom prst="rect">
            <a:avLst/>
          </a:prstGeom>
        </p:spPr>
      </p:pic>
      <p:pic>
        <p:nvPicPr>
          <p:cNvPr id="9" name="Obrázek 8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DF90066F-E5BA-FF67-767A-005968BD87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88" y="4316244"/>
            <a:ext cx="3743382" cy="168945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B921D06-C539-E8A6-D93F-A7ABEA0F011D}"/>
              </a:ext>
            </a:extLst>
          </p:cNvPr>
          <p:cNvSpPr txBox="1"/>
          <p:nvPr/>
        </p:nvSpPr>
        <p:spPr>
          <a:xfrm>
            <a:off x="429210" y="3604123"/>
            <a:ext cx="2411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cs-CZ" sz="1600" dirty="0">
                <a:solidFill>
                  <a:srgbClr val="4D51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varianta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5375E0C-C5BA-8ED5-78BD-59B7D27047E3}"/>
              </a:ext>
            </a:extLst>
          </p:cNvPr>
          <p:cNvSpPr txBox="1"/>
          <p:nvPr/>
        </p:nvSpPr>
        <p:spPr>
          <a:xfrm>
            <a:off x="4548464" y="3553429"/>
            <a:ext cx="2411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cs-CZ" sz="1600" dirty="0">
                <a:solidFill>
                  <a:srgbClr val="4D51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varianta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C37F5AC-12F9-57E2-21D8-7678E001572E}"/>
              </a:ext>
            </a:extLst>
          </p:cNvPr>
          <p:cNvSpPr txBox="1"/>
          <p:nvPr/>
        </p:nvSpPr>
        <p:spPr>
          <a:xfrm>
            <a:off x="8469499" y="3553429"/>
            <a:ext cx="2411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cs-CZ" sz="1600" dirty="0">
                <a:solidFill>
                  <a:srgbClr val="4D51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varianta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61AA8D1-B9BD-0AD3-06AD-FD33AF51A6DA}"/>
              </a:ext>
            </a:extLst>
          </p:cNvPr>
          <p:cNvSpPr txBox="1"/>
          <p:nvPr/>
        </p:nvSpPr>
        <p:spPr>
          <a:xfrm>
            <a:off x="429210" y="6064172"/>
            <a:ext cx="2411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cs-CZ" sz="1600" dirty="0">
                <a:solidFill>
                  <a:srgbClr val="4D51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varianta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BDB88F7-BC97-69A5-857A-C03AF495A399}"/>
              </a:ext>
            </a:extLst>
          </p:cNvPr>
          <p:cNvSpPr txBox="1"/>
          <p:nvPr/>
        </p:nvSpPr>
        <p:spPr>
          <a:xfrm>
            <a:off x="4700208" y="6043096"/>
            <a:ext cx="2411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cs-CZ" sz="1600" dirty="0">
                <a:solidFill>
                  <a:srgbClr val="4D51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varianta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4E03EB-D1FC-6290-D09B-9832F894662F}"/>
              </a:ext>
            </a:extLst>
          </p:cNvPr>
          <p:cNvSpPr txBox="1"/>
          <p:nvPr/>
        </p:nvSpPr>
        <p:spPr>
          <a:xfrm>
            <a:off x="8626280" y="6035330"/>
            <a:ext cx="2411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4D51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cs-CZ" sz="16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sz="1600" dirty="0">
                <a:solidFill>
                  <a:srgbClr val="4D51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varianta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72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609E-A80F-A66F-094B-3A15CE9E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2"/>
          </a:solidFill>
        </p:spPr>
        <p:txBody>
          <a:bodyPr/>
          <a:lstStyle/>
          <a:p>
            <a:r>
              <a:rPr lang="cs-CZ" b="1">
                <a:latin typeface="Yu Gothic" panose="020B0400000000000000" pitchFamily="34" charset="-128"/>
                <a:ea typeface="Yu Gothic" panose="020B0400000000000000" pitchFamily="34" charset="-128"/>
              </a:rPr>
              <a:t>	</a:t>
            </a:r>
            <a:r>
              <a:rPr lang="cs-CZ" b="1">
                <a:latin typeface="Verdana" panose="020B0604030504040204" pitchFamily="34" charset="0"/>
                <a:ea typeface="Verdana" panose="020B0604030504040204" pitchFamily="34" charset="0"/>
              </a:rPr>
              <a:t>Výsledky výzkumné otázky č. 1 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3DC723E-1CAA-0787-544D-1535B6942E8A}"/>
              </a:ext>
            </a:extLst>
          </p:cNvPr>
          <p:cNvSpPr txBox="1"/>
          <p:nvPr/>
        </p:nvSpPr>
        <p:spPr>
          <a:xfrm>
            <a:off x="589292" y="5884778"/>
            <a:ext cx="654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Souhrnná tabulka hodnocených parametrů – multikriteriální varianta </a:t>
            </a:r>
            <a:endParaRPr lang="cs-CZ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FE2E946-A445-8659-71FA-9E17AB833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92" y="2079128"/>
            <a:ext cx="11013415" cy="36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2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35D64C5-D238-E481-3225-544461B15BC4}"/>
              </a:ext>
            </a:extLst>
          </p:cNvPr>
          <p:cNvSpPr txBox="1"/>
          <p:nvPr/>
        </p:nvSpPr>
        <p:spPr>
          <a:xfrm>
            <a:off x="235560" y="5309177"/>
            <a:ext cx="5260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Výsledky multikriteriální analýzy </a:t>
            </a:r>
            <a:endParaRPr lang="cs-CZ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31CB44B-E183-AA76-3D70-8D168AD28E9E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latin typeface="Yu Gothic" panose="020B0400000000000000" pitchFamily="34" charset="-128"/>
                <a:ea typeface="Yu Gothic" panose="020B0400000000000000" pitchFamily="34" charset="-128"/>
              </a:rPr>
              <a:t>	Výsledky výzkumné otázky č. 1 </a:t>
            </a:r>
            <a:endParaRPr lang="cs-CZ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14962B2-C904-4864-8937-2A783B80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0" y="2367197"/>
            <a:ext cx="11720880" cy="28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10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A4C61-8327-6B8B-1175-1D86C66C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2"/>
          </a:solidFill>
        </p:spPr>
        <p:txBody>
          <a:bodyPr/>
          <a:lstStyle/>
          <a:p>
            <a:r>
              <a:rPr lang="cs-CZ" b="1" dirty="0">
                <a:latin typeface="Yu Gothic" panose="020B0400000000000000" pitchFamily="34" charset="-128"/>
                <a:ea typeface="Yu Gothic" panose="020B0400000000000000" pitchFamily="34" charset="-128"/>
              </a:rPr>
              <a:t>	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2. Výzkumná otázka </a:t>
            </a:r>
          </a:p>
        </p:txBody>
      </p:sp>
      <p:pic>
        <p:nvPicPr>
          <p:cNvPr id="4" name="Obrázek 3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065474EC-403B-D048-4372-B9D2C8C4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105" y="1773210"/>
            <a:ext cx="3702998" cy="4688664"/>
          </a:xfrm>
          <a:prstGeom prst="rect">
            <a:avLst/>
          </a:prstGeom>
        </p:spPr>
      </p:pic>
      <p:pic>
        <p:nvPicPr>
          <p:cNvPr id="5" name="Obrázek 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E1EBAB29-7ABB-3ABD-5613-8DAEE57D3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27" y="3134403"/>
            <a:ext cx="5603376" cy="18837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28906F1-FD5B-D1B3-3E71-F03D7C221628}"/>
              </a:ext>
            </a:extLst>
          </p:cNvPr>
          <p:cNvSpPr txBox="1"/>
          <p:nvPr/>
        </p:nvSpPr>
        <p:spPr>
          <a:xfrm>
            <a:off x="5757327" y="5018159"/>
            <a:ext cx="5260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Podíl neobnovitelné primární energie v budově – stávající stav </a:t>
            </a:r>
            <a:endParaRPr lang="cs-CZ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003EDAB-8D97-178E-541D-0CC1CCDDC1A7}"/>
              </a:ext>
            </a:extLst>
          </p:cNvPr>
          <p:cNvSpPr txBox="1"/>
          <p:nvPr/>
        </p:nvSpPr>
        <p:spPr>
          <a:xfrm>
            <a:off x="1490105" y="6507312"/>
            <a:ext cx="5260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dirty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PENB– stávající stav </a:t>
            </a:r>
            <a:endParaRPr lang="cs-CZ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12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396</Words>
  <Application>Microsoft Office PowerPoint</Application>
  <PresentationFormat>Širokoúhlá obrazovka</PresentationFormat>
  <Paragraphs>71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Yu Gothic</vt:lpstr>
      <vt:lpstr>Arial</vt:lpstr>
      <vt:lpstr>Artifakt Element</vt:lpstr>
      <vt:lpstr>Calibri</vt:lpstr>
      <vt:lpstr>Calibri Light</vt:lpstr>
      <vt:lpstr>Verdana</vt:lpstr>
      <vt:lpstr>Motiv Office</vt:lpstr>
      <vt:lpstr>ZÁKLADNÍ ŠKOLA - OPTIMALIZACE ENERGETICKÉ NÁROČNOSTI</vt:lpstr>
      <vt:lpstr> Umístění stavby </vt:lpstr>
      <vt:lpstr> Lokalita </vt:lpstr>
      <vt:lpstr> Dispoziční řešení </vt:lpstr>
      <vt:lpstr> Stavebně konstrukční řešení </vt:lpstr>
      <vt:lpstr> 1. Výzkumná otázka </vt:lpstr>
      <vt:lpstr> Výsledky výzkumné otázky č. 1 </vt:lpstr>
      <vt:lpstr>Prezentace aplikace PowerPoint</vt:lpstr>
      <vt:lpstr> 2. Výzkumná otázka </vt:lpstr>
      <vt:lpstr> Výsledky výzkumné otázky č. 2 </vt:lpstr>
      <vt:lpstr>Prezentace aplikace PowerPoint</vt:lpstr>
      <vt:lpstr>Doplňující dotazy vedoucího práce </vt:lpstr>
      <vt:lpstr>Doplňující otázky oponenta </vt:lpstr>
      <vt:lpstr>Doplňující otázky komise</vt:lpstr>
      <vt:lpstr>Zdroje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1. STUPEŇ</dc:title>
  <dc:creator>Markéta Mácová</dc:creator>
  <cp:lastModifiedBy>Markéta Mácová</cp:lastModifiedBy>
  <cp:revision>31</cp:revision>
  <dcterms:created xsi:type="dcterms:W3CDTF">2023-05-14T07:03:45Z</dcterms:created>
  <dcterms:modified xsi:type="dcterms:W3CDTF">2023-06-13T17:13:16Z</dcterms:modified>
</cp:coreProperties>
</file>