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71" r:id="rId12"/>
    <p:sldId id="266" r:id="rId13"/>
    <p:sldId id="267" r:id="rId14"/>
    <p:sldId id="268" r:id="rId15"/>
    <p:sldId id="270" r:id="rId16"/>
    <p:sldId id="269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1401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783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347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48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5461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6129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330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922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018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129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564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066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71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271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569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008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90E5F3-993B-495D-9B25-3F36BDE82AAE}" type="datetimeFigureOut">
              <a:rPr lang="cs-CZ" smtClean="0"/>
              <a:t>13.06.2023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8950014-2CE9-4993-8716-49F590ED13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974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ksoft.eu/www/bimplugin/" TargetMode="Externa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eksoft.eu/www/bimplugin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CAF57-C902-177C-CF44-AD47D64D27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2" y="1507921"/>
            <a:ext cx="8915399" cy="2262781"/>
          </a:xfrm>
        </p:spPr>
        <p:txBody>
          <a:bodyPr>
            <a:noAutofit/>
          </a:bodyPr>
          <a:lstStyle/>
          <a:p>
            <a:r>
              <a:rPr lang="cs-CZ" sz="4800" dirty="0">
                <a:solidFill>
                  <a:schemeClr val="tx1"/>
                </a:solidFill>
              </a:rPr>
              <a:t>Administrativní budova – Variantní návrh střešního pláště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5DB8E1-CD60-9D43-8E62-72A6CAC54A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1" y="3963647"/>
            <a:ext cx="8915399" cy="1682144"/>
          </a:xfrm>
        </p:spPr>
        <p:txBody>
          <a:bodyPr>
            <a:noAutofit/>
          </a:bodyPr>
          <a:lstStyle/>
          <a:p>
            <a:r>
              <a:rPr lang="cs-CZ" sz="2000" dirty="0">
                <a:solidFill>
                  <a:schemeClr val="tx1"/>
                </a:solidFill>
              </a:rPr>
              <a:t>Bakalářská práce</a:t>
            </a:r>
          </a:p>
          <a:p>
            <a:r>
              <a:rPr lang="cs-CZ" sz="2000" dirty="0">
                <a:solidFill>
                  <a:schemeClr val="tx1"/>
                </a:solidFill>
              </a:rPr>
              <a:t>Vypracoval: Marek Würstl</a:t>
            </a:r>
          </a:p>
          <a:p>
            <a:r>
              <a:rPr lang="cs-CZ" sz="2000" dirty="0">
                <a:solidFill>
                  <a:schemeClr val="tx1"/>
                </a:solidFill>
              </a:rPr>
              <a:t>Vedoucí práce: Ing. Martin Dědič</a:t>
            </a:r>
          </a:p>
          <a:p>
            <a:r>
              <a:rPr lang="cs-CZ" sz="2000" dirty="0">
                <a:solidFill>
                  <a:schemeClr val="tx1"/>
                </a:solidFill>
              </a:rPr>
              <a:t>Datum zpracování: 19.4. 2023</a:t>
            </a:r>
          </a:p>
          <a:p>
            <a:r>
              <a:rPr lang="cs-CZ" sz="2000" dirty="0">
                <a:solidFill>
                  <a:schemeClr val="tx1"/>
                </a:solidFill>
              </a:rPr>
              <a:t>Škola: Vysoká škola technická a ekonomická v Českých Budějovicích</a:t>
            </a:r>
          </a:p>
          <a:p>
            <a:endParaRPr lang="cs-CZ" sz="2000" dirty="0"/>
          </a:p>
        </p:txBody>
      </p:sp>
      <p:pic>
        <p:nvPicPr>
          <p:cNvPr id="1026" name="Picture 2" descr="Vysoká škola technická a ekonomická v Českých Budějovicích – Wikipedie">
            <a:extLst>
              <a:ext uri="{FF2B5EF4-FFF2-40B4-BE49-F238E27FC236}">
                <a16:creationId xmlns:a16="http://schemas.microsoft.com/office/drawing/2014/main" id="{C94E8AA9-0007-ABB9-9AAD-060625010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71" y="0"/>
            <a:ext cx="1578429" cy="157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071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2. Výzkumná otázka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05000"/>
            <a:ext cx="11305087" cy="398785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Znění: Variantní návrh (3-5 variant) skladeb zelené střechy včetně vyhodnocení a porovnání parametrů (min. 5 parametrů)</a:t>
            </a:r>
          </a:p>
          <a:p>
            <a:r>
              <a:rPr lang="cs-CZ" sz="2400" dirty="0">
                <a:solidFill>
                  <a:schemeClr val="tx1"/>
                </a:solidFill>
              </a:rPr>
              <a:t>Zelená střecha extenzivní, </a:t>
            </a:r>
            <a:r>
              <a:rPr lang="cs-CZ" sz="2400" dirty="0" err="1">
                <a:solidFill>
                  <a:schemeClr val="tx1"/>
                </a:solidFill>
              </a:rPr>
              <a:t>polointenzivní</a:t>
            </a:r>
            <a:r>
              <a:rPr lang="cs-CZ" sz="2400" dirty="0">
                <a:solidFill>
                  <a:schemeClr val="tx1"/>
                </a:solidFill>
              </a:rPr>
              <a:t> a intenzivní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Parametry: 	- Součinitel prostupu tepla U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			- Cena</a:t>
            </a:r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			- Tloušťka konstrukce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			- Plošná hmotnost v suchém stavu</a:t>
            </a:r>
          </a:p>
          <a:p>
            <a:pPr marL="0" indent="0">
              <a:buNone/>
            </a:pPr>
            <a:r>
              <a:rPr lang="cs-CZ" sz="2400" dirty="0">
                <a:solidFill>
                  <a:schemeClr val="tx1"/>
                </a:solidFill>
              </a:rPr>
              <a:t>					- Plošná hmotnost v mokrém stavu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5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F2E081B-CB5A-48B7-A440-B179A2EFB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/>
              <a:t>2. Výzkumná otázka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2F442E-AE2B-4E8D-B609-E1E0A01DA0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8C59DA5-4316-BF46-B7F4-341372C96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149" y="1900252"/>
            <a:ext cx="3757220" cy="241401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098A03-1F56-DC0E-1AFA-00C07EE25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68" y="1900252"/>
            <a:ext cx="4063545" cy="2560032"/>
          </a:xfrm>
          <a:prstGeom prst="rect">
            <a:avLst/>
          </a:prstGeom>
        </p:spPr>
      </p:pic>
      <p:pic>
        <p:nvPicPr>
          <p:cNvPr id="4" name="Zástupný obsah 3" descr="Obsah obrázku interiér, čtverec&#10;&#10;Popis byl vytvořen automaticky">
            <a:extLst>
              <a:ext uri="{FF2B5EF4-FFF2-40B4-BE49-F238E27FC236}">
                <a16:creationId xmlns:a16="http://schemas.microsoft.com/office/drawing/2014/main" id="{4E04857B-55C4-C194-A8FA-7F6230942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930" y="1905000"/>
            <a:ext cx="3757219" cy="2526729"/>
          </a:xfrm>
          <a:prstGeom prst="rect">
            <a:avLst/>
          </a:prstGeom>
        </p:spPr>
      </p:pic>
      <p:sp>
        <p:nvSpPr>
          <p:cNvPr id="25" name="Freeform 11">
            <a:extLst>
              <a:ext uri="{FF2B5EF4-FFF2-40B4-BE49-F238E27FC236}">
                <a16:creationId xmlns:a16="http://schemas.microsoft.com/office/drawing/2014/main" id="{85667E18-65F1-4B6C-B237-5784682F8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DA7B359-85F0-6123-CA57-72E4056924D0}"/>
              </a:ext>
            </a:extLst>
          </p:cNvPr>
          <p:cNvSpPr txBox="1"/>
          <p:nvPr/>
        </p:nvSpPr>
        <p:spPr>
          <a:xfrm>
            <a:off x="600930" y="4575015"/>
            <a:ext cx="9057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Extenzivní						</a:t>
            </a:r>
            <a:r>
              <a:rPr lang="cs-CZ" dirty="0" err="1"/>
              <a:t>Polointenzivní</a:t>
            </a:r>
            <a:r>
              <a:rPr lang="cs-CZ" dirty="0"/>
              <a:t>						Intenzivní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E294E4C-61C9-21A2-B024-7E5CA975DCED}"/>
              </a:ext>
            </a:extLst>
          </p:cNvPr>
          <p:cNvSpPr txBox="1"/>
          <p:nvPr/>
        </p:nvSpPr>
        <p:spPr>
          <a:xfrm>
            <a:off x="519017" y="5123365"/>
            <a:ext cx="6069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Skladby z knihovny DEK (</a:t>
            </a:r>
            <a:r>
              <a:rPr lang="cs-CZ" sz="1400" dirty="0">
                <a:hlinkClick r:id="rId5"/>
              </a:rPr>
              <a:t>https://deksoft.eu/www/</a:t>
            </a:r>
            <a:r>
              <a:rPr lang="cs-CZ" sz="1400" dirty="0" err="1">
                <a:hlinkClick r:id="rId5"/>
              </a:rPr>
              <a:t>bimplugin</a:t>
            </a:r>
            <a:r>
              <a:rPr lang="cs-CZ" sz="1400" dirty="0">
                <a:hlinkClick r:id="rId5"/>
              </a:rPr>
              <a:t>/</a:t>
            </a:r>
            <a:r>
              <a:rPr lang="cs-CZ" sz="1400" dirty="0"/>
              <a:t>), viz KP </a:t>
            </a:r>
          </a:p>
        </p:txBody>
      </p:sp>
    </p:spTree>
    <p:extLst>
      <p:ext uri="{BB962C8B-B14F-4D97-AF65-F5344CB8AC3E}">
        <p14:creationId xmlns:p14="http://schemas.microsoft.com/office/powerpoint/2010/main" val="2956357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Závěr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05000"/>
            <a:ext cx="11305087" cy="398785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Vyhodnocení výsledků porovnání skladeb</a:t>
            </a:r>
          </a:p>
          <a:p>
            <a:r>
              <a:rPr lang="cs-CZ" sz="2400" dirty="0">
                <a:solidFill>
                  <a:schemeClr val="tx1"/>
                </a:solidFill>
              </a:rPr>
              <a:t>Vyhodnocení výsledků dotazníku </a:t>
            </a:r>
          </a:p>
          <a:p>
            <a:r>
              <a:rPr lang="cs-CZ" sz="2400" dirty="0">
                <a:solidFill>
                  <a:schemeClr val="tx1"/>
                </a:solidFill>
              </a:rPr>
              <a:t>Nejatraktivnější návrh dle respondentů</a:t>
            </a:r>
          </a:p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05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3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4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Obrázek 5" descr="Obsah obrázku venku, Terénní úpravy, strom, obloha&#10;&#10;Popis byl vytvořen automaticky">
            <a:extLst>
              <a:ext uri="{FF2B5EF4-FFF2-40B4-BE49-F238E27FC236}">
                <a16:creationId xmlns:a16="http://schemas.microsoft.com/office/drawing/2014/main" id="{0ECE079C-E0E3-D0B4-2918-6B6ABAABF3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7" t="9091" r="43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Freeform 5">
            <a:extLst>
              <a:ext uri="{FF2B5EF4-FFF2-40B4-BE49-F238E27FC236}">
                <a16:creationId xmlns:a16="http://schemas.microsoft.com/office/drawing/2014/main" id="{4536C52F-C11B-4718-8B63-3E4A4346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3428" y="4055934"/>
            <a:ext cx="8458200" cy="9589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rgbClr val="FEFFFF"/>
                </a:solidFill>
              </a:rPr>
              <a:t>Děkuji</a:t>
            </a:r>
            <a:r>
              <a:rPr lang="en-US" sz="4800" dirty="0">
                <a:solidFill>
                  <a:srgbClr val="FEFFFF"/>
                </a:solidFill>
              </a:rPr>
              <a:t> za </a:t>
            </a:r>
            <a:r>
              <a:rPr lang="en-US" sz="4800" dirty="0" err="1">
                <a:solidFill>
                  <a:srgbClr val="FEFFFF"/>
                </a:solidFill>
              </a:rPr>
              <a:t>pozornost</a:t>
            </a:r>
            <a:endParaRPr lang="en-US" sz="48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285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Otázky oponenta práce</a:t>
            </a:r>
            <a:br>
              <a:rPr lang="cs-CZ" sz="4400" dirty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>Ing. Pavla Panáčková</a:t>
            </a:r>
            <a:endParaRPr lang="cs-CZ" sz="44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05000"/>
            <a:ext cx="11305087" cy="3987853"/>
          </a:xfrm>
        </p:spPr>
        <p:txBody>
          <a:bodyPr>
            <a:normAutofit/>
          </a:bodyPr>
          <a:lstStyle/>
          <a:p>
            <a:pPr algn="just"/>
            <a:r>
              <a:rPr lang="cs-CZ" sz="2400" b="1" dirty="0">
                <a:solidFill>
                  <a:schemeClr val="tx1"/>
                </a:solidFill>
              </a:rPr>
              <a:t>1) </a:t>
            </a:r>
            <a:r>
              <a:rPr lang="cs-CZ" sz="2400" dirty="0">
                <a:solidFill>
                  <a:schemeClr val="tx1"/>
                </a:solidFill>
              </a:rPr>
              <a:t>	V kapitole 3.1.5.2 v části Travní koberce a rohože uvádíte, že se musí 		dávat pozor na ztracenou zeminu z rohoží při výrobě, přepravě a 			pokládce. Vysvětlete proč.</a:t>
            </a:r>
          </a:p>
          <a:p>
            <a:pPr algn="just"/>
            <a:r>
              <a:rPr lang="cs-CZ" sz="2400" b="1" dirty="0">
                <a:solidFill>
                  <a:schemeClr val="tx1"/>
                </a:solidFill>
              </a:rPr>
              <a:t>2)</a:t>
            </a:r>
            <a:r>
              <a:rPr lang="cs-CZ" sz="2400" dirty="0">
                <a:solidFill>
                  <a:schemeClr val="tx1"/>
                </a:solidFill>
              </a:rPr>
              <a:t>	Jak by vypadalo řešení zelené střechy se sklonem nad 20°? Jaké 				zásadní prvky musí obsahovat?</a:t>
            </a:r>
          </a:p>
          <a:p>
            <a:pPr algn="just"/>
            <a:r>
              <a:rPr lang="cs-CZ" sz="2400" b="1" dirty="0">
                <a:solidFill>
                  <a:schemeClr val="tx1"/>
                </a:solidFill>
              </a:rPr>
              <a:t>3)</a:t>
            </a:r>
            <a:r>
              <a:rPr lang="cs-CZ" sz="2400" dirty="0">
                <a:solidFill>
                  <a:schemeClr val="tx1"/>
                </a:solidFill>
              </a:rPr>
              <a:t>	V kapitole 4.1.2.1 (4.1.1.2) v popisu skladby máte nejdříve položené 			spádové klíny a na nich až umístěnou vrstvu izolantu. 							Vysvětlete proč je 	skladba navržena v tomto pořadí a ne 						obráceně. Jak by ve Vašem případě vypadal detail u atiky? 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854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563" y="236293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Detail k otázce č.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F09C3A1-E271-AB76-5766-86289850BB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D28397-97B8-1D2B-299F-A61040FE2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035" y="946778"/>
            <a:ext cx="5057965" cy="52055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44C7D98-E2C2-02F5-3349-C19E3C552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450" y="946778"/>
            <a:ext cx="5409651" cy="520551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63E85E3-8518-89D0-C189-24617A38331C}"/>
              </a:ext>
            </a:extLst>
          </p:cNvPr>
          <p:cNvSpPr txBox="1"/>
          <p:nvPr/>
        </p:nvSpPr>
        <p:spPr>
          <a:xfrm>
            <a:off x="1456074" y="6179303"/>
            <a:ext cx="977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Detaily, knihovna DEK, skladba střechy ST.3001A ( </a:t>
            </a:r>
            <a:r>
              <a:rPr lang="cs-CZ" dirty="0">
                <a:hlinkClick r:id="rId4"/>
              </a:rPr>
              <a:t>https://deksoft.eu/www/bimplugin/</a:t>
            </a:r>
            <a:r>
              <a:rPr lang="cs-CZ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84951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9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1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3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8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70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73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5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6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7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8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79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0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1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2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3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84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8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Obrázek 7" descr="Obsah obrázku rostlina, venku, Solární energie, solární energie">
            <a:extLst>
              <a:ext uri="{FF2B5EF4-FFF2-40B4-BE49-F238E27FC236}">
                <a16:creationId xmlns:a16="http://schemas.microsoft.com/office/drawing/2014/main" id="{3495811A-4E52-54C8-E58B-837ADE1B6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BBE55C11-4C41-45E4-A00F-83DEE6BB5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3632297"/>
            <a:ext cx="7527616" cy="2170389"/>
          </a:xfrm>
          <a:custGeom>
            <a:avLst/>
            <a:gdLst>
              <a:gd name="connsiteX0" fmla="*/ 0 w 7527616"/>
              <a:gd name="connsiteY0" fmla="*/ 0 h 2170389"/>
              <a:gd name="connsiteX1" fmla="*/ 85411 w 7527616"/>
              <a:gd name="connsiteY1" fmla="*/ 0 h 2170389"/>
              <a:gd name="connsiteX2" fmla="*/ 926533 w 7527616"/>
              <a:gd name="connsiteY2" fmla="*/ 0 h 2170389"/>
              <a:gd name="connsiteX3" fmla="*/ 1114264 w 7527616"/>
              <a:gd name="connsiteY3" fmla="*/ 0 h 2170389"/>
              <a:gd name="connsiteX4" fmla="*/ 6544376 w 7527616"/>
              <a:gd name="connsiteY4" fmla="*/ 0 h 2170389"/>
              <a:gd name="connsiteX5" fmla="*/ 6610082 w 7527616"/>
              <a:gd name="connsiteY5" fmla="*/ 26276 h 2170389"/>
              <a:gd name="connsiteX6" fmla="*/ 6619468 w 7527616"/>
              <a:gd name="connsiteY6" fmla="*/ 36786 h 2170389"/>
              <a:gd name="connsiteX7" fmla="*/ 7506496 w 7527616"/>
              <a:gd name="connsiteY7" fmla="*/ 1024760 h 2170389"/>
              <a:gd name="connsiteX8" fmla="*/ 7506496 w 7527616"/>
              <a:gd name="connsiteY8" fmla="*/ 1140374 h 2170389"/>
              <a:gd name="connsiteX9" fmla="*/ 6619468 w 7527616"/>
              <a:gd name="connsiteY9" fmla="*/ 2133603 h 2170389"/>
              <a:gd name="connsiteX10" fmla="*/ 6610082 w 7527616"/>
              <a:gd name="connsiteY10" fmla="*/ 2144113 h 2170389"/>
              <a:gd name="connsiteX11" fmla="*/ 6544376 w 7527616"/>
              <a:gd name="connsiteY11" fmla="*/ 2170389 h 2170389"/>
              <a:gd name="connsiteX12" fmla="*/ 1114264 w 7527616"/>
              <a:gd name="connsiteY12" fmla="*/ 2170389 h 2170389"/>
              <a:gd name="connsiteX13" fmla="*/ 926533 w 7527616"/>
              <a:gd name="connsiteY13" fmla="*/ 2170389 h 2170389"/>
              <a:gd name="connsiteX14" fmla="*/ 146150 w 7527616"/>
              <a:gd name="connsiteY14" fmla="*/ 2170389 h 2170389"/>
              <a:gd name="connsiteX15" fmla="*/ 0 w 7527616"/>
              <a:gd name="connsiteY15" fmla="*/ 2170389 h 217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527616" h="2170389">
                <a:moveTo>
                  <a:pt x="0" y="0"/>
                </a:moveTo>
                <a:lnTo>
                  <a:pt x="85411" y="0"/>
                </a:lnTo>
                <a:cubicBezTo>
                  <a:pt x="290008" y="0"/>
                  <a:pt x="562804" y="0"/>
                  <a:pt x="926533" y="0"/>
                </a:cubicBezTo>
                <a:cubicBezTo>
                  <a:pt x="926533" y="0"/>
                  <a:pt x="926533" y="0"/>
                  <a:pt x="1114264" y="0"/>
                </a:cubicBezTo>
                <a:cubicBezTo>
                  <a:pt x="1114264" y="0"/>
                  <a:pt x="1114264" y="0"/>
                  <a:pt x="6544376" y="0"/>
                </a:cubicBezTo>
                <a:cubicBezTo>
                  <a:pt x="6567842" y="0"/>
                  <a:pt x="6591309" y="10510"/>
                  <a:pt x="6610082" y="26276"/>
                </a:cubicBezTo>
                <a:cubicBezTo>
                  <a:pt x="6614775" y="26276"/>
                  <a:pt x="6619468" y="31531"/>
                  <a:pt x="6619468" y="36786"/>
                </a:cubicBezTo>
                <a:cubicBezTo>
                  <a:pt x="6619468" y="36786"/>
                  <a:pt x="6619468" y="36786"/>
                  <a:pt x="7506496" y="1024760"/>
                </a:cubicBezTo>
                <a:cubicBezTo>
                  <a:pt x="7534656" y="1056291"/>
                  <a:pt x="7534656" y="1108843"/>
                  <a:pt x="7506496" y="1140374"/>
                </a:cubicBezTo>
                <a:cubicBezTo>
                  <a:pt x="7506496" y="1140374"/>
                  <a:pt x="7506496" y="1140374"/>
                  <a:pt x="6619468" y="2133603"/>
                </a:cubicBezTo>
                <a:cubicBezTo>
                  <a:pt x="6619468" y="2133603"/>
                  <a:pt x="6614775" y="2138858"/>
                  <a:pt x="6610082" y="2144113"/>
                </a:cubicBezTo>
                <a:cubicBezTo>
                  <a:pt x="6591309" y="2159879"/>
                  <a:pt x="6567842" y="2170389"/>
                  <a:pt x="6544376" y="2170389"/>
                </a:cubicBezTo>
                <a:cubicBezTo>
                  <a:pt x="6544376" y="2170389"/>
                  <a:pt x="6544376" y="2170389"/>
                  <a:pt x="1114264" y="2170389"/>
                </a:cubicBezTo>
                <a:cubicBezTo>
                  <a:pt x="1114264" y="2170389"/>
                  <a:pt x="1114264" y="2170389"/>
                  <a:pt x="926533" y="2170389"/>
                </a:cubicBezTo>
                <a:cubicBezTo>
                  <a:pt x="926533" y="2170389"/>
                  <a:pt x="926533" y="2170389"/>
                  <a:pt x="146150" y="2170389"/>
                </a:cubicBezTo>
                <a:lnTo>
                  <a:pt x="0" y="2170389"/>
                </a:lnTo>
                <a:close/>
              </a:path>
            </a:pathLst>
          </a:custGeom>
          <a:solidFill>
            <a:srgbClr val="513E38">
              <a:alpha val="87843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99" y="4049370"/>
            <a:ext cx="5478432" cy="1234902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 err="1">
                <a:solidFill>
                  <a:srgbClr val="FEFFFF"/>
                </a:solidFill>
              </a:rPr>
              <a:t>Doplňující</a:t>
            </a:r>
            <a:r>
              <a:rPr lang="en-US" sz="4400" dirty="0">
                <a:solidFill>
                  <a:srgbClr val="FEFFFF"/>
                </a:solidFill>
              </a:rPr>
              <a:t> </a:t>
            </a:r>
            <a:r>
              <a:rPr lang="en-US" sz="4400" dirty="0" err="1">
                <a:solidFill>
                  <a:srgbClr val="FEFFFF"/>
                </a:solidFill>
              </a:rPr>
              <a:t>otázky</a:t>
            </a:r>
            <a:r>
              <a:rPr lang="en-US" sz="4400" dirty="0">
                <a:solidFill>
                  <a:srgbClr val="FEFFFF"/>
                </a:solidFill>
              </a:rPr>
              <a:t> k </a:t>
            </a:r>
            <a:r>
              <a:rPr lang="en-US" sz="4400" dirty="0" err="1">
                <a:solidFill>
                  <a:srgbClr val="FEFFFF"/>
                </a:solidFill>
              </a:rPr>
              <a:t>obhajobě</a:t>
            </a:r>
            <a:r>
              <a:rPr lang="en-US" sz="4400" dirty="0">
                <a:solidFill>
                  <a:srgbClr val="FE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65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F4C104D-5F30-4811-9376-566B26E47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25151"/>
            <a:ext cx="5446776" cy="1279849"/>
          </a:xfrm>
        </p:spPr>
        <p:txBody>
          <a:bodyPr>
            <a:normAutofit/>
          </a:bodyPr>
          <a:lstStyle/>
          <a:p>
            <a:r>
              <a:rPr lang="cs-CZ" sz="4000" dirty="0">
                <a:solidFill>
                  <a:schemeClr val="tx1"/>
                </a:solidFill>
              </a:rPr>
              <a:t>Představení tématu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5E34B-5D02-4E01-A936-E8E1C0AB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9E5A11-35A7-098F-E1A1-D65C40DDB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558" y="1203069"/>
            <a:ext cx="7205529" cy="5620313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997420" cy="375925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Vybrané téma – Administrativní budova</a:t>
            </a:r>
          </a:p>
          <a:p>
            <a:r>
              <a:rPr lang="cs-CZ" sz="2400" dirty="0">
                <a:solidFill>
                  <a:schemeClr val="tx1"/>
                </a:solidFill>
              </a:rPr>
              <a:t>Navázání bakalářské práce na ateliérovou tvorbu</a:t>
            </a: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7DE3414B-B032-4710-A468-D3285E38C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4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659894" cy="1259894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Situační zasazení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015412"/>
            <a:ext cx="3935570" cy="387744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Lokalita</a:t>
            </a:r>
          </a:p>
          <a:p>
            <a:r>
              <a:rPr lang="cs-CZ" sz="2400" dirty="0">
                <a:solidFill>
                  <a:schemeClr val="tx1"/>
                </a:solidFill>
              </a:rPr>
              <a:t>Řešení zástavby na pozemku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B4D86DE-110B-677F-8E6B-AF3F01CD00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50"/>
          <a:stretch/>
        </p:blipFill>
        <p:spPr>
          <a:xfrm>
            <a:off x="5309118" y="293615"/>
            <a:ext cx="6805656" cy="639972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A7C34A-F72F-C803-EAAB-B9B97610E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24" y="3426233"/>
            <a:ext cx="4564159" cy="2190796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6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5" y="127783"/>
            <a:ext cx="4659894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Dispoziční řešení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015412"/>
            <a:ext cx="3935570" cy="387744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cesta, silnice, výjev&#10;&#10;Popis byl vytvořen automaticky">
            <a:extLst>
              <a:ext uri="{FF2B5EF4-FFF2-40B4-BE49-F238E27FC236}">
                <a16:creationId xmlns:a16="http://schemas.microsoft.com/office/drawing/2014/main" id="{B00EBA55-87DA-5926-52E5-25792D26E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67"/>
          <a:stretch/>
        </p:blipFill>
        <p:spPr>
          <a:xfrm>
            <a:off x="6542018" y="76318"/>
            <a:ext cx="4170784" cy="1884666"/>
          </a:xfrm>
          <a:prstGeom prst="rect">
            <a:avLst/>
          </a:prstGeom>
        </p:spPr>
      </p:pic>
      <p:pic>
        <p:nvPicPr>
          <p:cNvPr id="7" name="Obrázek 6" descr="Obsah obrázku text, obloha, venku, budova&#10;&#10;Popis byl vytvořen automaticky">
            <a:extLst>
              <a:ext uri="{FF2B5EF4-FFF2-40B4-BE49-F238E27FC236}">
                <a16:creationId xmlns:a16="http://schemas.microsoft.com/office/drawing/2014/main" id="{07ACD745-18FD-EB3A-ED52-BE8171FFF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618" y="2038087"/>
            <a:ext cx="4170784" cy="2346066"/>
          </a:xfrm>
          <a:prstGeom prst="rect">
            <a:avLst/>
          </a:prstGeom>
        </p:spPr>
      </p:pic>
      <p:pic>
        <p:nvPicPr>
          <p:cNvPr id="8" name="Obrázek 7" descr="Obsah obrázku text, strom, tráva, obloha&#10;&#10;Popis byl vytvořen automaticky">
            <a:extLst>
              <a:ext uri="{FF2B5EF4-FFF2-40B4-BE49-F238E27FC236}">
                <a16:creationId xmlns:a16="http://schemas.microsoft.com/office/drawing/2014/main" id="{3C4E4511-4B5A-4D17-0EBB-C6B22156C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18" y="4435616"/>
            <a:ext cx="4170784" cy="23460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D3F1334-75C2-9DDF-6248-ECA48800E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75" y="844909"/>
            <a:ext cx="5787726" cy="293869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F4F185-BA2D-BF54-7470-E7BC397F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75" y="3783607"/>
            <a:ext cx="5787725" cy="287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88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Stavebně konstrukční řešení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015412"/>
            <a:ext cx="5214680" cy="3877441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Hlavní nosné konstrukce a materiálové řešení</a:t>
            </a:r>
          </a:p>
          <a:p>
            <a:r>
              <a:rPr lang="cs-CZ" sz="2400" dirty="0">
                <a:solidFill>
                  <a:schemeClr val="tx1"/>
                </a:solidFill>
              </a:rPr>
              <a:t>Problematika při návrzích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BDF770-2475-B561-3E52-0B46C8EEB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169" y="1371600"/>
            <a:ext cx="4769171" cy="5406229"/>
          </a:xfrm>
          <a:prstGeom prst="rect">
            <a:avLst/>
          </a:prstGeom>
        </p:spPr>
      </p:pic>
      <p:pic>
        <p:nvPicPr>
          <p:cNvPr id="13" name="Obrázek 12" descr="Obsah obrázku zeď, interiér, strop&#10;&#10;Popis byl vytvořen automaticky">
            <a:extLst>
              <a:ext uri="{FF2B5EF4-FFF2-40B4-BE49-F238E27FC236}">
                <a16:creationId xmlns:a16="http://schemas.microsoft.com/office/drawing/2014/main" id="{83411806-2BDA-CE97-4A31-59DA25E9A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03" y="3803413"/>
            <a:ext cx="4913932" cy="276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1. Výzkumná otázka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905000"/>
            <a:ext cx="11305087" cy="398785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Znění: Variantní návrh (min. 3 varianty) vizualizací a využití střešní terasy a ploché střechy administrativní budovy</a:t>
            </a:r>
          </a:p>
          <a:p>
            <a:r>
              <a:rPr lang="cs-CZ" sz="2400" dirty="0">
                <a:solidFill>
                  <a:schemeClr val="tx1"/>
                </a:solidFill>
              </a:rPr>
              <a:t>131 respondentů, 15 otázek</a:t>
            </a:r>
          </a:p>
          <a:p>
            <a:r>
              <a:rPr lang="cs-CZ" sz="2400" dirty="0">
                <a:solidFill>
                  <a:schemeClr val="tx1"/>
                </a:solidFill>
              </a:rPr>
              <a:t>Struktura dotazníku</a:t>
            </a: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88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1. Výzkumná otázka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501630"/>
            <a:ext cx="11305087" cy="4391224"/>
          </a:xfrm>
        </p:spPr>
        <p:txBody>
          <a:bodyPr>
            <a:normAutofit/>
          </a:bodyPr>
          <a:lstStyle/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5A4AA53-3F96-1DDB-CDB3-E57B5AD0B1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9" t="8978" r="1984" b="11661"/>
          <a:stretch/>
        </p:blipFill>
        <p:spPr>
          <a:xfrm>
            <a:off x="1932125" y="1425274"/>
            <a:ext cx="8758930" cy="514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89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1. Výzkumná otázka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3108D6-7BEC-36AF-B8C1-5DF4353F9A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4" y="1501630"/>
            <a:ext cx="11305087" cy="4391224"/>
          </a:xfrm>
        </p:spPr>
        <p:txBody>
          <a:bodyPr>
            <a:normAutofit/>
          </a:bodyPr>
          <a:lstStyle/>
          <a:p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ek 7" descr="Obsah obrázku snímek obrazovky, PC hra&#10;&#10;Popis byl vytvořen automaticky">
            <a:extLst>
              <a:ext uri="{FF2B5EF4-FFF2-40B4-BE49-F238E27FC236}">
                <a16:creationId xmlns:a16="http://schemas.microsoft.com/office/drawing/2014/main" id="{293E8158-0281-2D5D-1740-355EFC0FC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r="1110" b="6816"/>
          <a:stretch/>
        </p:blipFill>
        <p:spPr>
          <a:xfrm>
            <a:off x="2009662" y="1413584"/>
            <a:ext cx="8561818" cy="515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52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073237B-D536-4B4C-8928-3510CB0F89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896507F-BE52-C02D-EA29-25A0EB9F0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7160926" cy="1259894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chemeClr val="tx1"/>
                </a:solidFill>
              </a:rPr>
              <a:t>1. Výzkumná otázka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8B1383-B33A-45D9-AF5F-DD1522135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Zástupný obsah 4" descr="Obsah obrázku Urbánní design, snímek obrazovky, rostlina, budova&#10;&#10;Popis byl vytvořen automaticky">
            <a:extLst>
              <a:ext uri="{FF2B5EF4-FFF2-40B4-BE49-F238E27FC236}">
                <a16:creationId xmlns:a16="http://schemas.microsoft.com/office/drawing/2014/main" id="{D5FF33D1-3F56-77F5-262D-9777F0072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t="3434" r="14337" b="7531"/>
          <a:stretch/>
        </p:blipFill>
        <p:spPr>
          <a:xfrm>
            <a:off x="1980242" y="1371227"/>
            <a:ext cx="8495101" cy="5196273"/>
          </a:xfr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ADD2565E-493E-4545-99C0-2F033FAF9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202575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TM02892315[[fn=Stébla]]</Template>
  <TotalTime>254</TotalTime>
  <Words>409</Words>
  <Application>Microsoft Office PowerPoint</Application>
  <PresentationFormat>Širokoúhlá obrazovka</PresentationFormat>
  <Paragraphs>46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Wingdings 3</vt:lpstr>
      <vt:lpstr>Stébla</vt:lpstr>
      <vt:lpstr>Administrativní budova – Variantní návrh střešního pláště</vt:lpstr>
      <vt:lpstr>Představení tématu</vt:lpstr>
      <vt:lpstr>Situační zasazení</vt:lpstr>
      <vt:lpstr>Dispoziční řešení</vt:lpstr>
      <vt:lpstr>Stavebně konstrukční řešení</vt:lpstr>
      <vt:lpstr>1. Výzkumná otázka</vt:lpstr>
      <vt:lpstr>1. Výzkumná otázka</vt:lpstr>
      <vt:lpstr>1. Výzkumná otázka</vt:lpstr>
      <vt:lpstr>1. Výzkumná otázka</vt:lpstr>
      <vt:lpstr>2. Výzkumná otázka</vt:lpstr>
      <vt:lpstr>2. Výzkumná otázka</vt:lpstr>
      <vt:lpstr>Závěr</vt:lpstr>
      <vt:lpstr>Děkuji za pozornost</vt:lpstr>
      <vt:lpstr>Otázky oponenta práce Ing. Pavla Panáčková</vt:lpstr>
      <vt:lpstr>Detail k otázce č. 3</vt:lpstr>
      <vt:lpstr>Doplňující otázky k obhajobě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Administrativní budova – Variantní návrh střešního pláště</dc:title>
  <dc:creator>Marek Würstl</dc:creator>
  <cp:lastModifiedBy>Marek Würstl</cp:lastModifiedBy>
  <cp:revision>5</cp:revision>
  <dcterms:created xsi:type="dcterms:W3CDTF">2023-06-08T11:41:33Z</dcterms:created>
  <dcterms:modified xsi:type="dcterms:W3CDTF">2023-06-13T09:01:59Z</dcterms:modified>
</cp:coreProperties>
</file>