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259" r:id="rId5"/>
    <p:sldId id="260" r:id="rId6"/>
    <p:sldId id="261" r:id="rId7"/>
    <p:sldId id="263" r:id="rId8"/>
    <p:sldId id="268" r:id="rId9"/>
    <p:sldId id="269" r:id="rId10"/>
    <p:sldId id="265" r:id="rId11"/>
    <p:sldId id="270" r:id="rId12"/>
    <p:sldId id="267" r:id="rId13"/>
    <p:sldId id="266" r:id="rId14"/>
    <p:sldId id="26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6" autoAdjust="0"/>
    <p:restoredTop sz="94604" autoAdjust="0"/>
  </p:normalViewPr>
  <p:slideViewPr>
    <p:cSldViewPr>
      <p:cViewPr varScale="1">
        <p:scale>
          <a:sx n="70" d="100"/>
          <a:sy n="70" d="100"/>
        </p:scale>
        <p:origin x="-84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450D7-7BAB-4947-8FF2-00D48D52E563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6CBB0-23ED-473F-9748-6A865E7A8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0B379AA-3736-484B-A7B1-8E20FA81D5D5}" type="datetimeFigureOut">
              <a:rPr lang="cs-CZ" smtClean="0"/>
              <a:pPr/>
              <a:t>13.6.2023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F6E6C4-E46C-40F4-8B9B-5656C43F7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3714776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/>
              <a:t>Obhajoba Bakalářské práce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Autor práce:</a:t>
            </a:r>
          </a:p>
          <a:p>
            <a:pPr algn="l"/>
            <a:r>
              <a:rPr lang="cs-CZ" sz="1800" b="0" dirty="0" smtClean="0"/>
              <a:t>PATRIK KOŘISTKA, 27752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Vedoucí práce:</a:t>
            </a:r>
          </a:p>
          <a:p>
            <a:pPr algn="l"/>
            <a:r>
              <a:rPr lang="cs-CZ" sz="1800" b="0" dirty="0" smtClean="0"/>
              <a:t>RNDr. Dana Smetanová, </a:t>
            </a:r>
            <a:r>
              <a:rPr lang="cs-CZ" sz="1800" b="0" dirty="0" err="1" smtClean="0"/>
              <a:t>Ph.D</a:t>
            </a:r>
            <a:r>
              <a:rPr lang="cs-CZ" sz="1800" b="0" dirty="0" smtClean="0"/>
              <a:t>., 10770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Oponent:</a:t>
            </a:r>
          </a:p>
          <a:p>
            <a:pPr algn="l"/>
            <a:r>
              <a:rPr lang="cs-CZ" sz="1800" b="0" dirty="0" smtClean="0"/>
              <a:t>doc. Ing. Petr Hrubý, CSc., 17584</a:t>
            </a:r>
          </a:p>
          <a:p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2643206"/>
          </a:xfrm>
        </p:spPr>
        <p:txBody>
          <a:bodyPr>
            <a:normAutofit fontScale="90000"/>
          </a:bodyPr>
          <a:lstStyle/>
          <a:p>
            <a:r>
              <a:rPr lang="cs-CZ" sz="2000" dirty="0" smtClean="0"/>
              <a:t>Vysoká škola technická a ekonomická v Českých Budějovicích</a:t>
            </a:r>
            <a:br>
              <a:rPr lang="cs-CZ" sz="2000" dirty="0" smtClean="0"/>
            </a:br>
            <a:r>
              <a:rPr lang="cs-CZ" sz="2000" dirty="0" smtClean="0"/>
              <a:t>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b="1" dirty="0" smtClean="0"/>
              <a:t>Matematické modely rotujících částí mechanismů strojů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7692"/>
          <a:stretch>
            <a:fillRect/>
          </a:stretch>
        </p:blipFill>
        <p:spPr bwMode="auto">
          <a:xfrm>
            <a:off x="8143900" y="214290"/>
            <a:ext cx="83063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8503920" cy="528641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3. Upřesněte silové účinky působící na hřídel dle ”Obrázek12: Grafický průběh posouvajících sil (zdroj: vlastní), str. 32.” Ve 3D zobrazte vektorové pole akčních a reakčních silových účinků působících na hřídel jednostupňové čelní převodovky se šikmým ozubením. Inspirujte se řešením podaným v publikaci ”SHIGLEY, 2010”, kterou uvádíte v bibliografických citacích. Sestavte podmínky statické rovnováhy pro hřídel. Vstupní točivý moment považujte za známý. 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			             Obvodová, radiální a axiální složka síly F: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714752"/>
            <a:ext cx="2757493" cy="2670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429132"/>
            <a:ext cx="152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délník 5"/>
          <p:cNvSpPr/>
          <p:nvPr/>
        </p:nvSpPr>
        <p:spPr>
          <a:xfrm>
            <a:off x="3786182" y="5643578"/>
            <a:ext cx="50006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 smtClean="0"/>
              <a:t>SHIGLEY, </a:t>
            </a:r>
            <a:r>
              <a:rPr lang="cs-CZ" sz="1050" dirty="0" err="1" smtClean="0"/>
              <a:t>Joseph</a:t>
            </a:r>
            <a:r>
              <a:rPr lang="cs-CZ" sz="1050" dirty="0" smtClean="0"/>
              <a:t> Edward, Charles R. MISCHKE a Richard G. BUDYNAS, VLK, Miloš, </a:t>
            </a:r>
            <a:r>
              <a:rPr lang="cs-CZ" sz="1050" dirty="0" err="1" smtClean="0"/>
              <a:t>ed</a:t>
            </a:r>
            <a:r>
              <a:rPr lang="cs-CZ" sz="1050" dirty="0" smtClean="0"/>
              <a:t>. </a:t>
            </a:r>
            <a:r>
              <a:rPr lang="cs-CZ" sz="1050" i="1" dirty="0" smtClean="0"/>
              <a:t>Konstruování strojních součástí</a:t>
            </a:r>
            <a:r>
              <a:rPr lang="cs-CZ" sz="1050" dirty="0" smtClean="0"/>
              <a:t>. Přeložil Martin HARTL. V Brně: VUTIUM, 2010. Překlady vysokoškolských učebnic. ISBN 978-80-214-2629-0. (str.  757)</a:t>
            </a:r>
            <a:endParaRPr lang="cs-CZ" sz="10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14554"/>
            <a:ext cx="4214842" cy="1716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857628"/>
            <a:ext cx="20955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714884"/>
            <a:ext cx="3038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délník 5"/>
          <p:cNvSpPr/>
          <p:nvPr/>
        </p:nvSpPr>
        <p:spPr>
          <a:xfrm>
            <a:off x="571472" y="1714488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Vazbové reakce v ložisku A a </a:t>
            </a:r>
            <a:r>
              <a:rPr lang="cs-CZ" sz="2000" dirty="0" smtClean="0"/>
              <a:t>momentové podmínky statické rovnováhy: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285720" y="5929330"/>
            <a:ext cx="90011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SHIGLEY, </a:t>
            </a:r>
            <a:r>
              <a:rPr lang="cs-CZ" sz="1400" dirty="0" err="1" smtClean="0"/>
              <a:t>Joseph</a:t>
            </a:r>
            <a:r>
              <a:rPr lang="cs-CZ" sz="1400" dirty="0" smtClean="0"/>
              <a:t> Edward, Charles R. MISCHKE a Richard G. BUDYNAS, VLK, Miloš, </a:t>
            </a:r>
            <a:r>
              <a:rPr lang="cs-CZ" sz="1400" dirty="0" err="1" smtClean="0"/>
              <a:t>ed</a:t>
            </a:r>
            <a:r>
              <a:rPr lang="cs-CZ" sz="1400" dirty="0" smtClean="0"/>
              <a:t>. </a:t>
            </a:r>
            <a:r>
              <a:rPr lang="cs-CZ" sz="1400" i="1" dirty="0" smtClean="0"/>
              <a:t>Konstruování strojních součástí</a:t>
            </a:r>
            <a:r>
              <a:rPr lang="cs-CZ" sz="1400" dirty="0" smtClean="0"/>
              <a:t>. Přeložil Martin HARTL. V Brně: VUTIUM, 2010. Překlady vysokoškolských učebnic. ISBN 978-80-214-2629-0. (str.  757)</a:t>
            </a:r>
            <a:endParaRPr 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4.Vysvětlete pojem ”amplitudo-frekvenční” charakteristika v případě netlumené lineární diskrétní torzní soustavy s jedním stupněm volnosti, buzené harmonickým točivým momentem. Načrtněte její průběh a vysvětlete význam jednotlivých veličin. Jaký dopad má její průběh na dimenzování dotčených součástí, to jest torzní pružinu, respektive hřídel.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572008"/>
            <a:ext cx="1695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Obrázek 7" descr="ssd.png"/>
          <p:cNvPicPr>
            <a:picLocks noChangeAspect="1"/>
          </p:cNvPicPr>
          <p:nvPr/>
        </p:nvPicPr>
        <p:blipFill>
          <a:blip r:embed="rId3"/>
          <a:srcRect l="8511" t="1915" b="4662"/>
          <a:stretch>
            <a:fillRect/>
          </a:stretch>
        </p:blipFill>
        <p:spPr>
          <a:xfrm>
            <a:off x="1285852" y="3500438"/>
            <a:ext cx="3357586" cy="288908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5. Obrázek 1. přepracujte dle platné normy pro zobrazování kinematických schémat. ČSN ISO EN 39521-4</a:t>
            </a:r>
          </a:p>
          <a:p>
            <a:pPr>
              <a:buNone/>
            </a:pPr>
            <a:r>
              <a:rPr lang="cs-CZ" sz="2800" dirty="0" smtClean="0"/>
              <a:t> - </a:t>
            </a:r>
            <a:r>
              <a:rPr lang="cs-CZ" sz="2400" dirty="0" smtClean="0"/>
              <a:t>po konzultaci s doc. Hrubým se přišlo na to, že je v otázce překlep - jedná se o obrázek č. 15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429000"/>
            <a:ext cx="3168646" cy="293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dirty="0" smtClean="0"/>
              <a:t>Děkuji za pozornost</a:t>
            </a:r>
            <a:endParaRPr lang="cs-CZ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Modální a spektrální vlastnosti rotorů </a:t>
            </a:r>
          </a:p>
          <a:p>
            <a:r>
              <a:rPr lang="cs-CZ" dirty="0" smtClean="0"/>
              <a:t>Výpočet předlohového hřídele na únavu</a:t>
            </a:r>
          </a:p>
          <a:p>
            <a:r>
              <a:rPr lang="cs-CZ" dirty="0" smtClean="0"/>
              <a:t>Výpočet kritických otáček hnacích a spojovacích hřídelů vybraného mechanismu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Výzkumným problémem bylo řešení příkladů týkajících se problematiky kmitání:</a:t>
            </a:r>
          </a:p>
          <a:p>
            <a:r>
              <a:rPr lang="cs-CZ" sz="2400" dirty="0" smtClean="0"/>
              <a:t>mezní stavy pro bezpečnost hřídele</a:t>
            </a:r>
          </a:p>
          <a:p>
            <a:r>
              <a:rPr lang="cs-CZ" sz="2400" dirty="0" smtClean="0"/>
              <a:t>kritické otáčky</a:t>
            </a:r>
          </a:p>
          <a:p>
            <a:r>
              <a:rPr lang="cs-CZ" sz="2400" dirty="0" smtClean="0"/>
              <a:t>torzní kmitání</a:t>
            </a:r>
          </a:p>
          <a:p>
            <a:r>
              <a:rPr lang="cs-CZ" sz="2400" dirty="0" smtClean="0"/>
              <a:t>návrh převodovky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Metodika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Vlastnosti rotorů:</a:t>
            </a:r>
          </a:p>
          <a:p>
            <a:pPr>
              <a:buNone/>
            </a:pPr>
            <a:r>
              <a:rPr lang="cs-CZ" dirty="0" smtClean="0"/>
              <a:t>    - </a:t>
            </a:r>
            <a:r>
              <a:rPr lang="cs-CZ" sz="2400" dirty="0" smtClean="0"/>
              <a:t>netlumené kmitání</a:t>
            </a:r>
          </a:p>
          <a:p>
            <a:pPr>
              <a:buNone/>
            </a:pPr>
            <a:r>
              <a:rPr lang="cs-CZ" sz="2400" dirty="0" smtClean="0"/>
              <a:t>    - kmitání krouživé </a:t>
            </a:r>
          </a:p>
          <a:p>
            <a:pPr>
              <a:buNone/>
            </a:pPr>
            <a:r>
              <a:rPr lang="cs-CZ" sz="2400" dirty="0" smtClean="0"/>
              <a:t>    - cyklické zatížení</a:t>
            </a:r>
          </a:p>
          <a:p>
            <a:r>
              <a:rPr lang="cs-CZ" dirty="0" smtClean="0"/>
              <a:t>Kritické otáčky rotorové soustavy: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4000504"/>
            <a:ext cx="1714512" cy="848683"/>
          </a:xfrm>
          <a:prstGeom prst="rect">
            <a:avLst/>
          </a:prstGeom>
          <a:noFill/>
        </p:spPr>
      </p:pic>
      <p:pic>
        <p:nvPicPr>
          <p:cNvPr id="8" name="Obrázek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500174"/>
            <a:ext cx="2534027" cy="199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Výsledky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Metoda výpočtu hřídele na únavu: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 t="5085" b="3389"/>
          <a:stretch>
            <a:fillRect/>
          </a:stretch>
        </p:blipFill>
        <p:spPr bwMode="auto">
          <a:xfrm>
            <a:off x="714348" y="2143116"/>
            <a:ext cx="428359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Závěr, doporučení pro praxi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 práce byl splněn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Návrhy pro zlepšení:</a:t>
            </a:r>
          </a:p>
          <a:p>
            <a:pPr>
              <a:buNone/>
            </a:pPr>
            <a:r>
              <a:rPr lang="cs-CZ" dirty="0" smtClean="0"/>
              <a:t>   - </a:t>
            </a:r>
            <a:r>
              <a:rPr lang="cs-CZ" sz="2400" dirty="0" smtClean="0"/>
              <a:t>materiál, průměr hřídele (stejné otáčky)</a:t>
            </a:r>
          </a:p>
          <a:p>
            <a:pPr>
              <a:buNone/>
            </a:pPr>
            <a:r>
              <a:rPr lang="cs-CZ" sz="2400" dirty="0" smtClean="0"/>
              <a:t>   - mez únavy – technologická úprava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1. Upřesněte zdroj, kde je zaveden pojem ”Převodová spojka”, který používáte. </a:t>
            </a:r>
          </a:p>
          <a:p>
            <a:pPr>
              <a:buNone/>
            </a:pPr>
            <a:r>
              <a:rPr lang="cs-CZ" sz="2400" dirty="0" smtClean="0"/>
              <a:t>-  </a:t>
            </a:r>
            <a:r>
              <a:rPr lang="cs-CZ" sz="2000" dirty="0" smtClean="0"/>
              <a:t>Běžný název „</a:t>
            </a:r>
            <a:r>
              <a:rPr lang="cs-CZ" sz="2000" i="1" dirty="0" smtClean="0"/>
              <a:t>převodovka, převodová skříň</a:t>
            </a:r>
            <a:r>
              <a:rPr lang="cs-CZ" sz="2000" dirty="0" smtClean="0"/>
              <a:t>“ - BOLEK, Alfred a Josef KOCHMAN. Části strojů. 5.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SNTL - Nakladatelství technické literatury, 1990. Technický průvodce. ISBN 80-03-00426-8.</a:t>
            </a:r>
            <a:endParaRPr lang="cs-CZ" sz="2400" dirty="0" smtClean="0"/>
          </a:p>
          <a:p>
            <a:r>
              <a:rPr lang="cs-CZ" sz="2400" dirty="0" smtClean="0"/>
              <a:t>2. Jakým způsobem lze zavézt do matematického modelu pro výpočet vlastních frekvencí příčného kmitání hřídele poddajnost uložení okraje hřídele. Použijte metodu přenosových matic popsanou pro tento případ v publikaci ”JULIŠ, K., BREPTA, R. Mechanika II. díl – Dynamika. Technický průvodce 66. Praha: SNTL, 1987” kterou uvádíte v seznamu použité literatury.</a:t>
            </a:r>
          </a:p>
          <a:p>
            <a:pPr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5116662"/>
          </a:xfrm>
        </p:spPr>
        <p:txBody>
          <a:bodyPr>
            <a:normAutofit/>
          </a:bodyPr>
          <a:lstStyle/>
          <a:p>
            <a:r>
              <a:rPr lang="cs-CZ" dirty="0" smtClean="0"/>
              <a:t>Příčné kmitání tenkých nosníků:</a:t>
            </a:r>
          </a:p>
          <a:p>
            <a:pPr>
              <a:buNone/>
            </a:pPr>
            <a:r>
              <a:rPr lang="cs-CZ" dirty="0" smtClean="0"/>
              <a:t>	-  pohybová rovnice: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řešení ustáleného kmitání: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rozložení amplitud: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lnSpc>
                <a:spcPct val="200000"/>
              </a:lnSpc>
              <a:buNone/>
            </a:pPr>
            <a:r>
              <a:rPr lang="cs-CZ" sz="1400" dirty="0" smtClean="0"/>
              <a:t>JULIŠ, K., BREPTA, R. </a:t>
            </a:r>
            <a:r>
              <a:rPr lang="cs-CZ" sz="1400" i="1" dirty="0" smtClean="0"/>
              <a:t>Mechanika II. díl – Dynamika</a:t>
            </a:r>
            <a:r>
              <a:rPr lang="cs-CZ" sz="1400" dirty="0" smtClean="0"/>
              <a:t>. Technický průvodce 66. Praha: SNTL, 1987. (str. 593)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r="2998" b="6262"/>
          <a:stretch>
            <a:fillRect/>
          </a:stretch>
        </p:blipFill>
        <p:spPr bwMode="auto">
          <a:xfrm>
            <a:off x="928662" y="2643182"/>
            <a:ext cx="22288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000504"/>
            <a:ext cx="1643074" cy="60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 r="4985"/>
          <a:stretch>
            <a:fillRect/>
          </a:stretch>
        </p:blipFill>
        <p:spPr bwMode="auto">
          <a:xfrm>
            <a:off x="857224" y="5072074"/>
            <a:ext cx="385765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4500562" y="2500306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kvadratický poloměr průřezu:</a:t>
            </a:r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 b="4254"/>
          <a:stretch>
            <a:fillRect/>
          </a:stretch>
        </p:blipFill>
        <p:spPr bwMode="auto">
          <a:xfrm>
            <a:off x="5572132" y="2857496"/>
            <a:ext cx="118110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Odpovědi na 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9144064" cy="50452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Přenosová matice pro tuhou osamělou hmotu se zanedbatelným momentem setrvačnosti: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Přenosová matice pro pružnou podpěru: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JULIŠ, K., BREPTA, R. </a:t>
            </a:r>
            <a:r>
              <a:rPr lang="cs-CZ" sz="1400" i="1" dirty="0" smtClean="0"/>
              <a:t>Mechanika II. díl – Dynamika</a:t>
            </a:r>
            <a:r>
              <a:rPr lang="cs-CZ" sz="1400" dirty="0" smtClean="0"/>
              <a:t>. Technický průvodce 66. Praha: SNTL, 1987. (str. 595)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 b="50000"/>
          <a:stretch>
            <a:fillRect/>
          </a:stretch>
        </p:blipFill>
        <p:spPr bwMode="auto">
          <a:xfrm>
            <a:off x="2643174" y="2428868"/>
            <a:ext cx="184785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357694"/>
            <a:ext cx="1571636" cy="164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1844</TotalTime>
  <Words>631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Administrativní</vt:lpstr>
      <vt:lpstr>Vysoká škola technická a ekonomická v Českých Budějovicích   Matematické modely rotujících částí mechanismů strojů </vt:lpstr>
      <vt:lpstr>Cíl práce</vt:lpstr>
      <vt:lpstr>Výzkumné otázky</vt:lpstr>
      <vt:lpstr>Metodika</vt:lpstr>
      <vt:lpstr>Výsledky</vt:lpstr>
      <vt:lpstr>Závěr, doporučení pro praxi</vt:lpstr>
      <vt:lpstr>Odpovědi na otázky oponenta</vt:lpstr>
      <vt:lpstr>Odpovědi na otázky oponenta</vt:lpstr>
      <vt:lpstr>Odpovědi na otázky oponenta</vt:lpstr>
      <vt:lpstr>Odpovědi na otázky oponenta</vt:lpstr>
      <vt:lpstr>Odpovědi na otázky oponenta</vt:lpstr>
      <vt:lpstr>Odpovědi na otázky oponenta</vt:lpstr>
      <vt:lpstr>Odpovědi na otázky oponenta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modely rotujících částí mechanismů strojů</dc:title>
  <dc:creator>Patrik</dc:creator>
  <cp:lastModifiedBy>Patrik</cp:lastModifiedBy>
  <cp:revision>72</cp:revision>
  <dcterms:created xsi:type="dcterms:W3CDTF">2023-06-03T07:04:13Z</dcterms:created>
  <dcterms:modified xsi:type="dcterms:W3CDTF">2023-06-13T19:33:03Z</dcterms:modified>
</cp:coreProperties>
</file>