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305" r:id="rId3"/>
    <p:sldId id="306" r:id="rId4"/>
    <p:sldId id="308" r:id="rId5"/>
    <p:sldId id="310" r:id="rId6"/>
    <p:sldId id="307" r:id="rId7"/>
    <p:sldId id="311" r:id="rId8"/>
    <p:sldId id="315" r:id="rId9"/>
    <p:sldId id="314" r:id="rId10"/>
    <p:sldId id="312" r:id="rId11"/>
    <p:sldId id="313" r:id="rId12"/>
    <p:sldId id="317" r:id="rId13"/>
    <p:sldId id="316" r:id="rId14"/>
    <p:sldId id="319" r:id="rId15"/>
    <p:sldId id="32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hynavam\Desktop\BAKAL&#193;&#344;KA\data%20z%20krabic%20a%20pap&#237;r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Silová data BCT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Celkové!$K$15:$L$15</c:f>
              <c:strCache>
                <c:ptCount val="2"/>
                <c:pt idx="0">
                  <c:v>BCT vypočtené  [N]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Celkové!$M$14:$Q$14</c:f>
              <c:strCache>
                <c:ptCount val="5"/>
                <c:pt idx="0">
                  <c:v>B_14T3T3</c:v>
                </c:pt>
                <c:pt idx="1">
                  <c:v>B 31 BB</c:v>
                </c:pt>
                <c:pt idx="2">
                  <c:v>B 33 HH</c:v>
                </c:pt>
                <c:pt idx="3">
                  <c:v>B 35 BH</c:v>
                </c:pt>
                <c:pt idx="4">
                  <c:v>B 37 HH</c:v>
                </c:pt>
              </c:strCache>
            </c:strRef>
          </c:cat>
          <c:val>
            <c:numRef>
              <c:f>Celkové!$M$15:$Q$15</c:f>
              <c:numCache>
                <c:formatCode>General</c:formatCode>
                <c:ptCount val="5"/>
                <c:pt idx="0">
                  <c:v>1348.11</c:v>
                </c:pt>
                <c:pt idx="1">
                  <c:v>1049.5999999999999</c:v>
                </c:pt>
                <c:pt idx="2">
                  <c:v>960.8</c:v>
                </c:pt>
                <c:pt idx="3">
                  <c:v>1257.3</c:v>
                </c:pt>
                <c:pt idx="4">
                  <c:v>1534.5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B-4836-B700-283ACA9DCE7E}"/>
            </c:ext>
          </c:extLst>
        </c:ser>
        <c:ser>
          <c:idx val="1"/>
          <c:order val="1"/>
          <c:tx>
            <c:strRef>
              <c:f>Celkové!$K$16:$L$16</c:f>
              <c:strCache>
                <c:ptCount val="2"/>
                <c:pt idx="0">
                  <c:v>BCT naměřené   [N]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Celkové!$M$14:$Q$14</c:f>
              <c:strCache>
                <c:ptCount val="5"/>
                <c:pt idx="0">
                  <c:v>B_14T3T3</c:v>
                </c:pt>
                <c:pt idx="1">
                  <c:v>B 31 BB</c:v>
                </c:pt>
                <c:pt idx="2">
                  <c:v>B 33 HH</c:v>
                </c:pt>
                <c:pt idx="3">
                  <c:v>B 35 BH</c:v>
                </c:pt>
                <c:pt idx="4">
                  <c:v>B 37 HH</c:v>
                </c:pt>
              </c:strCache>
            </c:strRef>
          </c:cat>
          <c:val>
            <c:numRef>
              <c:f>Celkové!$M$16:$Q$16</c:f>
              <c:numCache>
                <c:formatCode>General</c:formatCode>
                <c:ptCount val="5"/>
                <c:pt idx="0">
                  <c:v>1987.6</c:v>
                </c:pt>
                <c:pt idx="1">
                  <c:v>1319.7</c:v>
                </c:pt>
                <c:pt idx="2">
                  <c:v>1175.06</c:v>
                </c:pt>
                <c:pt idx="3">
                  <c:v>1592.3</c:v>
                </c:pt>
                <c:pt idx="4">
                  <c:v>3009.13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B-4836-B700-283ACA9DC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9482816"/>
        <c:axId val="589476912"/>
      </c:barChart>
      <c:catAx>
        <c:axId val="5894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9476912"/>
        <c:crosses val="autoZero"/>
        <c:auto val="1"/>
        <c:lblAlgn val="ctr"/>
        <c:lblOffset val="100"/>
        <c:noMultiLvlLbl val="0"/>
      </c:catAx>
      <c:valAx>
        <c:axId val="58947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Silová zatížitelnost </a:t>
                </a:r>
                <a:r>
                  <a:rPr lang="en-US"/>
                  <a:t>[</a:t>
                </a:r>
                <a:r>
                  <a:rPr lang="cs-CZ"/>
                  <a:t>N</a:t>
                </a:r>
                <a:r>
                  <a:rPr lang="en-US"/>
                  <a:t>]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948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0CB9-2004-48F4-8AF1-52EDF4ED03E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5CFA-811C-466E-B408-0EA7AC63D7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11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1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10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060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11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6459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12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5416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13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2515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14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9218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15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261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2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507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3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346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4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648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5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253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6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65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7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461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8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754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9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620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6B53-67B5-4F59-F348-D1931D782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7A31E1-4F49-C71D-7394-58B2AC8A7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02169A-BBFF-A46A-E90D-8F12BAAF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BF8B10-282F-17CB-8420-0D9E293C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DC3A6C-3C6D-B3A4-45F9-2274DA6E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10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08C34-B7DA-A9BE-B150-E079EE00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16A587-123D-1E96-3C17-56EDCE45C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EDC45A-0012-D5DC-1732-C562610C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609D92-9B87-DFC0-89DD-42ACDD36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98C1D2-A7B6-15F4-E7C7-E4CBD658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74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23BDF73-D438-D9C4-1963-F3E2CB519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D42BD9-4CBD-A643-194B-2A50B3F88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72C6CF-D1B0-3B56-E8A9-F670D5E9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0AFD01-E9C7-22F0-06CC-FB672302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CFAC31-1F65-C802-9283-F48CA3F4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6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0AD51-7DE7-87B1-1910-BD5D5278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162A76-8CC0-5AD0-4679-C30667082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57780F-CBBD-AED8-BA40-D36A28E0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AD5CE6-567F-308C-D41F-03A42966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7FC307-EF11-6974-7372-A3A87768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40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B3E09-C26F-72E8-3B02-41414975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10A387-AC37-0880-F447-A2501981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323C13-11A7-9BD6-94E3-766A52C5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86D0C9-305C-D470-9340-2E1DFE211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C7BA27-DAB7-0AB1-0D04-075C3DD9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A1544-4159-C729-CC5C-25B4B73E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42B285-7F6E-A966-8614-E25EB2390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FDF83B-ED28-96D9-902C-49F84A2C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C72D7D-ECBA-55E6-5281-9285479E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739799-565F-6414-E611-B706DF25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94DBA6-B347-A3D2-C7CA-EC9AED52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06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DB535-C63D-1400-527A-1E235270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26065D-5987-F4C0-1A85-4CEB2A3A3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D355A9-C42B-0657-0449-2207E66DA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6F5781-C4F7-83C8-C7DE-05AC40C97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1DCD63-4EB9-9364-FFBC-EBC734C73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DD081B-BCD4-BD26-C4E3-922D77E5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7E82CF-39CA-EEA9-6AB9-B67E94C5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D88BE6-578E-F766-A627-7712CA78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71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D6363-0E3A-7E25-8BAA-AD687A1A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511887-BF1C-84C5-B7AD-F3EAFB72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3E11B6-B195-F3DB-CF4E-117A62C6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0F5DB5-B471-D413-665E-0408CA6B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58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889776-FF49-3A9A-EA22-EC938E39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DFFB58-06A7-63EF-7F82-165819F7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3C6C9C-A436-B51A-69D9-F774B4BC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84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901EF-67DF-D121-8C39-0FC80B6F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7A8E5-AE92-A1BA-78A9-AB4CBDB6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51E185-6D87-5924-D1A4-2556AFE51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FF0E5E-04E2-BF15-20EB-2D087FFE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39FFE3-B067-0EB0-CD70-97786321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B37657-FC2A-DCFC-0247-E3DAD9F5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65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468C0-3A7F-2DB1-6F9F-7660797F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9EE79BC-9746-4B15-78AA-5799BB4B8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4B9089-BB64-9663-805E-A9DB9BD02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B05F53-A3BF-1F86-EFE4-946059D0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73F862-5FB0-29E8-D4A7-8C4F06C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BA2612-32DC-EC03-3126-4C0CB4C2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69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1159AD-42C6-0F5A-3289-4E25C119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95A16A-CA55-9913-6B6A-A674B1C4A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E73778-8246-6217-5F26-854D61971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E908-A8E2-4A2F-B3E3-11DBA5B1309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C995DD-5749-FFC3-B14D-3755FA6B3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A0BD7E-3822-5120-09F1-FCA2AB6A1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873F-0FB5-422C-82EE-C620C9E92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27939@mail.vstecb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2359025"/>
            <a:ext cx="108627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Technologické porovnání pevnosti vlnité lepenky dle gramáže papíru</a:t>
            </a:r>
            <a:endParaRPr lang="cs-CZ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5" name="Text Box 62">
            <a:extLst>
              <a:ext uri="{FF2B5EF4-FFF2-40B4-BE49-F238E27FC236}">
                <a16:creationId xmlns:a16="http://schemas.microsoft.com/office/drawing/2014/main" id="{985643E3-E427-119D-9ECB-99EFB4CD5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2" y="4174236"/>
            <a:ext cx="106764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bakalářské práce: Martin Chyňava</a:t>
            </a:r>
          </a:p>
          <a:p>
            <a:pPr algn="ctr">
              <a:spcAft>
                <a:spcPts val="12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bakalářské práce: </a:t>
            </a:r>
            <a:r>
              <a:rPr lang="cs-CZ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Marcel Beňo, Ph.D.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Oponent bakalářské práce: </a:t>
            </a:r>
            <a:r>
              <a:rPr lang="cs-CZ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David Schwarz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E6AD68E2-62D1-29F4-1891-0F2462AE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5234" y="811912"/>
            <a:ext cx="130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A527570-4404-45A8-3DA4-863C34EAFC93}"/>
              </a:ext>
            </a:extLst>
          </p:cNvPr>
          <p:cNvSpPr txBox="1"/>
          <p:nvPr/>
        </p:nvSpPr>
        <p:spPr>
          <a:xfrm>
            <a:off x="2967566" y="620901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Arial" pitchFamily="34" charset="0"/>
                <a:cs typeface="Arial" pitchFamily="34" charset="0"/>
              </a:rPr>
              <a:t>Vysoká škola technická a ekonomická  v Českých Budějovicích</a:t>
            </a:r>
            <a:br>
              <a:rPr lang="cs-CZ" sz="2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br>
              <a:rPr lang="cs-CZ" sz="2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– technologický </a:t>
            </a:r>
            <a:endParaRPr lang="cs-CZ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313332" cy="935038"/>
          </a:xfrm>
          <a:solidFill>
            <a:srgbClr val="FFFF99">
              <a:alpha val="50195"/>
            </a:srgbClr>
          </a:solidFill>
        </p:spPr>
        <p:txBody>
          <a:bodyPr>
            <a:normAutofit fontScale="90000"/>
          </a:bodyPr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alt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Aplikační část -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 pevnosti v tlaku ECT</a:t>
            </a:r>
            <a:endParaRPr lang="cs-CZ" altLang="cs-CZ" sz="3600" b="1" dirty="0">
              <a:solidFill>
                <a:srgbClr val="444444"/>
              </a:solidFill>
              <a:latin typeface="Tahoma" panose="020B0604030504040204" pitchFamily="34" charset="0"/>
            </a:endParaRP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1446590"/>
            <a:ext cx="108627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0C86C59-2765-9B36-57C1-48E64FC6E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253" y="1446590"/>
            <a:ext cx="5373253" cy="4029941"/>
          </a:xfrm>
          <a:prstGeom prst="rect">
            <a:avLst/>
          </a:prstGeom>
        </p:spPr>
      </p:pic>
      <p:pic>
        <p:nvPicPr>
          <p:cNvPr id="9" name="Picture 12" descr="P4040016">
            <a:extLst>
              <a:ext uri="{FF2B5EF4-FFF2-40B4-BE49-F238E27FC236}">
                <a16:creationId xmlns:a16="http://schemas.microsoft.com/office/drawing/2014/main" id="{1CBC1957-BBEB-01BD-B0FB-64DB818AE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430404"/>
            <a:ext cx="5030745" cy="377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F043EB9-5298-98CA-6F36-40497B3EF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088" y="1482495"/>
            <a:ext cx="7594329" cy="46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7687732" cy="935038"/>
          </a:xfrm>
          <a:solidFill>
            <a:srgbClr val="FFFF99">
              <a:alpha val="50195"/>
            </a:srgbClr>
          </a:solidFill>
        </p:spPr>
        <p:txBody>
          <a:bodyPr>
            <a:normAutofit fontScale="90000"/>
          </a:bodyPr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alt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Aplikační část -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zborcení BCT</a:t>
            </a:r>
            <a:endParaRPr lang="cs-CZ" altLang="cs-CZ" sz="3600" b="1" dirty="0">
              <a:solidFill>
                <a:srgbClr val="444444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77" name="Text Box 61">
                <a:extLst>
                  <a:ext uri="{FF2B5EF4-FFF2-40B4-BE49-F238E27FC236}">
                    <a16:creationId xmlns:a16="http://schemas.microsoft.com/office/drawing/2014/main" id="{6A6668E1-9880-48F4-D4B5-4019A1FF29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068" y="1432455"/>
                <a:ext cx="10862732" cy="2515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𝐵𝐶𝑇</m:t>
                      </m:r>
                      <m:r>
                        <a:rPr lang="cs-CZ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=5,3∗</m:t>
                      </m:r>
                      <m:r>
                        <a:rPr lang="cs-CZ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𝐸𝐶𝑇</m:t>
                      </m:r>
                      <m:r>
                        <a:rPr lang="cs-CZ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𝑈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∗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cs-CZ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ECT </a:t>
                </a:r>
                <a:r>
                  <a:rPr lang="cs-CZ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-</a:t>
                </a:r>
                <a:r>
                  <a:rPr lang="cs-CZ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pevnost v tlaku (</a:t>
                </a:r>
                <a:r>
                  <a:rPr lang="cs-CZ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kN</a:t>
                </a:r>
                <a:r>
                  <a:rPr lang="cs-CZ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/m)	</a:t>
                </a:r>
              </a:p>
              <a:p>
                <a:pPr indent="18034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BCT	- odolnost zborcení (N)    1 kg = 10 N</a:t>
                </a:r>
              </a:p>
              <a:p>
                <a:pPr indent="18034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 </a:t>
                </a:r>
                <a:r>
                  <a:rPr lang="cs-CZ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-</a:t>
                </a:r>
                <a:r>
                  <a:rPr lang="cs-CZ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obvod obalu (mm)			</a:t>
                </a:r>
              </a:p>
              <a:p>
                <a:pPr indent="18034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	- tloušťka vlnité lepenky (mm)</a:t>
                </a:r>
              </a:p>
            </p:txBody>
          </p:sp>
        </mc:Choice>
        <mc:Fallback xmlns="">
          <p:sp>
            <p:nvSpPr>
              <p:cNvPr id="162877" name="Text Box 61">
                <a:extLst>
                  <a:ext uri="{FF2B5EF4-FFF2-40B4-BE49-F238E27FC236}">
                    <a16:creationId xmlns:a16="http://schemas.microsoft.com/office/drawing/2014/main" id="{6A6668E1-9880-48F4-D4B5-4019A1FF2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068" y="1432455"/>
                <a:ext cx="10862732" cy="2515497"/>
              </a:xfrm>
              <a:prstGeom prst="rect">
                <a:avLst/>
              </a:prstGeom>
              <a:blipFill>
                <a:blip r:embed="rId4"/>
                <a:stretch>
                  <a:fillRect b="-29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23A31B0-2AA5-6D71-458E-CF0346174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402541"/>
              </p:ext>
            </p:extLst>
          </p:nvPr>
        </p:nvGraphicFramePr>
        <p:xfrm>
          <a:off x="4995333" y="2006968"/>
          <a:ext cx="6197600" cy="403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6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2459504"/>
            <a:ext cx="108627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6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6837363" cy="935038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altLang="cs-CZ" sz="3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Vznesené dotazy</a:t>
            </a: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1198870"/>
            <a:ext cx="108627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cs-CZ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Lze na základě získaných poznatků posoudit, zda již používané kontrolní mechanismy jsou dostačující?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8374D7-03FA-6909-44D4-F7B5B318C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138" y="2276088"/>
            <a:ext cx="6326592" cy="38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6837363" cy="935038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altLang="cs-CZ" sz="3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Vznesené dotazy</a:t>
            </a: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1198870"/>
            <a:ext cx="108627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cs-CZ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Jaké další materiálové testy by mohly podpořit popisovanou problematiku, lze využit i školní laboratorní zařízení?</a:t>
            </a:r>
          </a:p>
          <a:p>
            <a:pPr algn="l"/>
            <a:endParaRPr lang="cs-CZ" sz="3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0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6837363" cy="935038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altLang="cs-CZ" sz="3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Vznesené dotazy</a:t>
            </a: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1198870"/>
            <a:ext cx="108627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cs-CZ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Jsou získané technické poznatky přenositelné i na ostatní druhy vlnité lepenky, jsou limitní faktory testování?</a:t>
            </a:r>
          </a:p>
          <a:p>
            <a:pPr algn="l"/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5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6837363" cy="935038"/>
          </a:xfrm>
          <a:solidFill>
            <a:srgbClr val="FFFF99">
              <a:alpha val="50195"/>
            </a:srgbClr>
          </a:solidFill>
        </p:spPr>
        <p:txBody>
          <a:bodyPr>
            <a:normAutofit/>
          </a:bodyPr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3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2462590"/>
            <a:ext cx="108627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cs-CZ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práce je optimalizovat porovnání pevnosti krabic stejného rozměru dle gramáže papíru použitého k výrobě vlnité lepenky. Data budou získána na profesionálním měřícím lisovacím stroji, podrobená analýze na základě, které budou vyvozeny závěry a návrhy opatření pro výrobu.</a:t>
            </a:r>
            <a:endParaRPr 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3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6837363" cy="935038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altLang="cs-CZ" sz="3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</a:t>
            </a: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1873505"/>
            <a:ext cx="108627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Vlnitá lepenka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 výroby vlnité lepenky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Typy vlnitých lepenek a typy vln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Výrobní výsekové metody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Měřené parametry vlnité lepenky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Měření na lisu BCT</a:t>
            </a:r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1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313332" cy="935038"/>
          </a:xfrm>
          <a:solidFill>
            <a:srgbClr val="FFFF99">
              <a:alpha val="50195"/>
            </a:srgbClr>
          </a:solidFill>
        </p:spPr>
        <p:txBody>
          <a:bodyPr>
            <a:normAutofit/>
          </a:bodyPr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Použité papíry pro výrobu vlnité lepenky</a:t>
            </a:r>
            <a:endParaRPr lang="cs-CZ" altLang="cs-CZ" sz="3600" dirty="0">
              <a:solidFill>
                <a:srgbClr val="444444"/>
              </a:solidFill>
              <a:latin typeface="Tahoma" panose="020B0604030504040204" pitchFamily="34" charset="0"/>
            </a:endParaRP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1676042"/>
            <a:ext cx="1086273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Testliner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-100% recyklátu</a:t>
            </a:r>
          </a:p>
          <a:p>
            <a:pPr algn="just"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	-velmi často bílé provedení</a:t>
            </a:r>
          </a:p>
          <a:p>
            <a:pPr algn="just">
              <a:lnSpc>
                <a:spcPct val="150000"/>
              </a:lnSpc>
            </a:pPr>
            <a:r>
              <a:rPr lang="cs-CZ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KraftTop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Liner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-30 % (+/- 5%) Nebělená borovicová dužina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	-70 % (+/- 5%) Recyklované vlákno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					-vnější vrstva (krycí vrstva) 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Fluting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WB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-100% recyklátu</a:t>
            </a:r>
          </a:p>
          <a:p>
            <a:pPr algn="just">
              <a:lnSpc>
                <a:spcPct val="150000"/>
              </a:lnSpc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-vnitřní vrstva (vlna)</a:t>
            </a:r>
          </a:p>
          <a:p>
            <a:pPr algn="just"/>
            <a:endParaRPr 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9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7171591" cy="935038"/>
          </a:xfrm>
          <a:solidFill>
            <a:srgbClr val="FFFF99">
              <a:alpha val="50195"/>
            </a:srgbClr>
          </a:solidFill>
        </p:spPr>
        <p:txBody>
          <a:bodyPr>
            <a:normAutofit/>
          </a:bodyPr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Výrobní postup vlnité lepenky</a:t>
            </a:r>
            <a:endParaRPr lang="cs-CZ" altLang="cs-CZ" sz="3600" dirty="0">
              <a:solidFill>
                <a:srgbClr val="444444"/>
              </a:solidFill>
              <a:latin typeface="Tahoma" panose="020B0604030504040204" pitchFamily="34" charset="0"/>
            </a:endParaRP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1875979"/>
            <a:ext cx="108627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Skladování a doprava rolí papíru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Zavedení do stroje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 jednotlivých vrstev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Slepení do celku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Sušení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Řezání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tohová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</a:t>
            </a:r>
            <a:endParaRPr lang="cs-CZ" sz="3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97DCD13-E4EE-1DEE-0021-1F89D8FFB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796" y="2525318"/>
            <a:ext cx="6244004" cy="37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10163694" cy="935038"/>
          </a:xfrm>
          <a:solidFill>
            <a:srgbClr val="FFFF99">
              <a:alpha val="50195"/>
            </a:srgbClr>
          </a:solidFill>
        </p:spPr>
        <p:txBody>
          <a:bodyPr>
            <a:normAutofit fontScale="90000"/>
          </a:bodyPr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alt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Aplikační část - </a:t>
            </a:r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Návrh konstrukce testované krabice</a:t>
            </a:r>
            <a:endParaRPr lang="cs-CZ" altLang="cs-CZ" sz="3600" dirty="0">
              <a:solidFill>
                <a:srgbClr val="444444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2D5E561-D8B2-3A1C-E239-9477360CF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11" y="1855258"/>
            <a:ext cx="10641489" cy="394546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770DE12-392B-ED61-ED8A-9B4E59FD87EF}"/>
              </a:ext>
            </a:extLst>
          </p:cNvPr>
          <p:cNvSpPr txBox="1"/>
          <p:nvPr/>
        </p:nvSpPr>
        <p:spPr>
          <a:xfrm>
            <a:off x="4038600" y="116431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Jednobodový typ krabice</a:t>
            </a:r>
          </a:p>
        </p:txBody>
      </p:sp>
    </p:spTree>
    <p:extLst>
      <p:ext uri="{BB962C8B-B14F-4D97-AF65-F5344CB8AC3E}">
        <p14:creationId xmlns:p14="http://schemas.microsoft.com/office/powerpoint/2010/main" val="374945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7171591" cy="935038"/>
          </a:xfrm>
          <a:solidFill>
            <a:srgbClr val="FFFF99">
              <a:alpha val="50195"/>
            </a:srgbClr>
          </a:solidFill>
        </p:spPr>
        <p:txBody>
          <a:bodyPr>
            <a:normAutofit/>
          </a:bodyPr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alt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Aplikační část - </a:t>
            </a:r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Laboratorní zkoušky </a:t>
            </a:r>
            <a:endParaRPr lang="cs-CZ" altLang="cs-CZ" sz="32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1047098"/>
            <a:ext cx="1086273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správně testy: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Teplota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°C (+/- 1) a vlhkost 50 % (+/- 1%)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Zkoušky: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Měření plošné hmotnosti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Měření tloušťky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Stanovení pevnosti v tlaku 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Zkouška zborcení BCT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0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8348132" cy="935038"/>
          </a:xfrm>
          <a:solidFill>
            <a:srgbClr val="FFFF99">
              <a:alpha val="50195"/>
            </a:srgbClr>
          </a:solidFill>
        </p:spPr>
        <p:txBody>
          <a:bodyPr>
            <a:normAutofit fontScale="90000"/>
          </a:bodyPr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alt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Aplikační část - </a:t>
            </a:r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Měření plošné hmotnosti</a:t>
            </a:r>
            <a:endParaRPr lang="cs-CZ" altLang="cs-CZ" sz="3600" dirty="0">
              <a:solidFill>
                <a:srgbClr val="444444"/>
              </a:solidFill>
              <a:latin typeface="Tahoma" panose="020B0604030504040204" pitchFamily="34" charset="0"/>
            </a:endParaRP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1446590"/>
            <a:ext cx="108627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cs-CZ" sz="3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1EA8F4-E10B-78CE-1764-01C79AB06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9" y="1446590"/>
            <a:ext cx="5257800" cy="258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68B8B97-293B-B39A-D10A-FB06805285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34" y="1426671"/>
            <a:ext cx="4850270" cy="375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E98764C-F455-F196-1CE3-5DF1E484C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435" y="1751810"/>
            <a:ext cx="7474527" cy="44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datum 3">
            <a:extLst>
              <a:ext uri="{FF2B5EF4-FFF2-40B4-BE49-F238E27FC236}">
                <a16:creationId xmlns:a16="http://schemas.microsoft.com/office/drawing/2014/main" id="{3A3D5470-49E3-0302-2488-6CFC55B869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9. června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27939@mail.vstecb.cz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9AF20DB4-8B5E-F3C7-104B-A7A6CF78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7171591" cy="935038"/>
          </a:xfrm>
          <a:solidFill>
            <a:srgbClr val="FFFF99">
              <a:alpha val="50195"/>
            </a:srgbClr>
          </a:solidFill>
        </p:spPr>
        <p:txBody>
          <a:bodyPr>
            <a:normAutofit/>
          </a:bodyPr>
          <a:lstStyle/>
          <a:p>
            <a:pPr marL="376238" indent="-376238">
              <a:tabLst>
                <a:tab pos="376238" algn="l"/>
              </a:tabLst>
            </a:pPr>
            <a:r>
              <a:rPr lang="cs-CZ" altLang="cs-CZ" sz="2800" dirty="0">
                <a:latin typeface="Verdana" panose="020B0604030504040204" pitchFamily="34" charset="0"/>
              </a:rPr>
              <a:t>	</a:t>
            </a:r>
            <a:r>
              <a:rPr lang="cs-CZ" alt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Aplikační část - </a:t>
            </a:r>
            <a:r>
              <a:rPr lang="cs-CZ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Měření tloušťky</a:t>
            </a:r>
            <a:endParaRPr lang="cs-CZ" altLang="cs-CZ" sz="3600" dirty="0">
              <a:solidFill>
                <a:srgbClr val="444444"/>
              </a:solidFill>
              <a:latin typeface="Tahoma" panose="020B0604030504040204" pitchFamily="34" charset="0"/>
            </a:endParaRP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1446590"/>
            <a:ext cx="108627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připravených vzorků po měření plošné hmotnosti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099C485-1ECC-9A70-FE7E-AEE050207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1" y="2031365"/>
            <a:ext cx="2065866" cy="42631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FF34BB8-5398-E04D-80FF-6BA0767A5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53" y="2194115"/>
            <a:ext cx="6844314" cy="41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05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630</Words>
  <Application>Microsoft Office PowerPoint</Application>
  <PresentationFormat>Širokoúhlá obrazovka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Open Sans</vt:lpstr>
      <vt:lpstr>Tahoma</vt:lpstr>
      <vt:lpstr>Times New Roman</vt:lpstr>
      <vt:lpstr>Verdana</vt:lpstr>
      <vt:lpstr>Wingdings</vt:lpstr>
      <vt:lpstr>Motiv Office</vt:lpstr>
      <vt:lpstr>Prezentace aplikace PowerPoint</vt:lpstr>
      <vt:lpstr> Cíl práce</vt:lpstr>
      <vt:lpstr> Teorie</vt:lpstr>
      <vt:lpstr> Použité papíry pro výrobu vlnité lepenky</vt:lpstr>
      <vt:lpstr> Výrobní postup vlnité lepenky</vt:lpstr>
      <vt:lpstr>  Aplikační část - Návrh konstrukce testované krabice</vt:lpstr>
      <vt:lpstr> Aplikační část - Laboratorní zkoušky </vt:lpstr>
      <vt:lpstr>  Aplikační část - Měření plošné hmotnosti</vt:lpstr>
      <vt:lpstr>  Aplikační část - Měření tloušťky</vt:lpstr>
      <vt:lpstr>  Aplikační část - Stanovení pevnosti v tlaku ECT</vt:lpstr>
      <vt:lpstr>  Aplikační část - Zkouška zborcení BCT</vt:lpstr>
      <vt:lpstr>Prezentace aplikace PowerPoint</vt:lpstr>
      <vt:lpstr> Vznesené dotazy</vt:lpstr>
      <vt:lpstr> Vznesené dotazy</vt:lpstr>
      <vt:lpstr> Vznesené dotazy</vt:lpstr>
    </vt:vector>
  </TitlesOfParts>
  <Company>Mondi Bupak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Chynava Martin (CZ, Budejovice)</dc:creator>
  <cp:lastModifiedBy>Chynava Martin (CZ, Budejovice)</cp:lastModifiedBy>
  <cp:revision>10</cp:revision>
  <dcterms:created xsi:type="dcterms:W3CDTF">2023-06-09T11:26:11Z</dcterms:created>
  <dcterms:modified xsi:type="dcterms:W3CDTF">2023-06-13T14:44:32Z</dcterms:modified>
</cp:coreProperties>
</file>