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1D9046B-9C87-4074-B4F7-E59A652F71F2}">
          <p14:sldIdLst>
            <p14:sldId id="256"/>
            <p14:sldId id="257"/>
            <p14:sldId id="258"/>
            <p14:sldId id="259"/>
            <p14:sldId id="260"/>
            <p14:sldId id="261"/>
            <p14:sldId id="265"/>
            <p14:sldId id="266"/>
            <p14:sldId id="262"/>
            <p14:sldId id="263"/>
            <p14:sldId id="264"/>
          </p14:sldIdLst>
        </p14:section>
        <p14:section name="Oddíl bez názvu" id="{95B28972-8F16-431B-9946-451B4D17D99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Týdenní vzdálenost a náklady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List1!$J$11</c:f>
              <c:strCache>
                <c:ptCount val="1"/>
                <c:pt idx="0">
                  <c:v>Ujetá vzdálenost za týden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List1!$I$12:$I$14</c:f>
              <c:strCache>
                <c:ptCount val="3"/>
                <c:pt idx="0">
                  <c:v>Původní návrh</c:v>
                </c:pt>
                <c:pt idx="1">
                  <c:v>Clark-Wrightova metoda</c:v>
                </c:pt>
                <c:pt idx="2">
                  <c:v>Modifikovaná Vogelova aproximační metoda</c:v>
                </c:pt>
              </c:strCache>
            </c:strRef>
          </c:cat>
          <c:val>
            <c:numRef>
              <c:f>List1!$J$12:$J$14</c:f>
              <c:numCache>
                <c:formatCode>General</c:formatCode>
                <c:ptCount val="3"/>
                <c:pt idx="0">
                  <c:v>1283.3</c:v>
                </c:pt>
                <c:pt idx="1">
                  <c:v>1009.5</c:v>
                </c:pt>
                <c:pt idx="2">
                  <c:v>1150.2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A-4350-B982-56B4669AB1B8}"/>
            </c:ext>
          </c:extLst>
        </c:ser>
        <c:ser>
          <c:idx val="1"/>
          <c:order val="1"/>
          <c:tx>
            <c:strRef>
              <c:f>List1!$K$11</c:f>
              <c:strCache>
                <c:ptCount val="1"/>
                <c:pt idx="0">
                  <c:v>Týdenní náklady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List1!$I$12:$I$14</c:f>
              <c:strCache>
                <c:ptCount val="3"/>
                <c:pt idx="0">
                  <c:v>Původní návrh</c:v>
                </c:pt>
                <c:pt idx="1">
                  <c:v>Clark-Wrightova metoda</c:v>
                </c:pt>
                <c:pt idx="2">
                  <c:v>Modifikovaná Vogelova aproximační metoda</c:v>
                </c:pt>
              </c:strCache>
            </c:strRef>
          </c:cat>
          <c:val>
            <c:numRef>
              <c:f>List1!$K$12:$K$14</c:f>
              <c:numCache>
                <c:formatCode>#,##0</c:formatCode>
                <c:ptCount val="3"/>
                <c:pt idx="0">
                  <c:v>33384</c:v>
                </c:pt>
                <c:pt idx="1">
                  <c:v>26260</c:v>
                </c:pt>
                <c:pt idx="2">
                  <c:v>29926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A-4350-B982-56B4669AB1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18551656"/>
        <c:axId val="518552016"/>
      </c:barChart>
      <c:catAx>
        <c:axId val="51855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8552016"/>
        <c:crosses val="autoZero"/>
        <c:auto val="1"/>
        <c:lblAlgn val="ctr"/>
        <c:lblOffset val="100"/>
        <c:noMultiLvlLbl val="0"/>
      </c:catAx>
      <c:valAx>
        <c:axId val="5185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855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Roční</a:t>
            </a:r>
            <a:r>
              <a:rPr lang="cs-CZ" baseline="0"/>
              <a:t> vzdálenost a náklady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List1!$F$5</c:f>
              <c:strCache>
                <c:ptCount val="1"/>
                <c:pt idx="0">
                  <c:v>Ujetá vzdálenost za rok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66 731,6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730-44DD-BCAF-363D4C198C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r>
                      <a:rPr lang="en-US" baseline="0"/>
                      <a:t> 494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730-44DD-BCAF-363D4C198C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59 810,4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730-44DD-BCAF-363D4C198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List1!$E$6:$E$8</c:f>
              <c:strCache>
                <c:ptCount val="3"/>
                <c:pt idx="0">
                  <c:v>Původní návrh</c:v>
                </c:pt>
                <c:pt idx="1">
                  <c:v>Clark-Wrightova metoda</c:v>
                </c:pt>
                <c:pt idx="2">
                  <c:v>Modifikovaná Vogelova aproximační metoda</c:v>
                </c:pt>
              </c:strCache>
            </c:strRef>
          </c:cat>
          <c:val>
            <c:numRef>
              <c:f>List1!$F$6:$F$8</c:f>
              <c:numCache>
                <c:formatCode>#,##0</c:formatCode>
                <c:ptCount val="3"/>
                <c:pt idx="0">
                  <c:v>66732</c:v>
                </c:pt>
                <c:pt idx="1">
                  <c:v>52494</c:v>
                </c:pt>
                <c:pt idx="2">
                  <c:v>59811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30-44DD-BCAF-363D4C198CBB}"/>
            </c:ext>
          </c:extLst>
        </c:ser>
        <c:ser>
          <c:idx val="1"/>
          <c:order val="1"/>
          <c:tx>
            <c:strRef>
              <c:f>List1!$G$5</c:f>
              <c:strCache>
                <c:ptCount val="1"/>
                <c:pt idx="0">
                  <c:v>Roční náklady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List1!$E$6:$E$8</c:f>
              <c:strCache>
                <c:ptCount val="3"/>
                <c:pt idx="0">
                  <c:v>Původní návrh</c:v>
                </c:pt>
                <c:pt idx="1">
                  <c:v>Clark-Wrightova metoda</c:v>
                </c:pt>
                <c:pt idx="2">
                  <c:v>Modifikovaná Vogelova aproximační metoda</c:v>
                </c:pt>
              </c:strCache>
            </c:strRef>
          </c:cat>
          <c:val>
            <c:numRef>
              <c:f>List1!$G$6:$G$8</c:f>
              <c:numCache>
                <c:formatCode>#,##0</c:formatCode>
                <c:ptCount val="3"/>
                <c:pt idx="0">
                  <c:v>1735968</c:v>
                </c:pt>
                <c:pt idx="1">
                  <c:v>1365520</c:v>
                </c:pt>
                <c:pt idx="2">
                  <c:v>1556152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30-44DD-BCAF-363D4C198C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78821632"/>
        <c:axId val="382067288"/>
      </c:barChart>
      <c:catAx>
        <c:axId val="5788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067288"/>
        <c:crosses val="autoZero"/>
        <c:auto val="1"/>
        <c:lblAlgn val="ctr"/>
        <c:lblOffset val="100"/>
        <c:noMultiLvlLbl val="0"/>
      </c:catAx>
      <c:valAx>
        <c:axId val="38206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82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Využití kapacity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List1!$F$11</c:f>
              <c:strCache>
                <c:ptCount val="1"/>
                <c:pt idx="0">
                  <c:v>Původní návrh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4C9E5F-23D9-491B-BF52-7EA4CB35941D}" type="VALUE">
                      <a:rPr lang="en-US"/>
                      <a:pPr/>
                      <a:t>[HODNOTA]</a:t>
                    </a:fld>
                    <a:r>
                      <a:rPr lang="en-US"/>
                      <a:t>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8C-47D6-B8CA-6F6115D0C2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62,5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8C-47D6-B8CA-6F6115D0C2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58,3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B8C-47D6-B8CA-6F6115D0C2F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77,1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B8C-47D6-B8CA-6F6115D0C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List1!$G$10:$J$10</c:f>
              <c:strCache>
                <c:ptCount val="4"/>
                <c:pt idx="0">
                  <c:v>Trasa č. 1 </c:v>
                </c:pt>
                <c:pt idx="1">
                  <c:v>Trasa č. 2 </c:v>
                </c:pt>
                <c:pt idx="2">
                  <c:v>Trasa č. 3 </c:v>
                </c:pt>
                <c:pt idx="3">
                  <c:v>Trasa č. 4 </c:v>
                </c:pt>
              </c:strCache>
            </c:strRef>
          </c:cat>
          <c:val>
            <c:numRef>
              <c:f>List1!$G$11:$J$11</c:f>
              <c:numCache>
                <c:formatCode>General</c:formatCode>
                <c:ptCount val="4"/>
                <c:pt idx="0">
                  <c:v>83</c:v>
                </c:pt>
                <c:pt idx="1">
                  <c:v>63</c:v>
                </c:pt>
                <c:pt idx="2">
                  <c:v>58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8C-47D6-B8CA-6F6115D0C2FF}"/>
            </c:ext>
          </c:extLst>
        </c:ser>
        <c:ser>
          <c:idx val="1"/>
          <c:order val="1"/>
          <c:tx>
            <c:strRef>
              <c:f>List1!$F$12</c:f>
              <c:strCache>
                <c:ptCount val="1"/>
                <c:pt idx="0">
                  <c:v>Clark-Wrightova metoda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91,7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B8C-47D6-B8CA-6F6115D0C2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89,6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B8C-47D6-B8CA-6F6115D0C2F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8C-47D6-B8CA-6F6115D0C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List1!$G$10:$J$10</c:f>
              <c:strCache>
                <c:ptCount val="4"/>
                <c:pt idx="0">
                  <c:v>Trasa č. 1 </c:v>
                </c:pt>
                <c:pt idx="1">
                  <c:v>Trasa č. 2 </c:v>
                </c:pt>
                <c:pt idx="2">
                  <c:v>Trasa č. 3 </c:v>
                </c:pt>
                <c:pt idx="3">
                  <c:v>Trasa č. 4 </c:v>
                </c:pt>
              </c:strCache>
            </c:strRef>
          </c:cat>
          <c:val>
            <c:numRef>
              <c:f>List1!$G$12:$J$12</c:f>
              <c:numCache>
                <c:formatCode>General</c:formatCode>
                <c:ptCount val="4"/>
                <c:pt idx="0">
                  <c:v>100</c:v>
                </c:pt>
                <c:pt idx="1">
                  <c:v>92</c:v>
                </c:pt>
                <c:pt idx="2">
                  <c:v>90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8C-47D6-B8CA-6F6115D0C2FF}"/>
            </c:ext>
          </c:extLst>
        </c:ser>
        <c:ser>
          <c:idx val="2"/>
          <c:order val="2"/>
          <c:tx>
            <c:strRef>
              <c:f>List1!$F$13</c:f>
              <c:strCache>
                <c:ptCount val="1"/>
                <c:pt idx="0">
                  <c:v>Modifikovaná Vogelova aproximační metoda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81,25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B8C-47D6-B8CA-6F6115D0C2F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8C-47D6-B8CA-6F6115D0C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List1!$G$10:$J$10</c:f>
              <c:strCache>
                <c:ptCount val="4"/>
                <c:pt idx="0">
                  <c:v>Trasa č. 1 </c:v>
                </c:pt>
                <c:pt idx="1">
                  <c:v>Trasa č. 2 </c:v>
                </c:pt>
                <c:pt idx="2">
                  <c:v>Trasa č. 3 </c:v>
                </c:pt>
                <c:pt idx="3">
                  <c:v>Trasa č. 4 </c:v>
                </c:pt>
              </c:strCache>
            </c:strRef>
          </c:cat>
          <c:val>
            <c:numRef>
              <c:f>List1!$G$13:$J$13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81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8C-47D6-B8CA-6F6115D0C2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41992264"/>
        <c:axId val="441988664"/>
      </c:barChart>
      <c:catAx>
        <c:axId val="44199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1988664"/>
        <c:crosses val="autoZero"/>
        <c:auto val="1"/>
        <c:lblAlgn val="ctr"/>
        <c:lblOffset val="100"/>
        <c:noMultiLvlLbl val="0"/>
      </c:catAx>
      <c:valAx>
        <c:axId val="44198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b="1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199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0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84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2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3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7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06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1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71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36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69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D63367-38FB-417E-8E05-20CBEB8F37D1}" type="datetimeFigureOut">
              <a:rPr lang="cs-CZ" smtClean="0"/>
              <a:t>05.06.2023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A3CE4F-DEE1-4CA0-8996-CE1ED366CB3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921D3BE-AE24-9ED9-5AD7-51F5E26EB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622071" cy="3566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200" dirty="0" err="1">
                <a:latin typeface="Arial" panose="020B0604020202020204" pitchFamily="34" charset="0"/>
                <a:cs typeface="Arial" panose="020B0604020202020204" pitchFamily="34" charset="0"/>
              </a:rPr>
              <a:t>Optimalizace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dirty="0" err="1">
                <a:latin typeface="Arial" panose="020B0604020202020204" pitchFamily="34" charset="0"/>
                <a:cs typeface="Arial" panose="020B0604020202020204" pitchFamily="34" charset="0"/>
              </a:rPr>
              <a:t>dopravně-logistických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dirty="0" err="1">
                <a:latin typeface="Arial" panose="020B0604020202020204" pitchFamily="34" charset="0"/>
                <a:cs typeface="Arial" panose="020B0604020202020204" pitchFamily="34" charset="0"/>
              </a:rPr>
              <a:t>procesů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B381B8-5575-5865-9A5F-08A68465E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bakalářské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Vojtěch Přibyl</a:t>
            </a: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bakalářské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Ing. Josef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Šedivý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Oponent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bakalářské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Ing. Martin Komorný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2B558B-3D90-A239-D0DF-31874D03F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1194DC4-D679-A3B8-5523-40D29FA1C6D5}"/>
              </a:ext>
            </a:extLst>
          </p:cNvPr>
          <p:cNvSpPr txBox="1"/>
          <p:nvPr/>
        </p:nvSpPr>
        <p:spPr>
          <a:xfrm>
            <a:off x="564399" y="288410"/>
            <a:ext cx="11063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Červen 2023</a:t>
            </a:r>
          </a:p>
        </p:txBody>
      </p:sp>
    </p:spTree>
    <p:extLst>
      <p:ext uri="{BB962C8B-B14F-4D97-AF65-F5344CB8AC3E}">
        <p14:creationId xmlns:p14="http://schemas.microsoft.com/office/powerpoint/2010/main" val="393350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BC1A5-0246-8BE6-901F-BCCB29AE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Otázky oponenta práce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52AFDA-54B0-E041-E2F0-E3798563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Budou výstupy z vaší práce aplikované v podniku?</a:t>
            </a:r>
          </a:p>
        </p:txBody>
      </p:sp>
    </p:spTree>
    <p:extLst>
      <p:ext uri="{BB962C8B-B14F-4D97-AF65-F5344CB8AC3E}">
        <p14:creationId xmlns:p14="http://schemas.microsoft.com/office/powerpoint/2010/main" val="203931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Obsah obrázku obraz, útes, mapa, umění&#10;&#10;Popis byl vytvořen automaticky">
            <a:extLst>
              <a:ext uri="{FF2B5EF4-FFF2-40B4-BE49-F238E27FC236}">
                <a16:creationId xmlns:a16="http://schemas.microsoft.com/office/drawing/2014/main" id="{CA84DA1A-25C0-E6A3-7AA6-F15517D8E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1160" b="136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FF4246-2D35-D2FA-B795-807747D8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Děkuji</a:t>
            </a: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</a:t>
            </a:r>
            <a:b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pozornost</a:t>
            </a:r>
            <a:endParaRPr lang="en-US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E68A34FC-388E-4048-A995-C05C6EA97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5">
            <a:extLst>
              <a:ext uri="{FF2B5EF4-FFF2-40B4-BE49-F238E27FC236}">
                <a16:creationId xmlns:a16="http://schemas.microsoft.com/office/drawing/2014/main" id="{14A69E81-40C1-4C29-85AB-788C974A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63354FDC-AD2B-4C53-819C-6ABAD42EA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231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5EE52-652F-491B-A76F-D76AAF23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FDA97-2D71-2678-360D-479DA7B3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9118"/>
            <a:ext cx="8946541" cy="4195481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Cílem práce je na základě analýzy současného stavu dopravně-logistických procesů ve vybrané firmě navrhnout optimalizační opatření, která povedou k zefektivnění vybraných procesů a jejich ekonomické vyhodnocení.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2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C0EB3-0A36-6147-D358-7A030E6C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AD2DDA-8F5C-3B3F-D823-269D24FA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Dojde při návrhu nových rozvozových tras společnosti IMG Bohemia s.r.o. za pomocí matematických metod ke snížení nákladů?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Dojde v případě nově navržených rozvozových tras společnosti IMG Bohemia s.r.o. k lepšímu využití kapacity návěsu?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Která z vybraných matematických metod operačního výzkumu bude nejvhodnější při plánování rozvozových tras společnosti IMG Bohemia s.r.o.?</a:t>
            </a:r>
          </a:p>
        </p:txBody>
      </p:sp>
    </p:spTree>
    <p:extLst>
      <p:ext uri="{BB962C8B-B14F-4D97-AF65-F5344CB8AC3E}">
        <p14:creationId xmlns:p14="http://schemas.microsoft.com/office/powerpoint/2010/main" val="50256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46BB-B3E2-9F6B-D37E-33F9178B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28B30-9ADF-E9B9-C74B-EBD1DA4F4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Clark-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Wrightova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metoda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Mayerova metoda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Modifikovaná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Vogelova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aproximační metoda</a:t>
            </a:r>
          </a:p>
        </p:txBody>
      </p:sp>
    </p:spTree>
    <p:extLst>
      <p:ext uri="{BB962C8B-B14F-4D97-AF65-F5344CB8AC3E}">
        <p14:creationId xmlns:p14="http://schemas.microsoft.com/office/powerpoint/2010/main" val="398219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03B64-6EA5-DCD1-5693-6EC7A54E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Představení společnosti IMG Bohemia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0247C1-3C8D-3DEB-EF75-A1F8A765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 názvem IMG Bohemia s.r.o. od roku 2004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 výrobní závody v ČR s hlavním sídlem v Plané nad Lužnicí a jeden výrobní závod v Srbsku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ýroba polypropylenových a polyetylenových desek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72EE6C-28C6-1C63-F283-21F16BE15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954" y="20452"/>
            <a:ext cx="2591046" cy="1180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64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C507-BD21-7389-875D-1915C27C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F831159-FDB7-5624-D578-10F27B769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911435"/>
              </p:ext>
            </p:extLst>
          </p:nvPr>
        </p:nvGraphicFramePr>
        <p:xfrm>
          <a:off x="1" y="2370337"/>
          <a:ext cx="6096000" cy="395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83CD88D-EE8D-E936-8D29-733337424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331342"/>
              </p:ext>
            </p:extLst>
          </p:nvPr>
        </p:nvGraphicFramePr>
        <p:xfrm>
          <a:off x="6096000" y="2370338"/>
          <a:ext cx="5941196" cy="395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6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342C0-FF95-18FD-7329-AD9FF9BD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6C8C74AE-176C-C1C5-92FC-82F3E1C632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78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6FA00-533E-9202-D64F-A17CBDE5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Přínos práce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4089B0-6BA2-DC1C-0B9C-175961641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65783"/>
              </p:ext>
            </p:extLst>
          </p:nvPr>
        </p:nvGraphicFramePr>
        <p:xfrm>
          <a:off x="1097280" y="1737359"/>
          <a:ext cx="10058400" cy="45205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71680">
                  <a:extLst>
                    <a:ext uri="{9D8B030D-6E8A-4147-A177-3AD203B41FA5}">
                      <a16:colId xmlns:a16="http://schemas.microsoft.com/office/drawing/2014/main" val="3007678897"/>
                    </a:ext>
                  </a:extLst>
                </a:gridCol>
                <a:gridCol w="1784763">
                  <a:extLst>
                    <a:ext uri="{9D8B030D-6E8A-4147-A177-3AD203B41FA5}">
                      <a16:colId xmlns:a16="http://schemas.microsoft.com/office/drawing/2014/main" val="1723500928"/>
                    </a:ext>
                  </a:extLst>
                </a:gridCol>
                <a:gridCol w="1750317">
                  <a:extLst>
                    <a:ext uri="{9D8B030D-6E8A-4147-A177-3AD203B41FA5}">
                      <a16:colId xmlns:a16="http://schemas.microsoft.com/office/drawing/2014/main" val="1553149107"/>
                    </a:ext>
                  </a:extLst>
                </a:gridCol>
                <a:gridCol w="1475820">
                  <a:extLst>
                    <a:ext uri="{9D8B030D-6E8A-4147-A177-3AD203B41FA5}">
                      <a16:colId xmlns:a16="http://schemas.microsoft.com/office/drawing/2014/main" val="791273453"/>
                    </a:ext>
                  </a:extLst>
                </a:gridCol>
                <a:gridCol w="1475820">
                  <a:extLst>
                    <a:ext uri="{9D8B030D-6E8A-4147-A177-3AD203B41FA5}">
                      <a16:colId xmlns:a16="http://schemas.microsoft.com/office/drawing/2014/main" val="4223763590"/>
                    </a:ext>
                  </a:extLst>
                </a:gridCol>
              </a:tblGrid>
              <a:tr h="1130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Náklady za týden (Kč)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Náklady za rok (Kč)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Týdenní úspora (Kč)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Roční úspora (Kč)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6373827"/>
                  </a:ext>
                </a:extLst>
              </a:tr>
              <a:tr h="1130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Původní návrh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33 384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1 735 968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557658"/>
                  </a:ext>
                </a:extLst>
              </a:tr>
              <a:tr h="1130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Clarke-Wrightova metoda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26 260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1 365 520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7 124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370 448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611728"/>
                  </a:ext>
                </a:extLst>
              </a:tr>
              <a:tr h="1130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Modifikovaná Vogelova aproximační metoda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29 926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1 556 152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3 458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179 816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1776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54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D13CD-B056-DE27-59E7-A4FB515B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E943EB-F6B1-5EFF-CFEB-88041B4B1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jsou výhody a nevýhody využití Clark-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Wrightovy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metody při řešení okružních dopravních úloh?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jsou další možnosti optimalizace dopravně-logistických procesů ve vybrané firmě?</a:t>
            </a:r>
          </a:p>
        </p:txBody>
      </p:sp>
    </p:spTree>
    <p:extLst>
      <p:ext uri="{BB962C8B-B14F-4D97-AF65-F5344CB8AC3E}">
        <p14:creationId xmlns:p14="http://schemas.microsoft.com/office/powerpoint/2010/main" val="27175622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</TotalTime>
  <Words>322</Words>
  <Application>Microsoft Office PowerPoint</Application>
  <PresentationFormat>Širokoúhlá obrazovka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Retrospektiva</vt:lpstr>
      <vt:lpstr>Optimalizace dopravně-logistických procesů</vt:lpstr>
      <vt:lpstr>Cíl práce</vt:lpstr>
      <vt:lpstr>Výzkumné otázky</vt:lpstr>
      <vt:lpstr>Použité metody</vt:lpstr>
      <vt:lpstr>Představení společnosti IMG Bohemia s.r.o.</vt:lpstr>
      <vt:lpstr>Dosažené výsledky</vt:lpstr>
      <vt:lpstr>Dosažené výsledky</vt:lpstr>
      <vt:lpstr>Přínos práce</vt:lpstr>
      <vt:lpstr>Otázky vedoucího práce</vt:lpstr>
      <vt:lpstr>Otázky oponenta práce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dopravně-logistických procesů</dc:title>
  <dc:creator>Vojtěch Přibyl</dc:creator>
  <cp:lastModifiedBy>Vojtěch Přibyl</cp:lastModifiedBy>
  <cp:revision>4</cp:revision>
  <dcterms:created xsi:type="dcterms:W3CDTF">2023-06-05T13:12:10Z</dcterms:created>
  <dcterms:modified xsi:type="dcterms:W3CDTF">2023-06-05T17:41:10Z</dcterms:modified>
</cp:coreProperties>
</file>