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6" r:id="rId13"/>
    <p:sldId id="265" r:id="rId1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4FE8A-A64C-4DAE-B4EC-8389C82A8022}" v="103" dt="2023-06-09T08:21:30.888"/>
  </p1510:revLst>
</p1510:revInfo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3529" autoAdjust="0"/>
  </p:normalViewPr>
  <p:slideViewPr>
    <p:cSldViewPr snapToGrid="0">
      <p:cViewPr varScale="1">
        <p:scale>
          <a:sx n="155" d="100"/>
          <a:sy n="155" d="100"/>
        </p:scale>
        <p:origin x="162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413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3A0BD38-5902-4F5A-A418-DAF80D767574}" type="datetime1">
              <a:rPr lang="cs-CZ" smtClean="0"/>
              <a:t>09.06.2023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81FEA86-EBF8-4A4E-9739-CB2265969290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9A179D-2D27-49E2-B022-8EDDA2EFE68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sz="1200" i="1">
                <a:latin typeface="Arial" pitchFamily="34" charset="0"/>
                <a:cs typeface="Arial" pitchFamily="34" charset="0"/>
              </a:rPr>
              <a:t>Pokud chcete změnit obrázek na tomto snímku, vyberte tento obrázek a odstraňte ho. Pak klikněte na ikonu Obrázky v zástupném symbolu a vložte vlastní obrázek.</a:t>
            </a:r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33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57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018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14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48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842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634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239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10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cs-CZ" sz="1800" noProof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E450AD-E63B-4FBA-806D-3243B7B9F404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va obrázky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" name="Obdélník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1" name="Obdélník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12" name="Obdélník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430E46-E485-473F-8A5A-2A12896FE3D2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A93336-89D7-45FD-9CA0-A5765D7DC0CB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8" name="Obdélník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" name="Obdélník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F80C08-9D66-461B-B849-AF0B9DDDAFFC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7F8E3F6-DE14-48B2-B2BC-6FABA9630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1E6E9B-97D7-4FC1-A758-91EC41A28BB5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sz="1800" noProof="0"/>
          </a:p>
        </p:txBody>
      </p:sp>
      <p:sp>
        <p:nvSpPr>
          <p:cNvPr id="11" name="Volný tvar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12" name="Volný tvar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15" name="Zástupný symbol obrázku 14" descr="Prázdný zástupný symbol pro přidání obrázku Klikněte na zástupný symbol a vyberte obrázek, který chcete přidat.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sz="1800" noProof="0"/>
          </a:p>
        </p:txBody>
      </p:sp>
      <p:sp>
        <p:nvSpPr>
          <p:cNvPr id="8" name="Volný tvar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9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10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 rtl="0"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A5EFC1-CF47-498A-A050-74A0AB227CE4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6FB428-C818-4EE5-8B51-6FF19A560F10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06EEBF-29B6-415D-AA4B-874907DEA5FB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4DE339-6480-471D-A159-52F95148D050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296D9E-D050-4EE5-876B-61535EA0B75D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8" name="Obdélník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" name="Obdélník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98AE9803-FC4A-4F96-9CB2-A005883BA6EA}" type="datetime1">
              <a:rPr lang="cs-CZ" noProof="0" smtClean="0"/>
              <a:t>09.06.2023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7F8E3F6-DE14-48B2-B2BC-6FABA9630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5600" y="640748"/>
            <a:ext cx="5740400" cy="2208196"/>
          </a:xfrm>
        </p:spPr>
        <p:txBody>
          <a:bodyPr rtlCol="0"/>
          <a:lstStyle/>
          <a:p>
            <a:pPr rtl="0"/>
            <a:r>
              <a:rPr lang="cs-CZ" b="1" dirty="0">
                <a:solidFill>
                  <a:schemeClr val="tx2"/>
                </a:solidFill>
              </a:rPr>
              <a:t>Analýza přepravy nebezpečného nákladu na území ČR</a:t>
            </a:r>
          </a:p>
        </p:txBody>
      </p:sp>
      <p:pic>
        <p:nvPicPr>
          <p:cNvPr id="5" name="Zástupný symbol obrázku 4" descr="Městská ulice s rozostřeným pohybem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>
          <a:xfrm>
            <a:off x="6743703" y="0"/>
            <a:ext cx="5448297" cy="6858000"/>
          </a:xfr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5600" y="4009056"/>
            <a:ext cx="6743703" cy="2208196"/>
          </a:xfrm>
        </p:spPr>
        <p:txBody>
          <a:bodyPr rtlCol="0">
            <a:normAutofit/>
          </a:bodyPr>
          <a:lstStyle/>
          <a:p>
            <a:pPr rtl="0"/>
            <a:r>
              <a:rPr lang="cs-CZ" sz="2000" dirty="0">
                <a:solidFill>
                  <a:schemeClr val="tx2"/>
                </a:solidFill>
              </a:rPr>
              <a:t>Autor bakalářské práce: Pavel Nosko</a:t>
            </a:r>
          </a:p>
          <a:p>
            <a:pPr rtl="0"/>
            <a:r>
              <a:rPr lang="cs-CZ" sz="2000" dirty="0">
                <a:solidFill>
                  <a:schemeClr val="tx2"/>
                </a:solidFill>
              </a:rPr>
              <a:t>Vedoucí bakalářské práce: doc. Ing. Ján Ližbetin, PhD.</a:t>
            </a:r>
          </a:p>
          <a:p>
            <a:pPr rtl="0"/>
            <a:r>
              <a:rPr lang="cs-CZ" sz="2000" dirty="0">
                <a:solidFill>
                  <a:schemeClr val="tx2"/>
                </a:solidFill>
              </a:rPr>
              <a:t>Oponent bakalářské práce: Ing. Štěpán Pacas</a:t>
            </a:r>
          </a:p>
          <a:p>
            <a:pPr rtl="0"/>
            <a:r>
              <a:rPr lang="cs-CZ" sz="2000" dirty="0">
                <a:solidFill>
                  <a:schemeClr val="tx2"/>
                </a:solidFill>
              </a:rPr>
              <a:t>České Budějovice, 2023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295400" y="2909887"/>
            <a:ext cx="9601200" cy="846567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4400" b="1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378314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Obecný zájem o téma chemie a nebezpečné látky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Významný sektor nákladní dopravy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Vlastní zvědavost o aktuální situaci u nás</a:t>
            </a: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28800"/>
            <a:ext cx="9855200" cy="4343400"/>
          </a:xfrm>
        </p:spPr>
        <p:txBody>
          <a:bodyPr rtlCol="0"/>
          <a:lstStyle/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Přiblížit aktuální stav přeprav nebezpečných látek v České republice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Analyzovat nehodovost během přeprav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Navrhnout možná opatření vedoucí ke snížení jejich počtu či následků </a:t>
            </a:r>
          </a:p>
        </p:txBody>
      </p:sp>
    </p:spTree>
    <p:extLst>
      <p:ext uri="{BB962C8B-B14F-4D97-AF65-F5344CB8AC3E}">
        <p14:creationId xmlns:p14="http://schemas.microsoft.com/office/powerpoint/2010/main" val="128024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Definované hypotézy nebo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28800"/>
            <a:ext cx="9906000" cy="4343400"/>
          </a:xfrm>
        </p:spPr>
        <p:txBody>
          <a:bodyPr rtlCol="0"/>
          <a:lstStyle/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Jaký druh dopravy je nejvyužívanější?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Bude se v tomto druhu dopravy vyskytovat i nejvíce nehod?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Jaké jsou jejich nejčastější příčiny?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Jak snížit riziko dopravních nehod a zvýšit bezpečnost při přepravách nebezpečných látek?</a:t>
            </a:r>
          </a:p>
        </p:txBody>
      </p:sp>
    </p:spTree>
    <p:extLst>
      <p:ext uri="{BB962C8B-B14F-4D97-AF65-F5344CB8AC3E}">
        <p14:creationId xmlns:p14="http://schemas.microsoft.com/office/powerpoint/2010/main" val="372549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28800"/>
            <a:ext cx="9906000" cy="4343400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Využití volně dostupných údajů Českého statistického úřadu 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Žádost o statistiky nehodovosti a dopravy: Policie ČR, Ministerstvo dopravy ČR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Analýza poskytnutých údajů</a:t>
            </a:r>
          </a:p>
          <a:p>
            <a:pPr rtl="0"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Vytvoření transparentních grafů</a:t>
            </a:r>
          </a:p>
        </p:txBody>
      </p:sp>
    </p:spTree>
    <p:extLst>
      <p:ext uri="{BB962C8B-B14F-4D97-AF65-F5344CB8AC3E}">
        <p14:creationId xmlns:p14="http://schemas.microsoft.com/office/powerpoint/2010/main" val="281898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28800"/>
            <a:ext cx="9906000" cy="4774066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Nejvyužívanější druhy nákladní dopravy: 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silniční (&gt; 70% zboží, 80% nebezpečných látek ročně)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železniční (14 – 15% zboží, zhruba 20% nebezpečných látek ročně)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Nejvíce nehod (2017 – září 2022): 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silniční nákladní doprava – 709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železniční nákladní doprava – 8</a:t>
            </a:r>
          </a:p>
          <a:p>
            <a:pPr>
              <a:lnSpc>
                <a:spcPct val="150000"/>
              </a:lnSpc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28D465A-FBF0-3EF3-AB9A-E1E3B707C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09" y="315624"/>
            <a:ext cx="11309181" cy="5649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3E391AD-68B0-53BE-F031-ABE82DE8A4FE}"/>
              </a:ext>
            </a:extLst>
          </p:cNvPr>
          <p:cNvSpPr txBox="1"/>
          <p:nvPr/>
        </p:nvSpPr>
        <p:spPr>
          <a:xfrm>
            <a:off x="254000" y="6233534"/>
            <a:ext cx="476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Zdroj: autor dle dat Policie ČR</a:t>
            </a:r>
          </a:p>
        </p:txBody>
      </p:sp>
    </p:spTree>
    <p:extLst>
      <p:ext uri="{BB962C8B-B14F-4D97-AF65-F5344CB8AC3E}">
        <p14:creationId xmlns:p14="http://schemas.microsoft.com/office/powerpoint/2010/main" val="190376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Stručné 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828800"/>
            <a:ext cx="9906000" cy="4774066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Nerovnoměrné využití uvedených druhů nákladní dopravy v ČR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Uvedení několika možností ke snížení rizika uvedených příčin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Přiblížení konkrétního opatření a jeho teoretického dopadu na jednu z uvedených příčin nehod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Možnost dalšího výzkumu v této oblasti</a:t>
            </a:r>
          </a:p>
        </p:txBody>
      </p:sp>
    </p:spTree>
    <p:extLst>
      <p:ext uri="{BB962C8B-B14F-4D97-AF65-F5344CB8AC3E}">
        <p14:creationId xmlns:p14="http://schemas.microsoft.com/office/powerpoint/2010/main" val="162889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Otázky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49400"/>
            <a:ext cx="9906000" cy="5053466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Myslíte, že aktuální předpisy ohledně přepravy nebezpečného nákladu (ať už jde o mezinárodní dohody nebo českou legislativu) jsou dostatečné a plně řeší všechna úskalí přepravy nebezpečného nákladu? Pokud ne, kterou oblast byste navrhoval doplnit/zpřísnit?</a:t>
            </a:r>
          </a:p>
        </p:txBody>
      </p:sp>
    </p:spTree>
    <p:extLst>
      <p:ext uri="{BB962C8B-B14F-4D97-AF65-F5344CB8AC3E}">
        <p14:creationId xmlns:p14="http://schemas.microsoft.com/office/powerpoint/2010/main" val="281165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Otázky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49400"/>
            <a:ext cx="9906000" cy="5053466"/>
          </a:xfrm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Zjišťoval jste situaci ohledně nehodovosti v ostatních zemích Evropy v rámci přepravy nebezpečného nákladu a případné porovnání s ČR?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2"/>
                </a:solidFill>
              </a:rPr>
              <a:t>Budou Vámi provedené návrhy využity? </a:t>
            </a:r>
          </a:p>
        </p:txBody>
      </p:sp>
    </p:spTree>
    <p:extLst>
      <p:ext uri="{BB962C8B-B14F-4D97-AF65-F5344CB8AC3E}">
        <p14:creationId xmlns:p14="http://schemas.microsoft.com/office/powerpoint/2010/main" val="231887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měrovka prodeje 16: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170_TF03431374.potx" id="{7B380210-F46E-46AE-8AC1-7C0CAE20DE66}" vid="{4FAD98D2-B666-4C8F-841D-42EE32A6C8BE}"/>
    </a:ext>
  </a:extLst>
</a:theme>
</file>

<file path=ppt/theme/theme2.xml><?xml version="1.0" encoding="utf-8"?>
<a:theme xmlns:a="http://schemas.openxmlformats.org/drawingml/2006/main" name="Motiv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A4515658E87F469E73FB3022177433" ma:contentTypeVersion="14" ma:contentTypeDescription="Vytvoří nový dokument" ma:contentTypeScope="" ma:versionID="fc59430793a03a21cce3e5ba72a8827a">
  <xsd:schema xmlns:xsd="http://www.w3.org/2001/XMLSchema" xmlns:xs="http://www.w3.org/2001/XMLSchema" xmlns:p="http://schemas.microsoft.com/office/2006/metadata/properties" xmlns:ns3="ca3d1fd9-b198-4996-b8a4-a27859a878f8" xmlns:ns4="642d4201-c583-4616-9ae5-0544f0848f4d" targetNamespace="http://schemas.microsoft.com/office/2006/metadata/properties" ma:root="true" ma:fieldsID="6666990b6e8009532cad44eec8057e9b" ns3:_="" ns4:_="">
    <xsd:import namespace="ca3d1fd9-b198-4996-b8a4-a27859a878f8"/>
    <xsd:import namespace="642d4201-c583-4616-9ae5-0544f0848f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d1fd9-b198-4996-b8a4-a27859a878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d4201-c583-4616-9ae5-0544f0848f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3d1fd9-b198-4996-b8a4-a27859a878f8" xsi:nil="true"/>
  </documentManagement>
</p:properties>
</file>

<file path=customXml/itemProps1.xml><?xml version="1.0" encoding="utf-8"?>
<ds:datastoreItem xmlns:ds="http://schemas.openxmlformats.org/officeDocument/2006/customXml" ds:itemID="{32916976-7C71-4C35-B51A-B54D00E7F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3d1fd9-b198-4996-b8a4-a27859a878f8"/>
    <ds:schemaRef ds:uri="642d4201-c583-4616-9ae5-0544f0848f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9DCD8C-8E8C-445C-9C8D-7D0A2AE748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AA5F28-F550-453E-A9B6-74EAF8550CFE}">
  <ds:schemaRefs>
    <ds:schemaRef ds:uri="ca3d1fd9-b198-4996-b8a4-a27859a878f8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642d4201-c583-4616-9ae5-0544f0848f4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Obchodní prezentace (širokoúhlá)</Template>
  <TotalTime>157</TotalTime>
  <Words>376</Words>
  <Application>Microsoft Office PowerPoint</Application>
  <PresentationFormat>Širokoúhlá obrazovka</PresentationFormat>
  <Paragraphs>49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Book Antiqua</vt:lpstr>
      <vt:lpstr>Směrovka prodeje 16:9</vt:lpstr>
      <vt:lpstr>Analýza přepravy nebezpečného nákladu na území ČR</vt:lpstr>
      <vt:lpstr>Motivace a důvody k řešení daného problému</vt:lpstr>
      <vt:lpstr>Cíl práce</vt:lpstr>
      <vt:lpstr>Definované hypotézy nebo výzkumné otázky</vt:lpstr>
      <vt:lpstr>Použité metody</vt:lpstr>
      <vt:lpstr>Dosažené výsledky a přínos práce</vt:lpstr>
      <vt:lpstr>Stručné závěrečné shrnutí</vt:lpstr>
      <vt:lpstr>Otázky vedoucího práce</vt:lpstr>
      <vt:lpstr>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přepravy nebezpečného nákladu na území ČR</dc:title>
  <dc:creator>Pavel Nosko</dc:creator>
  <cp:lastModifiedBy>Pavel Nosko</cp:lastModifiedBy>
  <cp:revision>2</cp:revision>
  <dcterms:created xsi:type="dcterms:W3CDTF">2023-06-05T14:24:18Z</dcterms:created>
  <dcterms:modified xsi:type="dcterms:W3CDTF">2023-06-09T09:51:05Z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0x01010076A4515658E87F469E73FB3022177433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