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1977-824C-44DF-8C82-68D591A79C0A}" type="datetimeFigureOut">
              <a:rPr lang="cs-CZ" smtClean="0"/>
              <a:t>08.06.2023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089C8F3-6E98-4E3F-ACE8-B86AFC63BAFD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46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1977-824C-44DF-8C82-68D591A79C0A}" type="datetimeFigureOut">
              <a:rPr lang="cs-CZ" smtClean="0"/>
              <a:t>08.06.2023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C8F3-6E98-4E3F-ACE8-B86AFC63BAFD}" type="slidenum">
              <a:rPr lang="cs-CZ" smtClean="0"/>
              <a:t>‹#›</a:t>
            </a:fld>
            <a:endParaRPr lang="cs-CZ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76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1977-824C-44DF-8C82-68D591A79C0A}" type="datetimeFigureOut">
              <a:rPr lang="cs-CZ" smtClean="0"/>
              <a:t>08.06.2023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C8F3-6E98-4E3F-ACE8-B86AFC63BAFD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386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1977-824C-44DF-8C82-68D591A79C0A}" type="datetimeFigureOut">
              <a:rPr lang="cs-CZ" smtClean="0"/>
              <a:t>08.06.2023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C8F3-6E98-4E3F-ACE8-B86AFC63BAFD}" type="slidenum">
              <a:rPr lang="cs-CZ" smtClean="0"/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372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1977-824C-44DF-8C82-68D591A79C0A}" type="datetimeFigureOut">
              <a:rPr lang="cs-CZ" smtClean="0"/>
              <a:t>08.06.2023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C8F3-6E98-4E3F-ACE8-B86AFC63BAFD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9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1977-824C-44DF-8C82-68D591A79C0A}" type="datetimeFigureOut">
              <a:rPr lang="cs-CZ" smtClean="0"/>
              <a:t>08.06.2023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C8F3-6E98-4E3F-ACE8-B86AFC63BAFD}" type="slidenum">
              <a:rPr lang="cs-CZ" smtClean="0"/>
              <a:t>‹#›</a:t>
            </a:fld>
            <a:endParaRPr lang="cs-CZ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97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1977-824C-44DF-8C82-68D591A79C0A}" type="datetimeFigureOut">
              <a:rPr lang="cs-CZ" smtClean="0"/>
              <a:t>08.06.2023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C8F3-6E98-4E3F-ACE8-B86AFC63BAFD}" type="slidenum">
              <a:rPr lang="cs-CZ" smtClean="0"/>
              <a:t>‹#›</a:t>
            </a:fld>
            <a:endParaRPr lang="cs-CZ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84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1977-824C-44DF-8C82-68D591A79C0A}" type="datetimeFigureOut">
              <a:rPr lang="cs-CZ" smtClean="0"/>
              <a:t>08.06.2023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C8F3-6E98-4E3F-ACE8-B86AFC63BAFD}" type="slidenum">
              <a:rPr lang="cs-CZ" smtClean="0"/>
              <a:t>‹#›</a:t>
            </a:fld>
            <a:endParaRPr lang="cs-CZ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74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1977-824C-44DF-8C82-68D591A79C0A}" type="datetimeFigureOut">
              <a:rPr lang="cs-CZ" smtClean="0"/>
              <a:t>08.06.2023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C8F3-6E98-4E3F-ACE8-B86AFC63BA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385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1977-824C-44DF-8C82-68D591A79C0A}" type="datetimeFigureOut">
              <a:rPr lang="cs-CZ" smtClean="0"/>
              <a:t>08.06.2023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C8F3-6E98-4E3F-ACE8-B86AFC63BAFD}" type="slidenum">
              <a:rPr lang="cs-CZ" smtClean="0"/>
              <a:t>‹#›</a:t>
            </a:fld>
            <a:endParaRPr lang="cs-C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2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AED1977-824C-44DF-8C82-68D591A79C0A}" type="datetimeFigureOut">
              <a:rPr lang="cs-CZ" smtClean="0"/>
              <a:t>08.06.2023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C8F3-6E98-4E3F-ACE8-B86AFC63BAFD}" type="slidenum">
              <a:rPr lang="cs-CZ" smtClean="0"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549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D1977-824C-44DF-8C82-68D591A79C0A}" type="datetimeFigureOut">
              <a:rPr lang="cs-CZ" smtClean="0"/>
              <a:t>08.06.2023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089C8F3-6E98-4E3F-ACE8-B86AFC63BAF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57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B882A8-5444-47E4-DA78-0B991898A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1330" y="803831"/>
            <a:ext cx="8637073" cy="2541431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Návrh a výroba podstavce pro mlýn s motorem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0EF0671-259A-211C-818A-8AD478DA4B2C}"/>
              </a:ext>
            </a:extLst>
          </p:cNvPr>
          <p:cNvSpPr/>
          <p:nvPr/>
        </p:nvSpPr>
        <p:spPr>
          <a:xfrm>
            <a:off x="1411428" y="364807"/>
            <a:ext cx="78261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Vysoká škola technická a ekonomická v Českých Budějovicích Ústav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technicko-technologický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704270F-3832-FF79-6D4F-264B5FD222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2549" y="364807"/>
            <a:ext cx="1162212" cy="1162212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AABFFE63-7526-6DFD-2599-90944598FD93}"/>
              </a:ext>
            </a:extLst>
          </p:cNvPr>
          <p:cNvSpPr txBox="1">
            <a:spLocks/>
          </p:cNvSpPr>
          <p:nvPr/>
        </p:nvSpPr>
        <p:spPr>
          <a:xfrm>
            <a:off x="1066800" y="4455620"/>
            <a:ext cx="10058400" cy="1143000"/>
          </a:xfrm>
          <a:prstGeom prst="rect">
            <a:avLst/>
          </a:prstGeom>
        </p:spPr>
        <p:txBody>
          <a:bodyPr vert="horz" lIns="91440" tIns="91440" rIns="91440" bIns="9144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Autor bakalářské práce: David Beran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Vedoucí bakalářské práce: Mgr. Tomáš Náhlík, Ph.D.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Oponent bakalářské práce: Ing. Martin Podařil, PhD., Ph.D.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1294A8-8699-B372-BDFD-4C29E69F1DE4}"/>
              </a:ext>
            </a:extLst>
          </p:cNvPr>
          <p:cNvSpPr txBox="1">
            <a:spLocks/>
          </p:cNvSpPr>
          <p:nvPr/>
        </p:nvSpPr>
        <p:spPr>
          <a:xfrm>
            <a:off x="9686585" y="5234558"/>
            <a:ext cx="10058400" cy="1143000"/>
          </a:xfrm>
          <a:prstGeom prst="rect">
            <a:avLst/>
          </a:prstGeom>
        </p:spPr>
        <p:txBody>
          <a:bodyPr vert="horz" lIns="91440" tIns="91440" rIns="91440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České Budějovice 2023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731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B882A8-5444-47E4-DA78-0B991898A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1330" y="803831"/>
            <a:ext cx="8637073" cy="2541431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0EF0671-259A-211C-818A-8AD478DA4B2C}"/>
              </a:ext>
            </a:extLst>
          </p:cNvPr>
          <p:cNvSpPr/>
          <p:nvPr/>
        </p:nvSpPr>
        <p:spPr>
          <a:xfrm>
            <a:off x="1411428" y="364807"/>
            <a:ext cx="78261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Vysoká škola technická a ekonomická v Českých Budějovicích Ústav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technicko-technologický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704270F-3832-FF79-6D4F-264B5FD222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2549" y="364807"/>
            <a:ext cx="1162212" cy="1162212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AABFFE63-7526-6DFD-2599-90944598FD93}"/>
              </a:ext>
            </a:extLst>
          </p:cNvPr>
          <p:cNvSpPr txBox="1">
            <a:spLocks/>
          </p:cNvSpPr>
          <p:nvPr/>
        </p:nvSpPr>
        <p:spPr>
          <a:xfrm>
            <a:off x="10529186" y="5547001"/>
            <a:ext cx="10058400" cy="1143000"/>
          </a:xfrm>
          <a:prstGeom prst="rect">
            <a:avLst/>
          </a:prstGeom>
        </p:spPr>
        <p:txBody>
          <a:bodyPr vert="horz" lIns="91440" tIns="91440" rIns="91440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David Beran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560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96DD0E-3BB2-39E4-114B-385F2D713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541885"/>
            <a:ext cx="9603275" cy="1049235"/>
          </a:xfrm>
        </p:spPr>
        <p:txBody>
          <a:bodyPr>
            <a:noAutofit/>
          </a:bodyPr>
          <a:lstStyle/>
          <a:p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Motivace k řešení daného problému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6F3A57-2F9D-6F88-B08E-4C4811411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Možnost ověření teoretických znalostí v praxi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Mezinárodní spolupráce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Vedení projektu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Realizace vlastního návrhu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Možnost přispět na dobrou věc</a:t>
            </a:r>
          </a:p>
          <a:p>
            <a:endParaRPr lang="cs-CZ" dirty="0"/>
          </a:p>
        </p:txBody>
      </p:sp>
      <p:pic>
        <p:nvPicPr>
          <p:cNvPr id="6" name="Grafický objekt 5" descr="Uživatelé se souvislou výplní">
            <a:extLst>
              <a:ext uri="{FF2B5EF4-FFF2-40B4-BE49-F238E27FC236}">
                <a16:creationId xmlns:a16="http://schemas.microsoft.com/office/drawing/2014/main" id="{50E801BE-58A1-E782-C288-0D6FA5400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44504" y="2514600"/>
            <a:ext cx="914400" cy="914400"/>
          </a:xfrm>
          <a:prstGeom prst="rect">
            <a:avLst/>
          </a:prstGeom>
        </p:spPr>
      </p:pic>
      <p:pic>
        <p:nvPicPr>
          <p:cNvPr id="8" name="Grafický objekt 7" descr="Žárovka a ozubené kolečko se souvislou výplní">
            <a:extLst>
              <a:ext uri="{FF2B5EF4-FFF2-40B4-BE49-F238E27FC236}">
                <a16:creationId xmlns:a16="http://schemas.microsoft.com/office/drawing/2014/main" id="{B1EBAC7A-D1FF-F7C6-0B95-DB117EF1B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4344" y="419532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0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E0DE3-A09D-74B4-CF87-FCC2225B3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8C01A3-1215-F308-2567-CD930D566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Cílem práce je návrh a následná výroba podstavce. Spojen bude motor s mlýnem na obilí přes řemenový převod. Samotný podstavec je uvažován z uzavřených ocelových profilů. Návrh bude realizován v programu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AutoCAD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Inventor.  Výpočtem bude kontrolovaný hřídel motoru s řemenicí a řemenový převod.</a:t>
            </a:r>
          </a:p>
        </p:txBody>
      </p:sp>
      <p:pic>
        <p:nvPicPr>
          <p:cNvPr id="5" name="Grafický objekt 4" descr="Prezentace s kontrolním seznamem obrys">
            <a:extLst>
              <a:ext uri="{FF2B5EF4-FFF2-40B4-BE49-F238E27FC236}">
                <a16:creationId xmlns:a16="http://schemas.microsoft.com/office/drawing/2014/main" id="{47D353AF-9403-376A-8D8F-25596E719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2579" y="642541"/>
            <a:ext cx="1122784" cy="112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3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4D7624-1AD6-00CB-0170-5547A3441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Metodika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4699C7-EB1D-F791-738A-B81C98A13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Literární rešerše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Hrubá výkresová dokumentace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Testování kompatibility motoru s mlýnem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Finální 3D model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Výpočetní ověření návrhu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Výroba a finální testování</a:t>
            </a:r>
          </a:p>
        </p:txBody>
      </p:sp>
      <p:pic>
        <p:nvPicPr>
          <p:cNvPr id="5" name="Grafický objekt 4" descr="Kruhy se šipkami obrys">
            <a:extLst>
              <a:ext uri="{FF2B5EF4-FFF2-40B4-BE49-F238E27FC236}">
                <a16:creationId xmlns:a16="http://schemas.microsoft.com/office/drawing/2014/main" id="{F08F72F1-D0FD-7BE6-1F92-3BB5DB1E5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9152" y="2015732"/>
            <a:ext cx="1057469" cy="1057469"/>
          </a:xfrm>
          <a:prstGeom prst="rect">
            <a:avLst/>
          </a:prstGeom>
        </p:spPr>
      </p:pic>
      <p:pic>
        <p:nvPicPr>
          <p:cNvPr id="7" name="Grafický objekt 6" descr="Podrobný plán obrys">
            <a:extLst>
              <a:ext uri="{FF2B5EF4-FFF2-40B4-BE49-F238E27FC236}">
                <a16:creationId xmlns:a16="http://schemas.microsoft.com/office/drawing/2014/main" id="{3A70F2E8-4365-97ED-0B36-CE255CC7E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57656" y="4551945"/>
            <a:ext cx="914400" cy="914400"/>
          </a:xfrm>
          <a:prstGeom prst="rect">
            <a:avLst/>
          </a:prstGeom>
        </p:spPr>
      </p:pic>
      <p:pic>
        <p:nvPicPr>
          <p:cNvPr id="9" name="Grafický objekt 8" descr="Deska s klipem, částečně zaškrtnuté obrys">
            <a:extLst>
              <a:ext uri="{FF2B5EF4-FFF2-40B4-BE49-F238E27FC236}">
                <a16:creationId xmlns:a16="http://schemas.microsoft.com/office/drawing/2014/main" id="{DBF6D689-291B-5B3C-B9CF-19C00E0A34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98025" y="32838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15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E2AE50-0968-4DD2-9052-D1398E85C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Dosažené výsledky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CBD446-5133-6EEA-FB85-4DECC8CA0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Výkresová dokumentace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3D model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Návrh originálního napínání řemenů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Spolehlivá konstrukce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Nezávislost na elektrické energii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Stabilita konstrukce</a:t>
            </a:r>
          </a:p>
          <a:p>
            <a:endParaRPr lang="cs-CZ" dirty="0"/>
          </a:p>
        </p:txBody>
      </p:sp>
      <p:pic>
        <p:nvPicPr>
          <p:cNvPr id="4" name="Obrázek 3" descr="Obsah obrázku nábytek, bílá, sedadlo, stůl&#10;&#10;Popis byl vytvořen automaticky">
            <a:extLst>
              <a:ext uri="{FF2B5EF4-FFF2-40B4-BE49-F238E27FC236}">
                <a16:creationId xmlns:a16="http://schemas.microsoft.com/office/drawing/2014/main" id="{A657F6E7-8298-B43B-7019-271614B44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331" y="1536569"/>
            <a:ext cx="3865466" cy="3929776"/>
          </a:xfrm>
          <a:prstGeom prst="rect">
            <a:avLst/>
          </a:prstGeom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57BC18E2-E9CB-D443-8703-4F0EEA2372C4}"/>
              </a:ext>
            </a:extLst>
          </p:cNvPr>
          <p:cNvSpPr txBox="1">
            <a:spLocks/>
          </p:cNvSpPr>
          <p:nvPr/>
        </p:nvSpPr>
        <p:spPr>
          <a:xfrm>
            <a:off x="7414331" y="5466345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Obr. 1 – Digitální model, zdroj: vlastní zpracování</a:t>
            </a:r>
          </a:p>
        </p:txBody>
      </p:sp>
    </p:spTree>
    <p:extLst>
      <p:ext uri="{BB962C8B-B14F-4D97-AF65-F5344CB8AC3E}">
        <p14:creationId xmlns:p14="http://schemas.microsoft.com/office/powerpoint/2010/main" val="1375183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BC2CD4-65D2-EEFC-6D91-449DEABD7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Napínací ústrojí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D9592D-2A5E-E378-ABA3-BE4FD9520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Omezený rozsah náklonu (</a:t>
            </a:r>
            <a: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±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27°)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Úspora za přídavnou kladku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Snadná regulace </a:t>
            </a:r>
          </a:p>
          <a:p>
            <a:endParaRPr lang="cs-CZ" dirty="0"/>
          </a:p>
        </p:txBody>
      </p:sp>
      <p:pic>
        <p:nvPicPr>
          <p:cNvPr id="4" name="Obrázek 3" descr="Obsah obrázku interiér&#10;&#10;Popis byl vytvořen automaticky">
            <a:extLst>
              <a:ext uri="{FF2B5EF4-FFF2-40B4-BE49-F238E27FC236}">
                <a16:creationId xmlns:a16="http://schemas.microsoft.com/office/drawing/2014/main" id="{E6DBEF8D-2AB2-5885-19D4-E147BE6E9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838" y="755956"/>
            <a:ext cx="4283637" cy="4104783"/>
          </a:xfrm>
          <a:prstGeom prst="rect">
            <a:avLst/>
          </a:prstGeom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1D0E55DB-579F-A347-A4E7-266F5D37734F}"/>
              </a:ext>
            </a:extLst>
          </p:cNvPr>
          <p:cNvSpPr txBox="1">
            <a:spLocks/>
          </p:cNvSpPr>
          <p:nvPr/>
        </p:nvSpPr>
        <p:spPr>
          <a:xfrm>
            <a:off x="7270838" y="490930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Obr. 2 – Napínací ústrojí, zdroj: vlastní foto</a:t>
            </a:r>
          </a:p>
        </p:txBody>
      </p:sp>
    </p:spTree>
    <p:extLst>
      <p:ext uri="{BB962C8B-B14F-4D97-AF65-F5344CB8AC3E}">
        <p14:creationId xmlns:p14="http://schemas.microsoft.com/office/powerpoint/2010/main" val="4211935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C58BB0-5504-794E-DB5E-35BD7431A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Přínos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3E4BDF-79F2-2E88-1DF8-FD5868AD9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887589"/>
            <a:ext cx="9603275" cy="3450613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Originalita konstrukce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Digitální model 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Optimalizace rozměrů a hmotnosti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Úspora materiálu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Přívětivá obsluha ústrojí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B945987-0DF7-5973-05CC-1189D23D2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025" y="365239"/>
            <a:ext cx="4070396" cy="4972963"/>
          </a:xfrm>
          <a:prstGeom prst="rect">
            <a:avLst/>
          </a:prstGeom>
        </p:spPr>
      </p:pic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B44BD8C5-BF53-B4E3-DE38-88E867CCF21B}"/>
              </a:ext>
            </a:extLst>
          </p:cNvPr>
          <p:cNvSpPr txBox="1">
            <a:spLocks/>
          </p:cNvSpPr>
          <p:nvPr/>
        </p:nvSpPr>
        <p:spPr>
          <a:xfrm>
            <a:off x="6670025" y="5321979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Obr. 3 – Hotový výrobek, zdroj: vlastní foto</a:t>
            </a:r>
          </a:p>
        </p:txBody>
      </p:sp>
    </p:spTree>
    <p:extLst>
      <p:ext uri="{BB962C8B-B14F-4D97-AF65-F5344CB8AC3E}">
        <p14:creationId xmlns:p14="http://schemas.microsoft.com/office/powerpoint/2010/main" val="3474547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E96696-4E01-7E89-3205-7F653275E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Závěrečné 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688C0E-3782-3417-4214-0C8033950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Naplnění cíle práce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Funkční prototyp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Pozitivní zpětná vazba zákazníka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07A491-0904-45AD-DC3E-2357396241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999" y="1530873"/>
            <a:ext cx="5061347" cy="37962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1686F93C-9681-4DBC-E7BE-A8B8D804DED4}"/>
              </a:ext>
            </a:extLst>
          </p:cNvPr>
          <p:cNvSpPr txBox="1">
            <a:spLocks/>
          </p:cNvSpPr>
          <p:nvPr/>
        </p:nvSpPr>
        <p:spPr>
          <a:xfrm>
            <a:off x="6737999" y="5327126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Obr. 4 – Výrobek v Africe, zdroj: soukromá korespondence</a:t>
            </a:r>
          </a:p>
        </p:txBody>
      </p:sp>
    </p:spTree>
    <p:extLst>
      <p:ext uri="{BB962C8B-B14F-4D97-AF65-F5344CB8AC3E}">
        <p14:creationId xmlns:p14="http://schemas.microsoft.com/office/powerpoint/2010/main" val="2797525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FF119E-6C4B-6A21-73A8-9BAAA790B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724" y="679014"/>
            <a:ext cx="10202356" cy="1049235"/>
          </a:xfrm>
        </p:spPr>
        <p:txBody>
          <a:bodyPr>
            <a:noAutofit/>
          </a:bodyPr>
          <a:lstStyle/>
          <a:p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dotazy vedoucího a oponenta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3136B0-0CD8-ED07-7E9D-B29BDC0BB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Žádné doplňující dotazy</a:t>
            </a:r>
          </a:p>
        </p:txBody>
      </p:sp>
      <p:pic>
        <p:nvPicPr>
          <p:cNvPr id="5" name="Grafický objekt 4" descr="Nápověda obrys">
            <a:extLst>
              <a:ext uri="{FF2B5EF4-FFF2-40B4-BE49-F238E27FC236}">
                <a16:creationId xmlns:a16="http://schemas.microsoft.com/office/drawing/2014/main" id="{4FEB3519-2938-C1D4-C5A0-A72AFBA67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19327" y="22877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2044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530</TotalTime>
  <Words>276</Words>
  <Application>Microsoft Office PowerPoint</Application>
  <PresentationFormat>Širokoúhlá obrazovka</PresentationFormat>
  <Paragraphs>51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Galerie</vt:lpstr>
      <vt:lpstr>Návrh a výroba podstavce pro mlýn s motorem</vt:lpstr>
      <vt:lpstr>Motivace k řešení daného problému</vt:lpstr>
      <vt:lpstr>Cíl práce</vt:lpstr>
      <vt:lpstr>Metodika práce</vt:lpstr>
      <vt:lpstr>Dosažené výsledky</vt:lpstr>
      <vt:lpstr>Napínací ústrojí</vt:lpstr>
      <vt:lpstr>Přínos práce</vt:lpstr>
      <vt:lpstr>Závěrečné shrnutí</vt:lpstr>
      <vt:lpstr>dotazy vedoucího a oponenta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Návrh a výroba podstavce pro motor s mlýnem</dc:title>
  <dc:creator>David Beran</dc:creator>
  <cp:lastModifiedBy>David Beran</cp:lastModifiedBy>
  <cp:revision>15</cp:revision>
  <dcterms:created xsi:type="dcterms:W3CDTF">2023-06-05T19:42:26Z</dcterms:created>
  <dcterms:modified xsi:type="dcterms:W3CDTF">2023-06-08T14:13:00Z</dcterms:modified>
</cp:coreProperties>
</file>