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9" r:id="rId7"/>
    <p:sldId id="260" r:id="rId8"/>
    <p:sldId id="261" r:id="rId9"/>
    <p:sldId id="262" r:id="rId10"/>
    <p:sldId id="263" r:id="rId11"/>
    <p:sldId id="264" r:id="rId12"/>
    <p:sldId id="265" r:id="rId13"/>
    <p:sldId id="270" r:id="rId14"/>
    <p:sldId id="271" r:id="rId15"/>
    <p:sldId id="266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37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53B36B-4237-438A-A2F4-F82821A6A0BE}" v="303" dt="2023-05-28T18:59:08.093"/>
    <p1510:client id="{ED854DB1-0D48-4CD4-ADFA-37B9D4DE36DD}" v="18" dt="2023-05-28T19:03:56.166"/>
    <p1510:client id="{F92F9D6B-1B9C-4E60-8026-17575938DB0C}" v="3" dt="2023-05-28T19:00:36.2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02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10.06.2023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10.06.2023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10.06.2023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10.06.2023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10.06.2023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10.06.2023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10.06.2023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10.06.2023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10.06.2023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10.06.2023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10.06.2023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10.06.2023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2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04271" y="1286162"/>
            <a:ext cx="5249624" cy="72471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n-US" sz="4600" dirty="0" err="1">
                <a:latin typeface="Avenir Next LT Pro Demi" panose="020B0604020202020204" pitchFamily="34" charset="-18"/>
              </a:rPr>
              <a:t>Bakalářská</a:t>
            </a:r>
            <a:r>
              <a:rPr lang="en-US" sz="4600" dirty="0">
                <a:latin typeface="Avenir Next LT Pro Demi" panose="020B0604020202020204" pitchFamily="34" charset="-18"/>
              </a:rPr>
              <a:t> </a:t>
            </a:r>
            <a:r>
              <a:rPr lang="en-US" sz="4600" dirty="0" err="1">
                <a:latin typeface="Avenir Next LT Pro Demi" panose="020B0604020202020204" pitchFamily="34" charset="-18"/>
              </a:rPr>
              <a:t>práce</a:t>
            </a:r>
            <a:endParaRPr lang="en-US" sz="4600" dirty="0">
              <a:latin typeface="Avenir Next LT Pro Demi" panose="020B0604020202020204" pitchFamily="34" charset="-18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29399" y="2974507"/>
            <a:ext cx="4506600" cy="1081106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algn="l"/>
            <a:r>
              <a:rPr lang="cs-CZ" sz="2800" dirty="0">
                <a:latin typeface="Avenir Next LT Pro Demi" panose="020B0704020202020204" pitchFamily="34" charset="-18"/>
              </a:rPr>
              <a:t>Variantní návrh obvodových plášťů krematoria v Jihlavě</a:t>
            </a:r>
            <a:endParaRPr lang="en-US" sz="2800" dirty="0">
              <a:latin typeface="Avenir Next LT Pro Demi" panose="020B0704020202020204" pitchFamily="34" charset="-18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FD70B52-E69E-5ADA-7FD6-97DF31139997}"/>
              </a:ext>
            </a:extLst>
          </p:cNvPr>
          <p:cNvSpPr txBox="1"/>
          <p:nvPr/>
        </p:nvSpPr>
        <p:spPr>
          <a:xfrm>
            <a:off x="629399" y="6117069"/>
            <a:ext cx="4929527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cs-CZ" sz="1600" dirty="0">
                <a:solidFill>
                  <a:srgbClr val="9F3736"/>
                </a:solidFill>
                <a:latin typeface="Avenir Next LT Pro Demi" panose="020B0704020202020204" pitchFamily="34" charset="-18"/>
                <a:cs typeface="Calibri"/>
              </a:rPr>
              <a:t>Duben 2023</a:t>
            </a:r>
            <a:endParaRPr lang="cs-CZ" sz="1600" dirty="0">
              <a:solidFill>
                <a:srgbClr val="9F3736"/>
              </a:solidFill>
              <a:latin typeface="Avenir Next LT Pro Demi" panose="020B0704020202020204" pitchFamily="34" charset="-18"/>
            </a:endParaRPr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C320A9FB-1977-7C14-6BCF-95B0EF5DE2CD}"/>
              </a:ext>
            </a:extLst>
          </p:cNvPr>
          <p:cNvGrpSpPr/>
          <p:nvPr/>
        </p:nvGrpSpPr>
        <p:grpSpPr>
          <a:xfrm>
            <a:off x="5348177" y="-116958"/>
            <a:ext cx="6921796" cy="7081284"/>
            <a:chOff x="6603241" y="-2237"/>
            <a:chExt cx="5590818" cy="6860237"/>
          </a:xfrm>
        </p:grpSpPr>
        <p:pic>
          <p:nvPicPr>
            <p:cNvPr id="5" name="Obrázek 5" descr="Obsah obrázku logo&#10;&#10;Popis se vygeneroval automaticky.">
              <a:extLst>
                <a:ext uri="{FF2B5EF4-FFF2-40B4-BE49-F238E27FC236}">
                  <a16:creationId xmlns:a16="http://schemas.microsoft.com/office/drawing/2014/main" id="{02C67214-465B-9482-C6C2-B393081836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163" t="7060" r="18554" b="8565"/>
            <a:stretch/>
          </p:blipFill>
          <p:spPr>
            <a:xfrm>
              <a:off x="6859728" y="-2237"/>
              <a:ext cx="5334331" cy="6055415"/>
            </a:xfrm>
            <a:custGeom>
              <a:avLst/>
              <a:gdLst/>
              <a:ahLst/>
              <a:cxnLst/>
              <a:rect l="l" t="t" r="r" b="b"/>
              <a:pathLst>
                <a:path w="5962785" h="6858000">
                  <a:moveTo>
                    <a:pt x="1044839" y="0"/>
                  </a:moveTo>
                  <a:lnTo>
                    <a:pt x="5962785" y="0"/>
                  </a:lnTo>
                  <a:lnTo>
                    <a:pt x="5962785" y="6858000"/>
                  </a:lnTo>
                  <a:lnTo>
                    <a:pt x="1469886" y="6858000"/>
                  </a:lnTo>
                  <a:lnTo>
                    <a:pt x="1416006" y="6823984"/>
                  </a:lnTo>
                  <a:cubicBezTo>
                    <a:pt x="1356767" y="6787940"/>
                    <a:pt x="1296437" y="6755500"/>
                    <a:pt x="1232473" y="6733873"/>
                  </a:cubicBezTo>
                  <a:cubicBezTo>
                    <a:pt x="1145250" y="6705037"/>
                    <a:pt x="1060933" y="6654575"/>
                    <a:pt x="1075471" y="6503186"/>
                  </a:cubicBezTo>
                  <a:cubicBezTo>
                    <a:pt x="1078378" y="6459932"/>
                    <a:pt x="1055118" y="6427493"/>
                    <a:pt x="1020229" y="6438306"/>
                  </a:cubicBezTo>
                  <a:cubicBezTo>
                    <a:pt x="953358" y="6459932"/>
                    <a:pt x="921375" y="6398656"/>
                    <a:pt x="883579" y="6351798"/>
                  </a:cubicBezTo>
                  <a:cubicBezTo>
                    <a:pt x="816707" y="6268895"/>
                    <a:pt x="752743" y="6182387"/>
                    <a:pt x="645167" y="6167969"/>
                  </a:cubicBezTo>
                  <a:cubicBezTo>
                    <a:pt x="665519" y="6103088"/>
                    <a:pt x="700408" y="6110298"/>
                    <a:pt x="732391" y="6124716"/>
                  </a:cubicBezTo>
                  <a:cubicBezTo>
                    <a:pt x="816707" y="6160761"/>
                    <a:pt x="901023" y="6200410"/>
                    <a:pt x="985339" y="6236455"/>
                  </a:cubicBezTo>
                  <a:cubicBezTo>
                    <a:pt x="1040581" y="6258081"/>
                    <a:pt x="1095822" y="6290522"/>
                    <a:pt x="1168509" y="6265291"/>
                  </a:cubicBezTo>
                  <a:cubicBezTo>
                    <a:pt x="1104545" y="6135530"/>
                    <a:pt x="996969" y="6110298"/>
                    <a:pt x="909746" y="6070649"/>
                  </a:cubicBezTo>
                  <a:cubicBezTo>
                    <a:pt x="802169" y="6020185"/>
                    <a:pt x="738206" y="5926470"/>
                    <a:pt x="659704" y="5818335"/>
                  </a:cubicBezTo>
                  <a:cubicBezTo>
                    <a:pt x="738206" y="5789500"/>
                    <a:pt x="787632" y="5868798"/>
                    <a:pt x="851597" y="5865193"/>
                  </a:cubicBezTo>
                  <a:cubicBezTo>
                    <a:pt x="854504" y="5854380"/>
                    <a:pt x="860319" y="5832753"/>
                    <a:pt x="860319" y="5832753"/>
                  </a:cubicBezTo>
                  <a:cubicBezTo>
                    <a:pt x="755650" y="5775081"/>
                    <a:pt x="709132" y="5666947"/>
                    <a:pt x="691686" y="5533581"/>
                  </a:cubicBezTo>
                  <a:cubicBezTo>
                    <a:pt x="685872" y="5465095"/>
                    <a:pt x="648075" y="5443468"/>
                    <a:pt x="610278" y="5411029"/>
                  </a:cubicBezTo>
                  <a:cubicBezTo>
                    <a:pt x="482350" y="5299289"/>
                    <a:pt x="345700" y="5198364"/>
                    <a:pt x="238123" y="5046976"/>
                  </a:cubicBezTo>
                  <a:cubicBezTo>
                    <a:pt x="363144" y="5064998"/>
                    <a:pt x="461997" y="5165924"/>
                    <a:pt x="592833" y="5209177"/>
                  </a:cubicBezTo>
                  <a:cubicBezTo>
                    <a:pt x="488165" y="5043371"/>
                    <a:pt x="351514" y="4956864"/>
                    <a:pt x="226494" y="4855939"/>
                  </a:cubicBezTo>
                  <a:cubicBezTo>
                    <a:pt x="168344" y="4809081"/>
                    <a:pt x="116011" y="4751408"/>
                    <a:pt x="49139" y="4726177"/>
                  </a:cubicBezTo>
                  <a:cubicBezTo>
                    <a:pt x="25879" y="4718968"/>
                    <a:pt x="-14825" y="4700947"/>
                    <a:pt x="5527" y="4650483"/>
                  </a:cubicBezTo>
                  <a:cubicBezTo>
                    <a:pt x="22972" y="4607230"/>
                    <a:pt x="54954" y="4621648"/>
                    <a:pt x="84029" y="4632460"/>
                  </a:cubicBezTo>
                  <a:cubicBezTo>
                    <a:pt x="153807" y="4661296"/>
                    <a:pt x="229401" y="4661296"/>
                    <a:pt x="325347" y="4661296"/>
                  </a:cubicBezTo>
                  <a:cubicBezTo>
                    <a:pt x="243939" y="4524326"/>
                    <a:pt x="95658" y="4567580"/>
                    <a:pt x="25879" y="4423401"/>
                  </a:cubicBezTo>
                  <a:cubicBezTo>
                    <a:pt x="113103" y="4398170"/>
                    <a:pt x="179975" y="4448632"/>
                    <a:pt x="249753" y="4459446"/>
                  </a:cubicBezTo>
                  <a:cubicBezTo>
                    <a:pt x="313718" y="4470259"/>
                    <a:pt x="328254" y="4445028"/>
                    <a:pt x="313718" y="4365729"/>
                  </a:cubicBezTo>
                  <a:cubicBezTo>
                    <a:pt x="290458" y="4243177"/>
                    <a:pt x="325347" y="4181900"/>
                    <a:pt x="418386" y="4214341"/>
                  </a:cubicBezTo>
                  <a:cubicBezTo>
                    <a:pt x="505609" y="4246781"/>
                    <a:pt x="514332" y="4199922"/>
                    <a:pt x="491072" y="4131438"/>
                  </a:cubicBezTo>
                  <a:cubicBezTo>
                    <a:pt x="456183" y="4030512"/>
                    <a:pt x="493979" y="3951214"/>
                    <a:pt x="520147" y="3864706"/>
                  </a:cubicBezTo>
                  <a:cubicBezTo>
                    <a:pt x="560851" y="3734945"/>
                    <a:pt x="543407" y="3670064"/>
                    <a:pt x="459090" y="3572743"/>
                  </a:cubicBezTo>
                  <a:cubicBezTo>
                    <a:pt x="409664" y="3518676"/>
                    <a:pt x="360236" y="3471818"/>
                    <a:pt x="290458" y="3424959"/>
                  </a:cubicBezTo>
                  <a:cubicBezTo>
                    <a:pt x="450368" y="3399728"/>
                    <a:pt x="284643" y="3313221"/>
                    <a:pt x="339884" y="3259153"/>
                  </a:cubicBezTo>
                  <a:cubicBezTo>
                    <a:pt x="453275" y="3237527"/>
                    <a:pt x="543407" y="3410542"/>
                    <a:pt x="697501" y="3360078"/>
                  </a:cubicBezTo>
                  <a:cubicBezTo>
                    <a:pt x="511425" y="3212294"/>
                    <a:pt x="302087" y="3165436"/>
                    <a:pt x="165437" y="2967190"/>
                  </a:cubicBezTo>
                  <a:cubicBezTo>
                    <a:pt x="197419" y="2923937"/>
                    <a:pt x="229401" y="2967190"/>
                    <a:pt x="255568" y="2949167"/>
                  </a:cubicBezTo>
                  <a:cubicBezTo>
                    <a:pt x="255568" y="2938354"/>
                    <a:pt x="560851" y="3006840"/>
                    <a:pt x="578296" y="2725691"/>
                  </a:cubicBezTo>
                  <a:cubicBezTo>
                    <a:pt x="584111" y="2725691"/>
                    <a:pt x="589926" y="2725691"/>
                    <a:pt x="595740" y="2714876"/>
                  </a:cubicBezTo>
                  <a:cubicBezTo>
                    <a:pt x="627722" y="2675228"/>
                    <a:pt x="598648" y="2581510"/>
                    <a:pt x="650982" y="2574301"/>
                  </a:cubicBezTo>
                  <a:cubicBezTo>
                    <a:pt x="709132" y="2567092"/>
                    <a:pt x="764373" y="2534653"/>
                    <a:pt x="825429" y="2552674"/>
                  </a:cubicBezTo>
                  <a:cubicBezTo>
                    <a:pt x="871949" y="2567092"/>
                    <a:pt x="921375" y="2585115"/>
                    <a:pt x="970802" y="2585115"/>
                  </a:cubicBezTo>
                  <a:cubicBezTo>
                    <a:pt x="1023136" y="2585115"/>
                    <a:pt x="1095822" y="2707668"/>
                    <a:pt x="1127805" y="2545465"/>
                  </a:cubicBezTo>
                  <a:cubicBezTo>
                    <a:pt x="1127805" y="2538257"/>
                    <a:pt x="1217936" y="2556280"/>
                    <a:pt x="1267362" y="2563488"/>
                  </a:cubicBezTo>
                  <a:cubicBezTo>
                    <a:pt x="1308067" y="2570698"/>
                    <a:pt x="1357494" y="2603137"/>
                    <a:pt x="1386568" y="2538257"/>
                  </a:cubicBezTo>
                  <a:cubicBezTo>
                    <a:pt x="1401105" y="2498607"/>
                    <a:pt x="1331326" y="2426518"/>
                    <a:pt x="1270270" y="2419309"/>
                  </a:cubicBezTo>
                  <a:cubicBezTo>
                    <a:pt x="1215029" y="2412101"/>
                    <a:pt x="1159787" y="2404892"/>
                    <a:pt x="1107453" y="2419309"/>
                  </a:cubicBezTo>
                  <a:cubicBezTo>
                    <a:pt x="1043489" y="2437331"/>
                    <a:pt x="1008599" y="2408495"/>
                    <a:pt x="991154" y="2343615"/>
                  </a:cubicBezTo>
                  <a:cubicBezTo>
                    <a:pt x="970802" y="2275131"/>
                    <a:pt x="933005" y="2239085"/>
                    <a:pt x="880671" y="2206645"/>
                  </a:cubicBezTo>
                  <a:cubicBezTo>
                    <a:pt x="752743" y="2127346"/>
                    <a:pt x="630630" y="2033629"/>
                    <a:pt x="491072" y="1986771"/>
                  </a:cubicBezTo>
                  <a:cubicBezTo>
                    <a:pt x="464905" y="1979562"/>
                    <a:pt x="432923" y="1965145"/>
                    <a:pt x="421293" y="1903868"/>
                  </a:cubicBezTo>
                  <a:cubicBezTo>
                    <a:pt x="799262" y="1997584"/>
                    <a:pt x="1142342" y="2239085"/>
                    <a:pt x="1531941" y="2224667"/>
                  </a:cubicBezTo>
                  <a:cubicBezTo>
                    <a:pt x="1427272" y="2148974"/>
                    <a:pt x="1302252" y="2145369"/>
                    <a:pt x="1188861" y="2091301"/>
                  </a:cubicBezTo>
                  <a:cubicBezTo>
                    <a:pt x="1270270" y="2051652"/>
                    <a:pt x="1345864" y="2094906"/>
                    <a:pt x="1421458" y="2116532"/>
                  </a:cubicBezTo>
                  <a:cubicBezTo>
                    <a:pt x="1485422" y="2134554"/>
                    <a:pt x="1543571" y="2138160"/>
                    <a:pt x="1549386" y="2026420"/>
                  </a:cubicBezTo>
                  <a:cubicBezTo>
                    <a:pt x="1549386" y="2015607"/>
                    <a:pt x="1549386" y="2008398"/>
                    <a:pt x="1549386" y="1997584"/>
                  </a:cubicBezTo>
                  <a:cubicBezTo>
                    <a:pt x="1526126" y="1950727"/>
                    <a:pt x="1494144" y="1929099"/>
                    <a:pt x="1453440" y="1914682"/>
                  </a:cubicBezTo>
                  <a:cubicBezTo>
                    <a:pt x="1430180" y="1907473"/>
                    <a:pt x="1398198" y="1893056"/>
                    <a:pt x="1398198" y="1860614"/>
                  </a:cubicBezTo>
                  <a:cubicBezTo>
                    <a:pt x="1401105" y="1738063"/>
                    <a:pt x="1322604" y="1702018"/>
                    <a:pt x="1247011" y="1665972"/>
                  </a:cubicBezTo>
                  <a:cubicBezTo>
                    <a:pt x="1287715" y="1604696"/>
                    <a:pt x="1322604" y="1647950"/>
                    <a:pt x="1354586" y="1644345"/>
                  </a:cubicBezTo>
                  <a:cubicBezTo>
                    <a:pt x="1374939" y="1640741"/>
                    <a:pt x="1395290" y="1637138"/>
                    <a:pt x="1395290" y="1604696"/>
                  </a:cubicBezTo>
                  <a:cubicBezTo>
                    <a:pt x="1395290" y="1579465"/>
                    <a:pt x="1386568" y="1547025"/>
                    <a:pt x="1366216" y="1547025"/>
                  </a:cubicBezTo>
                  <a:cubicBezTo>
                    <a:pt x="1238288" y="1543420"/>
                    <a:pt x="1165601" y="1370405"/>
                    <a:pt x="1031858" y="1370405"/>
                  </a:cubicBezTo>
                  <a:cubicBezTo>
                    <a:pt x="950450" y="1370405"/>
                    <a:pt x="1072563" y="1273083"/>
                    <a:pt x="1005692" y="1233435"/>
                  </a:cubicBezTo>
                  <a:cubicBezTo>
                    <a:pt x="991154" y="1222621"/>
                    <a:pt x="1046396" y="1208203"/>
                    <a:pt x="1069655" y="1211808"/>
                  </a:cubicBezTo>
                  <a:cubicBezTo>
                    <a:pt x="1092915" y="1215412"/>
                    <a:pt x="1113268" y="1240644"/>
                    <a:pt x="1142342" y="1222621"/>
                  </a:cubicBezTo>
                  <a:cubicBezTo>
                    <a:pt x="1156879" y="1157741"/>
                    <a:pt x="1119082" y="1132510"/>
                    <a:pt x="1084193" y="1114487"/>
                  </a:cubicBezTo>
                  <a:cubicBezTo>
                    <a:pt x="1008599" y="1071234"/>
                    <a:pt x="933005" y="1020771"/>
                    <a:pt x="848689" y="1006353"/>
                  </a:cubicBezTo>
                  <a:cubicBezTo>
                    <a:pt x="819615" y="1002748"/>
                    <a:pt x="802169" y="984726"/>
                    <a:pt x="805077" y="948681"/>
                  </a:cubicBezTo>
                  <a:cubicBezTo>
                    <a:pt x="810892" y="901822"/>
                    <a:pt x="839967" y="916240"/>
                    <a:pt x="863226" y="919844"/>
                  </a:cubicBezTo>
                  <a:cubicBezTo>
                    <a:pt x="877764" y="923450"/>
                    <a:pt x="892301" y="934263"/>
                    <a:pt x="906838" y="909031"/>
                  </a:cubicBezTo>
                  <a:cubicBezTo>
                    <a:pt x="566666" y="653113"/>
                    <a:pt x="386404" y="667532"/>
                    <a:pt x="5527" y="458471"/>
                  </a:cubicBezTo>
                  <a:cubicBezTo>
                    <a:pt x="89843" y="418822"/>
                    <a:pt x="150900" y="447658"/>
                    <a:pt x="209049" y="454867"/>
                  </a:cubicBezTo>
                  <a:cubicBezTo>
                    <a:pt x="354422" y="472890"/>
                    <a:pt x="264290" y="505329"/>
                    <a:pt x="409664" y="526956"/>
                  </a:cubicBezTo>
                  <a:cubicBezTo>
                    <a:pt x="479443" y="537770"/>
                    <a:pt x="543407" y="573815"/>
                    <a:pt x="621908" y="516143"/>
                  </a:cubicBezTo>
                  <a:cubicBezTo>
                    <a:pt x="674242" y="476494"/>
                    <a:pt x="758558" y="519747"/>
                    <a:pt x="822522" y="552188"/>
                  </a:cubicBezTo>
                  <a:cubicBezTo>
                    <a:pt x="874856" y="581024"/>
                    <a:pt x="927190" y="588232"/>
                    <a:pt x="996969" y="552188"/>
                  </a:cubicBezTo>
                  <a:cubicBezTo>
                    <a:pt x="933005" y="530562"/>
                    <a:pt x="883579" y="512539"/>
                    <a:pt x="834151" y="498120"/>
                  </a:cubicBezTo>
                  <a:cubicBezTo>
                    <a:pt x="793447" y="487307"/>
                    <a:pt x="770187" y="462076"/>
                    <a:pt x="773095" y="408008"/>
                  </a:cubicBezTo>
                  <a:cubicBezTo>
                    <a:pt x="773095" y="379172"/>
                    <a:pt x="764373" y="339523"/>
                    <a:pt x="793447" y="325106"/>
                  </a:cubicBezTo>
                  <a:cubicBezTo>
                    <a:pt x="816707" y="310688"/>
                    <a:pt x="848689" y="325106"/>
                    <a:pt x="860319" y="350336"/>
                  </a:cubicBezTo>
                  <a:cubicBezTo>
                    <a:pt x="874856" y="397195"/>
                    <a:pt x="889393" y="440449"/>
                    <a:pt x="938820" y="444054"/>
                  </a:cubicBezTo>
                  <a:cubicBezTo>
                    <a:pt x="1005692" y="451262"/>
                    <a:pt x="967894" y="422426"/>
                    <a:pt x="956265" y="386381"/>
                  </a:cubicBezTo>
                  <a:cubicBezTo>
                    <a:pt x="944635" y="346733"/>
                    <a:pt x="979525" y="335919"/>
                    <a:pt x="1002784" y="343127"/>
                  </a:cubicBezTo>
                  <a:cubicBezTo>
                    <a:pt x="1090008" y="375569"/>
                    <a:pt x="1180139" y="317897"/>
                    <a:pt x="1270270" y="364755"/>
                  </a:cubicBezTo>
                  <a:cubicBezTo>
                    <a:pt x="1247011" y="249411"/>
                    <a:pt x="1197583" y="198949"/>
                    <a:pt x="1092915" y="180926"/>
                  </a:cubicBezTo>
                  <a:cubicBezTo>
                    <a:pt x="1055118" y="177322"/>
                    <a:pt x="1014414" y="184530"/>
                    <a:pt x="979525" y="152090"/>
                  </a:cubicBezTo>
                  <a:cubicBezTo>
                    <a:pt x="959172" y="134068"/>
                    <a:pt x="938820" y="112441"/>
                    <a:pt x="953358" y="76396"/>
                  </a:cubicBezTo>
                  <a:cubicBezTo>
                    <a:pt x="962080" y="51165"/>
                    <a:pt x="985339" y="51165"/>
                    <a:pt x="1005692" y="58373"/>
                  </a:cubicBezTo>
                  <a:cubicBezTo>
                    <a:pt x="1090008" y="98023"/>
                    <a:pt x="1180139" y="108837"/>
                    <a:pt x="1267362" y="123254"/>
                  </a:cubicBezTo>
                  <a:cubicBezTo>
                    <a:pt x="1281900" y="126859"/>
                    <a:pt x="1296437" y="134068"/>
                    <a:pt x="1310975" y="98023"/>
                  </a:cubicBezTo>
                  <a:cubicBezTo>
                    <a:pt x="1260095" y="81803"/>
                    <a:pt x="1209941" y="62879"/>
                    <a:pt x="1159787" y="43505"/>
                  </a:cubicBezTo>
                  <a:close/>
                </a:path>
              </a:pathLst>
            </a:custGeom>
            <a:ln>
              <a:noFill/>
            </a:ln>
          </p:spPr>
        </p:pic>
        <p:pic>
          <p:nvPicPr>
            <p:cNvPr id="14" name="Obrázek 13">
              <a:extLst>
                <a:ext uri="{FF2B5EF4-FFF2-40B4-BE49-F238E27FC236}">
                  <a16:creationId xmlns:a16="http://schemas.microsoft.com/office/drawing/2014/main" id="{877013ED-E05E-2155-5F29-0C36D94886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4697" b="24069"/>
            <a:stretch/>
          </p:blipFill>
          <p:spPr>
            <a:xfrm>
              <a:off x="6603241" y="5906728"/>
              <a:ext cx="1963741" cy="946800"/>
            </a:xfrm>
            <a:prstGeom prst="rect">
              <a:avLst/>
            </a:prstGeom>
          </p:spPr>
        </p:pic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5CAA47BB-7CF0-4BD9-4BF6-26ECAC2D49F6}"/>
                </a:ext>
              </a:extLst>
            </p:cNvPr>
            <p:cNvSpPr/>
            <p:nvPr/>
          </p:nvSpPr>
          <p:spPr>
            <a:xfrm>
              <a:off x="9090837" y="5906728"/>
              <a:ext cx="3101163" cy="951272"/>
            </a:xfrm>
            <a:prstGeom prst="rect">
              <a:avLst/>
            </a:prstGeom>
            <a:solidFill>
              <a:srgbClr val="9F37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6251CA63-9DD7-473F-399A-93E1634378FD}"/>
              </a:ext>
            </a:extLst>
          </p:cNvPr>
          <p:cNvSpPr txBox="1"/>
          <p:nvPr/>
        </p:nvSpPr>
        <p:spPr>
          <a:xfrm>
            <a:off x="8579410" y="5812235"/>
            <a:ext cx="3536585" cy="8765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dirty="0">
                <a:solidFill>
                  <a:schemeClr val="bg1"/>
                </a:solidFill>
                <a:latin typeface="Avenir Next LT Pro Demi" panose="020B0704020202020204" pitchFamily="34" charset="-18"/>
                <a:cs typeface="Calibri"/>
              </a:rPr>
              <a:t>Ústav </a:t>
            </a:r>
            <a:r>
              <a:rPr lang="cs-CZ" dirty="0" err="1">
                <a:solidFill>
                  <a:schemeClr val="bg1"/>
                </a:solidFill>
                <a:latin typeface="Avenir Next LT Pro Demi" panose="020B0704020202020204" pitchFamily="34" charset="-18"/>
                <a:cs typeface="Calibri"/>
              </a:rPr>
              <a:t>technicko</a:t>
            </a:r>
            <a:r>
              <a:rPr lang="cs-CZ" dirty="0">
                <a:solidFill>
                  <a:schemeClr val="bg1"/>
                </a:solidFill>
                <a:latin typeface="Avenir Next LT Pro Demi" panose="020B0704020202020204" pitchFamily="34" charset="-18"/>
                <a:cs typeface="Calibri"/>
              </a:rPr>
              <a:t> - technologický</a:t>
            </a:r>
            <a:endParaRPr lang="en-US" dirty="0">
              <a:solidFill>
                <a:schemeClr val="bg1"/>
              </a:solidFill>
              <a:latin typeface="Avenir Next LT Pro Demi" panose="020B0704020202020204" pitchFamily="34" charset="-18"/>
              <a:cs typeface="Calibri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dirty="0">
                <a:solidFill>
                  <a:schemeClr val="bg1"/>
                </a:solidFill>
                <a:latin typeface="Avenir Next LT Pro Demi" panose="020B0704020202020204" pitchFamily="34" charset="-18"/>
                <a:cs typeface="Calibri"/>
              </a:rPr>
              <a:t>obor Pozemní stavby</a:t>
            </a:r>
            <a:endParaRPr lang="cs-CZ" dirty="0">
              <a:solidFill>
                <a:schemeClr val="bg1"/>
              </a:solidFill>
              <a:latin typeface="Avenir Next LT Pro Demi" panose="020B0704020202020204" pitchFamily="34" charset="-18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123CDF81-D454-A738-D3A6-D023B36E109E}"/>
              </a:ext>
            </a:extLst>
          </p:cNvPr>
          <p:cNvSpPr txBox="1"/>
          <p:nvPr/>
        </p:nvSpPr>
        <p:spPr>
          <a:xfrm>
            <a:off x="629399" y="4055613"/>
            <a:ext cx="5249624" cy="12920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cs-CZ" dirty="0">
                <a:latin typeface="Avenir Next LT Pro Demi" panose="020B0704020202020204" pitchFamily="34" charset="-18"/>
                <a:cs typeface="Calibri"/>
              </a:rPr>
              <a:t>Vypracoval:	Matula Ondřej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Avenir Next LT Pro Demi" panose="020B0704020202020204" pitchFamily="34" charset="-18"/>
                <a:cs typeface="Calibri"/>
              </a:rPr>
              <a:t>Vedoucí práce:	Ing. Aleš Kaňkovský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Avenir Next LT Pro Demi" panose="020B0704020202020204" pitchFamily="34" charset="-18"/>
                <a:cs typeface="Calibri"/>
              </a:rPr>
              <a:t>Oponent:	Ing. Hana </a:t>
            </a:r>
            <a:r>
              <a:rPr lang="cs-CZ" dirty="0" err="1">
                <a:latin typeface="Avenir Next LT Pro Demi" panose="020B0704020202020204" pitchFamily="34" charset="-18"/>
                <a:cs typeface="Calibri"/>
              </a:rPr>
              <a:t>Sebroňová</a:t>
            </a:r>
            <a:endParaRPr lang="cs-CZ" dirty="0">
              <a:latin typeface="Avenir Next LT Pro Demi" panose="020B0704020202020204" pitchFamily="34" charset="-18"/>
              <a:cs typeface="Calibri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B6523296-EBFA-48D1-5D8B-8680DEAC352D}"/>
              </a:ext>
            </a:extLst>
          </p:cNvPr>
          <p:cNvSpPr/>
          <p:nvPr/>
        </p:nvSpPr>
        <p:spPr>
          <a:xfrm>
            <a:off x="423249" y="2780246"/>
            <a:ext cx="4834551" cy="285311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7973A12-33A2-37D8-FBA9-1AC2F5324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158" y="1123275"/>
            <a:ext cx="6002110" cy="1495425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Avenir Next LT Pro Demi" panose="020B0704020202020204" pitchFamily="34" charset="-18"/>
              </a:rPr>
              <a:t>Závěr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8AF62D-52BC-61C0-AD17-24AE33E05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9" y="3003711"/>
            <a:ext cx="6002110" cy="1244369"/>
          </a:xfrm>
        </p:spPr>
        <p:txBody>
          <a:bodyPr>
            <a:normAutofit/>
          </a:bodyPr>
          <a:lstStyle/>
          <a:p>
            <a:r>
              <a:rPr lang="cs-CZ" sz="2000" dirty="0"/>
              <a:t>Optimalizace obvodových plášťů celého objektu</a:t>
            </a:r>
          </a:p>
          <a:p>
            <a:r>
              <a:rPr lang="cs-CZ" sz="2000" dirty="0"/>
              <a:t>Lepší cena a tepelně technické vlastnosti</a:t>
            </a:r>
          </a:p>
          <a:p>
            <a:r>
              <a:rPr lang="cs-CZ" sz="2000" dirty="0"/>
              <a:t>Aplikovatelnost výsledků v praxi</a:t>
            </a:r>
          </a:p>
          <a:p>
            <a:endParaRPr lang="cs-CZ" sz="2000" dirty="0"/>
          </a:p>
        </p:txBody>
      </p:sp>
      <p:pic>
        <p:nvPicPr>
          <p:cNvPr id="5" name="Picture 4" descr="Žárovka na žlutém pozadí s načrtnutými paprsky světla a kabelem">
            <a:extLst>
              <a:ext uri="{FF2B5EF4-FFF2-40B4-BE49-F238E27FC236}">
                <a16:creationId xmlns:a16="http://schemas.microsoft.com/office/drawing/2014/main" id="{AF846ECD-4DC4-55F5-BEAB-FC468870E1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40" r="5189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8A5F7ED0-8387-06B4-562B-FFEDCCD017C3}"/>
              </a:ext>
            </a:extLst>
          </p:cNvPr>
          <p:cNvSpPr/>
          <p:nvPr/>
        </p:nvSpPr>
        <p:spPr>
          <a:xfrm>
            <a:off x="404261" y="385011"/>
            <a:ext cx="6347603" cy="601578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774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56C15E-38D5-B625-10BE-F294CE1F9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460" y="3418367"/>
            <a:ext cx="5668926" cy="804456"/>
          </a:xfrm>
        </p:spPr>
        <p:txBody>
          <a:bodyPr/>
          <a:lstStyle/>
          <a:p>
            <a:r>
              <a:rPr lang="cs-CZ" dirty="0">
                <a:latin typeface="Avenir Next LT Pro Demi" panose="020B0704020202020204" pitchFamily="34" charset="-18"/>
              </a:rPr>
              <a:t>Děkuji za pozornost!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64C58946-2EA8-88E9-C580-95A148BD98F9}"/>
              </a:ext>
            </a:extLst>
          </p:cNvPr>
          <p:cNvCxnSpPr>
            <a:cxnSpLocks/>
          </p:cNvCxnSpPr>
          <p:nvPr/>
        </p:nvCxnSpPr>
        <p:spPr>
          <a:xfrm flipV="1">
            <a:off x="978195" y="4253023"/>
            <a:ext cx="6400800" cy="53274"/>
          </a:xfrm>
          <a:prstGeom prst="line">
            <a:avLst/>
          </a:prstGeom>
          <a:ln w="57150">
            <a:solidFill>
              <a:srgbClr val="9F37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810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716128-BCCE-B481-021B-0A0433000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venir Next LT Pro Demi" panose="020B0704020202020204" pitchFamily="34" charset="-18"/>
              </a:rPr>
              <a:t>Doplňující otázky vedoucího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A2911A-14EB-4E00-6EA3-598BFC56B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5482"/>
            <a:ext cx="10515600" cy="3350532"/>
          </a:xfrm>
        </p:spPr>
        <p:txBody>
          <a:bodyPr>
            <a:normAutofit/>
          </a:bodyPr>
          <a:lstStyle/>
          <a:p>
            <a:r>
              <a:rPr lang="cs-CZ" sz="2400" b="1" dirty="0"/>
              <a:t>Otázka č.1: </a:t>
            </a:r>
            <a:r>
              <a:rPr lang="cs-CZ" sz="2400" dirty="0"/>
              <a:t>V původním i stávajícím návrhu skladby střešního pláště máte navrženou jako hydroizolační vrstvu mechanicky kotvenou PVC folii - za jakých podmínek možné mechanicky kotvit střešní PVC folii?</a:t>
            </a:r>
          </a:p>
          <a:p>
            <a:endParaRPr lang="cs-CZ" sz="2400" dirty="0"/>
          </a:p>
          <a:p>
            <a:r>
              <a:rPr lang="cs-CZ" sz="2400" b="1" dirty="0"/>
              <a:t>Otázka č.2: </a:t>
            </a:r>
            <a:r>
              <a:rPr lang="cs-CZ" sz="2400" dirty="0"/>
              <a:t>Jakým jiným způsobem bychom mohli řešit zateplení podlahy na terénu tak, aby nám případná změna tloušťky skladby podlahy (zejména co se týče tloušťky tepelného izolantu) nezmenšovala stávající světlou výšku v místnosti? </a:t>
            </a: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74F22966-F76E-9E5C-3B31-71BFB977456A}"/>
              </a:ext>
            </a:extLst>
          </p:cNvPr>
          <p:cNvCxnSpPr>
            <a:cxnSpLocks/>
          </p:cNvCxnSpPr>
          <p:nvPr/>
        </p:nvCxnSpPr>
        <p:spPr>
          <a:xfrm flipV="1">
            <a:off x="651624" y="1445079"/>
            <a:ext cx="9480255" cy="69032"/>
          </a:xfrm>
          <a:prstGeom prst="line">
            <a:avLst/>
          </a:prstGeom>
          <a:ln w="57150">
            <a:solidFill>
              <a:srgbClr val="9F37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575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tavebni systemy">
            <a:extLst>
              <a:ext uri="{FF2B5EF4-FFF2-40B4-BE49-F238E27FC236}">
                <a16:creationId xmlns:a16="http://schemas.microsoft.com/office/drawing/2014/main" id="{6CCD309D-86C1-D694-8379-B0251FE43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128" y="1241351"/>
            <a:ext cx="5294715" cy="397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voj mechanického kotvení od historie po současnost – IZOLACE.cz">
            <a:extLst>
              <a:ext uri="{FF2B5EF4-FFF2-40B4-BE49-F238E27FC236}">
                <a16:creationId xmlns:a16="http://schemas.microsoft.com/office/drawing/2014/main" id="{0D0D382F-4B90-1D18-FA58-ECF863AB7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6156" y="1797296"/>
            <a:ext cx="5294716" cy="341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4585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ak založit rodinný dům bez základových pasů. Zakládejte na skle - ESTAV.cz">
            <a:extLst>
              <a:ext uri="{FF2B5EF4-FFF2-40B4-BE49-F238E27FC236}">
                <a16:creationId xmlns:a16="http://schemas.microsoft.com/office/drawing/2014/main" id="{92FFC682-FC34-7595-4B49-1E7FE589B7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2" b="14807"/>
          <a:stretch/>
        </p:blipFill>
        <p:spPr bwMode="auto">
          <a:xfrm>
            <a:off x="1453415" y="-2993"/>
            <a:ext cx="9473753" cy="686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286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16348A-8367-28B8-AAB1-5345EAFCA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venir Next LT Pro Demi" panose="020B0704020202020204" pitchFamily="34" charset="-18"/>
              </a:rPr>
              <a:t>Doplňující otázky oponenta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597308-3A5F-E1D2-0E70-5A8D9154F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69572"/>
            <a:ext cx="10515600" cy="2950482"/>
          </a:xfrm>
        </p:spPr>
        <p:txBody>
          <a:bodyPr/>
          <a:lstStyle/>
          <a:p>
            <a:r>
              <a:rPr lang="cs-CZ" dirty="0"/>
              <a:t>Oponent nevznesl žádné doplňující otázky k práci</a:t>
            </a: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3A8D8517-F1C4-B4CF-AD85-6555DA5CB647}"/>
              </a:ext>
            </a:extLst>
          </p:cNvPr>
          <p:cNvCxnSpPr>
            <a:cxnSpLocks/>
          </p:cNvCxnSpPr>
          <p:nvPr/>
        </p:nvCxnSpPr>
        <p:spPr>
          <a:xfrm>
            <a:off x="651624" y="1514111"/>
            <a:ext cx="9243490" cy="0"/>
          </a:xfrm>
          <a:prstGeom prst="line">
            <a:avLst/>
          </a:prstGeom>
          <a:ln w="57150">
            <a:solidFill>
              <a:srgbClr val="9F37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923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úhlý trojúhelník 3">
            <a:extLst>
              <a:ext uri="{FF2B5EF4-FFF2-40B4-BE49-F238E27FC236}">
                <a16:creationId xmlns:a16="http://schemas.microsoft.com/office/drawing/2014/main" id="{FBB495FC-5B34-D87F-E76A-E031F61D82D6}"/>
              </a:ext>
            </a:extLst>
          </p:cNvPr>
          <p:cNvSpPr/>
          <p:nvPr/>
        </p:nvSpPr>
        <p:spPr>
          <a:xfrm flipH="1">
            <a:off x="8613321" y="3257550"/>
            <a:ext cx="3396200" cy="3335754"/>
          </a:xfrm>
          <a:prstGeom prst="rtTriangle">
            <a:avLst/>
          </a:prstGeom>
          <a:solidFill>
            <a:srgbClr val="9F3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59037A4-FCD7-2B45-E273-C046E7134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3958" y="2594768"/>
            <a:ext cx="2270760" cy="1325563"/>
          </a:xfrm>
        </p:spPr>
        <p:txBody>
          <a:bodyPr/>
          <a:lstStyle/>
          <a:p>
            <a:r>
              <a:rPr lang="cs-CZ" dirty="0">
                <a:latin typeface="Avenir Next LT Pro Demi" panose="020B0704020202020204" pitchFamily="34" charset="-18"/>
              </a:rPr>
              <a:t>Osnova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DBDF7C-F9EC-7F73-191B-B73E83429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4009" y="1720791"/>
            <a:ext cx="4998203" cy="307351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2600" dirty="0"/>
              <a:t>Představení objektu krematoria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2600" dirty="0"/>
              <a:t>Výzkumné otázky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2600" dirty="0"/>
              <a:t>Závěr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2600" dirty="0"/>
              <a:t>Odpovědi na otázky vedoucího </a:t>
            </a:r>
            <a:br>
              <a:rPr lang="cs-CZ" sz="2600" dirty="0"/>
            </a:br>
            <a:r>
              <a:rPr lang="cs-CZ" sz="2600" dirty="0"/>
              <a:t>a oponenta práce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473E3436-DAFA-1F3B-E0FC-DB6F92158CA3}"/>
              </a:ext>
            </a:extLst>
          </p:cNvPr>
          <p:cNvSpPr/>
          <p:nvPr/>
        </p:nvSpPr>
        <p:spPr>
          <a:xfrm>
            <a:off x="404261" y="385011"/>
            <a:ext cx="11386686" cy="601578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246A5C8C-8E29-E469-4C20-FF176410974D}"/>
              </a:ext>
            </a:extLst>
          </p:cNvPr>
          <p:cNvCxnSpPr>
            <a:cxnSpLocks/>
          </p:cNvCxnSpPr>
          <p:nvPr/>
        </p:nvCxnSpPr>
        <p:spPr>
          <a:xfrm>
            <a:off x="4310743" y="1690688"/>
            <a:ext cx="0" cy="329837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593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Letecké snímkování, Pohled z ptačí perspektivy, mapa, ve vzduchu&#10;&#10;Popis byl vytvořen automaticky">
            <a:extLst>
              <a:ext uri="{FF2B5EF4-FFF2-40B4-BE49-F238E27FC236}">
                <a16:creationId xmlns:a16="http://schemas.microsoft.com/office/drawing/2014/main" id="{188AB451-B906-B305-B2D2-74FCAAE42D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3" r="14004"/>
          <a:stretch/>
        </p:blipFill>
        <p:spPr>
          <a:xfrm>
            <a:off x="401054" y="385011"/>
            <a:ext cx="6959456" cy="601578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232521D-78A1-CC20-3EAB-2B62BEA20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2827" y="2730123"/>
            <a:ext cx="2892878" cy="1325563"/>
          </a:xfrm>
        </p:spPr>
        <p:txBody>
          <a:bodyPr/>
          <a:lstStyle/>
          <a:p>
            <a:r>
              <a:rPr lang="cs-CZ" dirty="0">
                <a:latin typeface="Avenir Next LT Pro Demi" panose="020B0704020202020204" pitchFamily="34" charset="-18"/>
              </a:rPr>
              <a:t>Lokalizace</a:t>
            </a:r>
          </a:p>
        </p:txBody>
      </p:sp>
      <p:sp>
        <p:nvSpPr>
          <p:cNvPr id="8" name="Pravoúhlý trojúhelník 7">
            <a:extLst>
              <a:ext uri="{FF2B5EF4-FFF2-40B4-BE49-F238E27FC236}">
                <a16:creationId xmlns:a16="http://schemas.microsoft.com/office/drawing/2014/main" id="{52A079E9-349A-0056-043D-050615D682F1}"/>
              </a:ext>
            </a:extLst>
          </p:cNvPr>
          <p:cNvSpPr/>
          <p:nvPr/>
        </p:nvSpPr>
        <p:spPr>
          <a:xfrm flipH="1">
            <a:off x="8613321" y="3257550"/>
            <a:ext cx="3396200" cy="3335754"/>
          </a:xfrm>
          <a:prstGeom prst="rtTriangle">
            <a:avLst/>
          </a:prstGeom>
          <a:solidFill>
            <a:srgbClr val="9F3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85859C67-4532-49D6-EE11-DB4E619FBA2B}"/>
              </a:ext>
            </a:extLst>
          </p:cNvPr>
          <p:cNvSpPr/>
          <p:nvPr/>
        </p:nvSpPr>
        <p:spPr>
          <a:xfrm>
            <a:off x="7767587" y="385011"/>
            <a:ext cx="4023359" cy="601578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2380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diagram, Plán, schématické&#10;&#10;Popis byl vytvořen automaticky">
            <a:extLst>
              <a:ext uri="{FF2B5EF4-FFF2-40B4-BE49-F238E27FC236}">
                <a16:creationId xmlns:a16="http://schemas.microsoft.com/office/drawing/2014/main" id="{3E816072-1AD7-621C-0018-2441FB48A7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1" t="11982" r="22526" b="13444"/>
          <a:stretch/>
        </p:blipFill>
        <p:spPr>
          <a:xfrm>
            <a:off x="617829" y="858611"/>
            <a:ext cx="10956341" cy="539611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5D8644C-6180-5214-E58F-AD6B468B7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3156" y="249622"/>
            <a:ext cx="6205688" cy="1325563"/>
          </a:xfrm>
        </p:spPr>
        <p:txBody>
          <a:bodyPr/>
          <a:lstStyle/>
          <a:p>
            <a:r>
              <a:rPr lang="cs-CZ" dirty="0">
                <a:latin typeface="Avenir Next LT Pro Demi" panose="020B0704020202020204" pitchFamily="34" charset="-18"/>
              </a:rPr>
              <a:t>Dispoziční řešení - 1.PP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A36E3522-97BC-1F7D-6236-BD666D163C20}"/>
              </a:ext>
            </a:extLst>
          </p:cNvPr>
          <p:cNvSpPr/>
          <p:nvPr/>
        </p:nvSpPr>
        <p:spPr>
          <a:xfrm>
            <a:off x="404261" y="385011"/>
            <a:ext cx="11386686" cy="601578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9248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diagram, Plán, schématické&#10;&#10;Popis byl vytvořen automaticky">
            <a:extLst>
              <a:ext uri="{FF2B5EF4-FFF2-40B4-BE49-F238E27FC236}">
                <a16:creationId xmlns:a16="http://schemas.microsoft.com/office/drawing/2014/main" id="{4840305E-DDBC-8340-7095-5D5B5CA893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3" t="8895" r="28588" b="15628"/>
          <a:stretch/>
        </p:blipFill>
        <p:spPr>
          <a:xfrm>
            <a:off x="1157695" y="1112706"/>
            <a:ext cx="7495417" cy="5192021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0470AC5B-B292-E86A-AFDD-5551551FC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8935" y="290119"/>
            <a:ext cx="6314130" cy="1325563"/>
          </a:xfrm>
        </p:spPr>
        <p:txBody>
          <a:bodyPr/>
          <a:lstStyle/>
          <a:p>
            <a:r>
              <a:rPr lang="cs-CZ" dirty="0">
                <a:latin typeface="Avenir Next LT Pro Demi" panose="020B0704020202020204" pitchFamily="34" charset="-18"/>
              </a:rPr>
              <a:t>Dispoziční řešení - 1.NP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3B8587B3-123B-4ED5-14A9-77AACB27E30B}"/>
              </a:ext>
            </a:extLst>
          </p:cNvPr>
          <p:cNvSpPr/>
          <p:nvPr/>
        </p:nvSpPr>
        <p:spPr>
          <a:xfrm>
            <a:off x="404261" y="385011"/>
            <a:ext cx="11386686" cy="601578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3307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strom, vozidlo, Pozemní vozidlo, snímek obrazovky&#10;&#10;Popis byl vytvořen automaticky">
            <a:extLst>
              <a:ext uri="{FF2B5EF4-FFF2-40B4-BE49-F238E27FC236}">
                <a16:creationId xmlns:a16="http://schemas.microsoft.com/office/drawing/2014/main" id="{B486409F-9979-0739-BADD-50BFA1BF3E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3" b="8080"/>
          <a:stretch/>
        </p:blipFill>
        <p:spPr>
          <a:xfrm>
            <a:off x="0" y="3450656"/>
            <a:ext cx="7340867" cy="3407344"/>
          </a:xfrm>
          <a:prstGeom prst="rect">
            <a:avLst/>
          </a:prstGeom>
        </p:spPr>
      </p:pic>
      <p:pic>
        <p:nvPicPr>
          <p:cNvPr id="7" name="Obrázek 6" descr="Obsah obrázku strom, rostlina, nemovitost, venku&#10;&#10;Popis byl vytvořen automaticky">
            <a:extLst>
              <a:ext uri="{FF2B5EF4-FFF2-40B4-BE49-F238E27FC236}">
                <a16:creationId xmlns:a16="http://schemas.microsoft.com/office/drawing/2014/main" id="{8D9BD634-5B40-A685-6549-80A79D2C57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2" b="10347"/>
          <a:stretch/>
        </p:blipFill>
        <p:spPr>
          <a:xfrm>
            <a:off x="3853" y="0"/>
            <a:ext cx="7340867" cy="332735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9C5C162-5432-E7C7-F240-AB535C65A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1787" y="2730123"/>
            <a:ext cx="3194957" cy="1325563"/>
          </a:xfrm>
        </p:spPr>
        <p:txBody>
          <a:bodyPr/>
          <a:lstStyle/>
          <a:p>
            <a:r>
              <a:rPr lang="cs-CZ" dirty="0">
                <a:latin typeface="Avenir Next LT Pro Demi" panose="020B0704020202020204" pitchFamily="34" charset="-18"/>
              </a:rPr>
              <a:t>Vizualizace</a:t>
            </a:r>
          </a:p>
        </p:txBody>
      </p:sp>
      <p:sp>
        <p:nvSpPr>
          <p:cNvPr id="8" name="Pravoúhlý trojúhelník 7">
            <a:extLst>
              <a:ext uri="{FF2B5EF4-FFF2-40B4-BE49-F238E27FC236}">
                <a16:creationId xmlns:a16="http://schemas.microsoft.com/office/drawing/2014/main" id="{E757BC03-2D79-E5F8-1432-8844FA7AF92D}"/>
              </a:ext>
            </a:extLst>
          </p:cNvPr>
          <p:cNvSpPr/>
          <p:nvPr/>
        </p:nvSpPr>
        <p:spPr>
          <a:xfrm flipH="1">
            <a:off x="8613321" y="3257550"/>
            <a:ext cx="3396200" cy="3335754"/>
          </a:xfrm>
          <a:prstGeom prst="rtTriangle">
            <a:avLst/>
          </a:prstGeom>
          <a:solidFill>
            <a:srgbClr val="9F3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69F6D81B-737D-9E94-89E9-1FB32CF7EAEE}"/>
              </a:ext>
            </a:extLst>
          </p:cNvPr>
          <p:cNvSpPr/>
          <p:nvPr/>
        </p:nvSpPr>
        <p:spPr>
          <a:xfrm>
            <a:off x="7767587" y="385011"/>
            <a:ext cx="4023359" cy="601578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9417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7">
            <a:extLst>
              <a:ext uri="{FF2B5EF4-FFF2-40B4-BE49-F238E27FC236}">
                <a16:creationId xmlns:a16="http://schemas.microsoft.com/office/drawing/2014/main" id="{AAB0F62B-977D-4DD3-8796-EBFA85D7F5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5F16959-DFF1-18AC-72BD-FD7C0E390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776" y="989606"/>
            <a:ext cx="4292322" cy="620914"/>
          </a:xfrm>
        </p:spPr>
        <p:txBody>
          <a:bodyPr anchor="b">
            <a:normAutofit/>
          </a:bodyPr>
          <a:lstStyle/>
          <a:p>
            <a:r>
              <a:rPr lang="cs-CZ" sz="3800" dirty="0">
                <a:latin typeface="Avenir Next LT Pro Demi" panose="020B0704020202020204" pitchFamily="34" charset="-18"/>
              </a:rPr>
              <a:t>Konstrukční řešení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125CBC1-D11D-434E-75D5-AB3E3D5EA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9972" y="276361"/>
            <a:ext cx="4711487" cy="2944678"/>
          </a:xfrm>
          <a:prstGeom prst="rect">
            <a:avLst/>
          </a:prstGeom>
        </p:spPr>
      </p:pic>
      <p:sp>
        <p:nvSpPr>
          <p:cNvPr id="9" name="Pravoúhlý trojúhelník 8">
            <a:extLst>
              <a:ext uri="{FF2B5EF4-FFF2-40B4-BE49-F238E27FC236}">
                <a16:creationId xmlns:a16="http://schemas.microsoft.com/office/drawing/2014/main" id="{5FA11B57-2305-7738-89CE-6977706A3BD1}"/>
              </a:ext>
            </a:extLst>
          </p:cNvPr>
          <p:cNvSpPr/>
          <p:nvPr/>
        </p:nvSpPr>
        <p:spPr>
          <a:xfrm rot="5400000" flipH="1">
            <a:off x="264694" y="3251262"/>
            <a:ext cx="3396200" cy="3335754"/>
          </a:xfrm>
          <a:prstGeom prst="rtTriangle">
            <a:avLst/>
          </a:prstGeom>
          <a:solidFill>
            <a:srgbClr val="9F3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72DF2DE-412B-4AA6-F481-4EFE74409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9972" y="3221039"/>
            <a:ext cx="6274839" cy="3215856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E3BFF897-17C3-06AA-B9CC-FD4CB03CE40F}"/>
              </a:ext>
            </a:extLst>
          </p:cNvPr>
          <p:cNvSpPr/>
          <p:nvPr/>
        </p:nvSpPr>
        <p:spPr>
          <a:xfrm>
            <a:off x="425196" y="421105"/>
            <a:ext cx="4711487" cy="601578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1BE8E5-5E15-3187-789A-AEC816613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337" y="1925489"/>
            <a:ext cx="4143761" cy="1608989"/>
          </a:xfrm>
        </p:spPr>
        <p:txBody>
          <a:bodyPr>
            <a:normAutofit/>
          </a:bodyPr>
          <a:lstStyle/>
          <a:p>
            <a:r>
              <a:rPr lang="cs-CZ" sz="2000" dirty="0"/>
              <a:t>Základové pasy</a:t>
            </a:r>
          </a:p>
          <a:p>
            <a:r>
              <a:rPr lang="cs-CZ" sz="2000" dirty="0"/>
              <a:t>Cihelné zdivo</a:t>
            </a:r>
          </a:p>
          <a:p>
            <a:r>
              <a:rPr lang="cs-CZ" sz="2000" dirty="0"/>
              <a:t>Obousměrný stěnový nosný systém</a:t>
            </a:r>
          </a:p>
          <a:p>
            <a:r>
              <a:rPr lang="cs-CZ" sz="2000" dirty="0"/>
              <a:t>Dutinové stropní panely</a:t>
            </a:r>
          </a:p>
        </p:txBody>
      </p:sp>
    </p:spTree>
    <p:extLst>
      <p:ext uri="{BB962C8B-B14F-4D97-AF65-F5344CB8AC3E}">
        <p14:creationId xmlns:p14="http://schemas.microsoft.com/office/powerpoint/2010/main" val="2960612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352A0D-611B-4604-CCEF-DCA738E5F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793" y="2594768"/>
            <a:ext cx="3554183" cy="1325563"/>
          </a:xfrm>
        </p:spPr>
        <p:txBody>
          <a:bodyPr/>
          <a:lstStyle/>
          <a:p>
            <a:pPr algn="ctr"/>
            <a:r>
              <a:rPr lang="cs-CZ" dirty="0">
                <a:latin typeface="Avenir Next LT Pro Demi" panose="020B0704020202020204" pitchFamily="34" charset="-18"/>
              </a:rPr>
              <a:t>1. Výzkumná otázka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05EC37-CD9B-2693-1CB6-91A90ACB8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2557" y="2594768"/>
            <a:ext cx="5608864" cy="1162504"/>
          </a:xfrm>
        </p:spPr>
        <p:txBody>
          <a:bodyPr/>
          <a:lstStyle/>
          <a:p>
            <a:r>
              <a:rPr lang="cs-CZ" sz="2600" dirty="0"/>
              <a:t>Variantní návrh obvodových konstrukcí (obvodová stěna, podlaha na zemině, střešní plášť)</a:t>
            </a:r>
          </a:p>
          <a:p>
            <a:endParaRPr lang="cs-CZ" dirty="0"/>
          </a:p>
        </p:txBody>
      </p:sp>
      <p:sp>
        <p:nvSpPr>
          <p:cNvPr id="4" name="Pravoúhlý trojúhelník 3">
            <a:extLst>
              <a:ext uri="{FF2B5EF4-FFF2-40B4-BE49-F238E27FC236}">
                <a16:creationId xmlns:a16="http://schemas.microsoft.com/office/drawing/2014/main" id="{DE2750CC-6AD3-7E83-4F66-A253FB6B5D05}"/>
              </a:ext>
            </a:extLst>
          </p:cNvPr>
          <p:cNvSpPr/>
          <p:nvPr/>
        </p:nvSpPr>
        <p:spPr>
          <a:xfrm flipH="1">
            <a:off x="8613321" y="3257550"/>
            <a:ext cx="3396200" cy="3335754"/>
          </a:xfrm>
          <a:prstGeom prst="rtTriangle">
            <a:avLst/>
          </a:prstGeom>
          <a:solidFill>
            <a:srgbClr val="9F3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5CDBDCE9-3E06-845D-B3A9-52FFBCED452E}"/>
              </a:ext>
            </a:extLst>
          </p:cNvPr>
          <p:cNvSpPr/>
          <p:nvPr/>
        </p:nvSpPr>
        <p:spPr>
          <a:xfrm>
            <a:off x="404261" y="385011"/>
            <a:ext cx="11386686" cy="601578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78114D84-0EB3-A4E6-07C3-D47A45D7A356}"/>
              </a:ext>
            </a:extLst>
          </p:cNvPr>
          <p:cNvCxnSpPr>
            <a:cxnSpLocks/>
          </p:cNvCxnSpPr>
          <p:nvPr/>
        </p:nvCxnSpPr>
        <p:spPr>
          <a:xfrm>
            <a:off x="4400550" y="1695414"/>
            <a:ext cx="0" cy="329837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4739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3AF55F-39D9-3E48-7E14-9E5105FE6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9125" y="2852358"/>
            <a:ext cx="6125935" cy="810381"/>
          </a:xfrm>
        </p:spPr>
        <p:txBody>
          <a:bodyPr>
            <a:normAutofit/>
          </a:bodyPr>
          <a:lstStyle/>
          <a:p>
            <a:r>
              <a:rPr lang="cs-CZ" sz="2600" dirty="0"/>
              <a:t>Multikriteriální posouzení a vyhodnocení navržených variant obvodových konstrukcí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FBA9EEE0-32FA-57D3-8816-4B73E1310BD6}"/>
              </a:ext>
            </a:extLst>
          </p:cNvPr>
          <p:cNvSpPr txBox="1">
            <a:spLocks/>
          </p:cNvSpPr>
          <p:nvPr/>
        </p:nvSpPr>
        <p:spPr>
          <a:xfrm>
            <a:off x="627793" y="2594768"/>
            <a:ext cx="35541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Avenir Next LT Pro Demi" panose="020B0704020202020204" pitchFamily="34" charset="-18"/>
              </a:rPr>
              <a:t>2. Výzkumná otázka</a:t>
            </a:r>
          </a:p>
        </p:txBody>
      </p:sp>
      <p:sp>
        <p:nvSpPr>
          <p:cNvPr id="5" name="Pravoúhlý trojúhelník 4">
            <a:extLst>
              <a:ext uri="{FF2B5EF4-FFF2-40B4-BE49-F238E27FC236}">
                <a16:creationId xmlns:a16="http://schemas.microsoft.com/office/drawing/2014/main" id="{49B9F0F6-30EC-79D1-F456-9E13061CFA13}"/>
              </a:ext>
            </a:extLst>
          </p:cNvPr>
          <p:cNvSpPr/>
          <p:nvPr/>
        </p:nvSpPr>
        <p:spPr>
          <a:xfrm flipH="1">
            <a:off x="8613321" y="3257550"/>
            <a:ext cx="3396200" cy="3335754"/>
          </a:xfrm>
          <a:prstGeom prst="rtTriangle">
            <a:avLst/>
          </a:prstGeom>
          <a:solidFill>
            <a:srgbClr val="9F3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D34988DE-80E8-09BC-6F87-CE4741DEA546}"/>
              </a:ext>
            </a:extLst>
          </p:cNvPr>
          <p:cNvSpPr/>
          <p:nvPr/>
        </p:nvSpPr>
        <p:spPr>
          <a:xfrm>
            <a:off x="404261" y="385011"/>
            <a:ext cx="11386686" cy="601578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6613036B-4888-758C-C823-6715F0276C74}"/>
              </a:ext>
            </a:extLst>
          </p:cNvPr>
          <p:cNvCxnSpPr>
            <a:cxnSpLocks/>
          </p:cNvCxnSpPr>
          <p:nvPr/>
        </p:nvCxnSpPr>
        <p:spPr>
          <a:xfrm>
            <a:off x="4400550" y="1695414"/>
            <a:ext cx="0" cy="329837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48689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</TotalTime>
  <Words>219</Words>
  <Application>Microsoft Office PowerPoint</Application>
  <PresentationFormat>Širokoúhlá obrazovka</PresentationFormat>
  <Paragraphs>37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Avenir Next LT Pro Demi</vt:lpstr>
      <vt:lpstr>Calibri</vt:lpstr>
      <vt:lpstr>Calibri Light</vt:lpstr>
      <vt:lpstr>Motiv systému Office</vt:lpstr>
      <vt:lpstr>Bakalářská práce</vt:lpstr>
      <vt:lpstr>Osnova</vt:lpstr>
      <vt:lpstr>Lokalizace</vt:lpstr>
      <vt:lpstr>Dispoziční řešení - 1.PP</vt:lpstr>
      <vt:lpstr>Dispoziční řešení - 1.NP</vt:lpstr>
      <vt:lpstr>Vizualizace</vt:lpstr>
      <vt:lpstr>Konstrukční řešení</vt:lpstr>
      <vt:lpstr>1. Výzkumná otázka</vt:lpstr>
      <vt:lpstr>Prezentace aplikace PowerPoint</vt:lpstr>
      <vt:lpstr>Závěr</vt:lpstr>
      <vt:lpstr>Děkuji za pozornost!</vt:lpstr>
      <vt:lpstr>Doplňující otázky vedoucího práce</vt:lpstr>
      <vt:lpstr>Prezentace aplikace PowerPoint</vt:lpstr>
      <vt:lpstr>Prezentace aplikace PowerPoint</vt:lpstr>
      <vt:lpstr>Doplňující otázky oponenta práce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</dc:title>
  <dc:creator>Dell</dc:creator>
  <cp:lastModifiedBy>Ondřej Matula</cp:lastModifiedBy>
  <cp:revision>23</cp:revision>
  <dcterms:created xsi:type="dcterms:W3CDTF">2023-05-28T18:29:41Z</dcterms:created>
  <dcterms:modified xsi:type="dcterms:W3CDTF">2023-06-10T10:43:57Z</dcterms:modified>
</cp:coreProperties>
</file>