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3" r:id="rId9"/>
    <p:sldId id="266" r:id="rId10"/>
    <p:sldId id="267" r:id="rId11"/>
    <p:sldId id="268" r:id="rId12"/>
    <p:sldId id="261" r:id="rId13"/>
    <p:sldId id="26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63108-BC1E-642E-A4B8-61BE55256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EA1F93-5B01-4690-1A7F-88E209AED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595B2C-9CCC-01C7-1BE4-77D5F675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7E011D-BC6A-8053-EB29-4E75F664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66BE3E-3799-E65D-D039-E885B981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1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7F574-4F16-BEA3-C4C8-AF73B0D5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198BAF-8691-9079-4715-7F3D157D4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DB2D1B-F612-540D-6F70-D277B361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5C9A6A-76A4-2B9E-8BC2-587C54B6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A34491-C382-D847-59A2-6215E08C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83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C70C66F-42DB-E7D6-C08F-1E190584A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F65C4A-195F-B957-52C8-5BCF6C993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E1A1CA-5974-9B87-1541-07398A1D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E6F4B6-4A61-1472-61F3-8FA85ADF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0D02AE-2383-7629-175C-5BB2FA6D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36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A5A7C-ECE6-24BE-88F3-E67CC968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DE2D1D-9A1A-9CF8-7CE1-67F092654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2CF2F1-9E7D-C16C-6A98-93395CA6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910BBE-2B3B-3A4A-1C93-FCDB2048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55EE17-5140-735C-2652-6F75F0CA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9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5FF09-67D5-371F-D205-088F9F39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FC7D40-ADC7-E7D5-C449-053DCABB1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F8EBF5-E1D7-7139-DDDD-DB511486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E1C38E-EAE8-1799-6260-944237E9C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9CF2B0-87AB-8617-22BB-F9B16D4E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7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E79B9-F20E-5DC3-B0E7-477FAFE1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29EC4C-09B8-312E-7D98-07F2296F0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750D12-6EBA-B253-CDA6-48A559BC7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1D09BB-6A8F-EF18-8223-0D0A10C3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E0221F-6C35-116A-EED3-38414FB6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364A74-441F-7946-19A6-1D7558B4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74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B2FBA-93D1-DE78-DC15-891B9F40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459104-2AC4-C7F6-AB6B-6C299F427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0FA9D5-DF1D-3C41-65A1-AAF035476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2A3CAA-89C6-4A28-9066-2F17290FD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CEBEFFB-33F4-4251-6188-234394DB9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9F92EF-1043-1486-27DD-6B5A5174F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7A0498E-C4DF-5B36-DFBE-96BEDF28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F08CD8-B0C5-35FD-2D46-A4976DFC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51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DABF2-8E82-4F37-FA74-ED4E3152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E311BB-1FF0-966D-D9E3-0091E0F9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CB2D5A-4070-7504-9C10-C803E5F6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D9E31A1-390F-37DD-7F5C-A6D6F106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43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D38EFC3-015E-AD25-E029-B0C592CF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CB33F5-D268-EAD2-1E6D-53781668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CDF293-F7C2-28E7-FE19-1B7E7E32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53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60946-1100-EF0D-5501-0CCEE7B0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80903D-D6E7-8782-1C06-9691E5F7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917D67-BBFC-75F1-03AE-6FB098321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52EEAF-B3C7-B9E9-9CC3-2CC746C3D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ADB2E6-32F7-E669-8496-9E10BCD3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D2262B-A1E2-62CD-4D50-576423F9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59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100E1-222C-A333-EDF3-0C7C2588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F44B19-47B6-BEB0-6DB2-96731DA93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7DC16B-49E5-214D-5E8B-370B64332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72E3EF-B40F-DABC-6E91-9D61CE6B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421C28-3BCE-01C3-358D-47FAD92F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C724FF-C845-690D-DBDA-4A424874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33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BEB6BB-D380-D5F6-C81D-DA39DDC3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16A8A1-2B9A-41D4-FD05-C0A7B2BF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2AD806-A9AB-775C-3BA7-72D37C99E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D545E-2666-4E50-8714-BF51AD35FF4A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9FC70B-6FBE-0C7B-7BBD-6C567E51F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C55DFD-A3D8-3A85-B06B-F37726B04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FC6A-E9A8-4992-9A19-70AEDCF28F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45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B49B3-B8EA-AE78-BD31-D329E1CD7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427"/>
            <a:ext cx="9144000" cy="2387600"/>
          </a:xfrm>
        </p:spPr>
        <p:txBody>
          <a:bodyPr/>
          <a:lstStyle/>
          <a:p>
            <a:r>
              <a:rPr lang="cs-CZ"/>
              <a:t>Optimalizace tras v pekárenském podniku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587782-692F-410C-1283-7BC49D2F2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60401"/>
            <a:ext cx="9144000" cy="1655762"/>
          </a:xfrm>
        </p:spPr>
        <p:txBody>
          <a:bodyPr/>
          <a:lstStyle/>
          <a:p>
            <a:r>
              <a:rPr lang="cs-CZ" sz="2800" cap="none">
                <a:latin typeface="+mj-lt"/>
                <a:ea typeface="+mn-ea"/>
                <a:cs typeface="+mn-cs"/>
              </a:rPr>
              <a:t>Vysoká</a:t>
            </a:r>
            <a:r>
              <a:rPr lang="cs-CZ" sz="2800" cap="none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cap="none">
                <a:latin typeface="+mj-lt"/>
                <a:ea typeface="+mn-ea"/>
                <a:cs typeface="+mn-cs"/>
              </a:rPr>
              <a:t>škola technická a ekonomická v Českých Budějovicích</a:t>
            </a:r>
            <a:br>
              <a:rPr lang="cs-CZ" sz="2800" cap="none">
                <a:latin typeface="+mj-lt"/>
                <a:ea typeface="+mn-ea"/>
                <a:cs typeface="+mn-cs"/>
              </a:rPr>
            </a:br>
            <a:r>
              <a:rPr lang="cs-CZ" sz="2800" cap="none">
                <a:latin typeface="+mj-lt"/>
                <a:ea typeface="+mn-ea"/>
                <a:cs typeface="+mn-cs"/>
              </a:rPr>
              <a:t>Ústav technicko-technologický</a:t>
            </a:r>
            <a:endParaRPr lang="cs-CZ" sz="280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E27D1E3-33C8-525E-3BE9-2BAF615D6157}"/>
              </a:ext>
            </a:extLst>
          </p:cNvPr>
          <p:cNvSpPr txBox="1"/>
          <p:nvPr/>
        </p:nvSpPr>
        <p:spPr>
          <a:xfrm>
            <a:off x="798990" y="4607511"/>
            <a:ext cx="6871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Autor: Vít Hruška</a:t>
            </a:r>
            <a:br>
              <a:rPr lang="cs-CZ" sz="2400" dirty="0"/>
            </a:br>
            <a:r>
              <a:rPr lang="cs-CZ" sz="2400" dirty="0"/>
              <a:t>Vedoucí: </a:t>
            </a:r>
            <a:r>
              <a:rPr lang="cs-CZ" sz="2400" dirty="0">
                <a:effectLst/>
                <a:ea typeface="Calibri" panose="020F0502020204030204" pitchFamily="34" charset="0"/>
              </a:rPr>
              <a:t>Ing. Martin Telecký, Ph.D.</a:t>
            </a:r>
            <a:br>
              <a:rPr lang="cs-CZ" sz="2400" dirty="0">
                <a:effectLst/>
                <a:ea typeface="Calibri" panose="020F0502020204030204" pitchFamily="34" charset="0"/>
              </a:rPr>
            </a:br>
            <a:r>
              <a:rPr lang="cs-CZ" sz="2400" dirty="0">
                <a:effectLst/>
                <a:ea typeface="Calibri" panose="020F0502020204030204" pitchFamily="34" charset="0"/>
              </a:rPr>
              <a:t>Oponent: </a:t>
            </a:r>
            <a:r>
              <a:rPr lang="cs-CZ" sz="2400" dirty="0"/>
              <a:t>Ing. Štěpán </a:t>
            </a:r>
            <a:r>
              <a:rPr lang="cs-CZ" sz="2400" dirty="0" err="1"/>
              <a:t>Pacas</a:t>
            </a:r>
            <a:r>
              <a:rPr lang="cs-CZ" sz="2400" dirty="0">
                <a:effectLst/>
                <a:ea typeface="Calibri" panose="020F0502020204030204" pitchFamily="34" charset="0"/>
              </a:rPr>
              <a:t> </a:t>
            </a:r>
            <a:r>
              <a:rPr lang="cs-CZ" sz="2400" dirty="0"/>
              <a:t> 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AAFCA3A-2205-7144-C305-6C5BDA2BE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45" y="4879152"/>
            <a:ext cx="4081465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5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7BFE4-24F0-2341-4645-83F7637A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444"/>
            <a:ext cx="10515600" cy="1325563"/>
          </a:xfrm>
        </p:spPr>
        <p:txBody>
          <a:bodyPr/>
          <a:lstStyle/>
          <a:p>
            <a:r>
              <a:rPr lang="cs-CZ" dirty="0"/>
              <a:t>Výsledky C – W metody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009E6E7C-B95D-0A92-FFA2-A639FF64B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01" y="1739007"/>
            <a:ext cx="3979699" cy="358457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08C5874-0284-6AD4-6781-01F6821DA905}"/>
              </a:ext>
            </a:extLst>
          </p:cNvPr>
          <p:cNvSpPr txBox="1"/>
          <p:nvPr/>
        </p:nvSpPr>
        <p:spPr>
          <a:xfrm>
            <a:off x="838200" y="1770587"/>
            <a:ext cx="56513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2. Trasa V0-V13-V1-V7-V12-V8-V4-V5-V0</a:t>
            </a:r>
            <a:br>
              <a:rPr lang="cs-CZ" sz="2400" dirty="0"/>
            </a:br>
            <a:r>
              <a:rPr lang="cs-CZ" sz="2400" dirty="0"/>
              <a:t>	Délka = 205,1 km</a:t>
            </a:r>
            <a:br>
              <a:rPr lang="cs-CZ" sz="2400" dirty="0"/>
            </a:br>
            <a:r>
              <a:rPr lang="cs-CZ" sz="2400" dirty="0"/>
              <a:t>	Doba obslužnosti = 7,9557 h</a:t>
            </a:r>
            <a:br>
              <a:rPr lang="cs-CZ" sz="2400" dirty="0"/>
            </a:br>
            <a:r>
              <a:rPr lang="cs-CZ" sz="2400" dirty="0"/>
              <a:t>	Obsazená kapacita = 425 přepravek</a:t>
            </a:r>
          </a:p>
          <a:p>
            <a:endParaRPr lang="cs-CZ" sz="2400" dirty="0"/>
          </a:p>
          <a:p>
            <a:r>
              <a:rPr lang="cs-CZ" sz="2400" dirty="0"/>
              <a:t>Součet tras C – W metody:</a:t>
            </a:r>
            <a:br>
              <a:rPr lang="cs-CZ" sz="2400" dirty="0"/>
            </a:br>
            <a:r>
              <a:rPr lang="cs-CZ" sz="2400" dirty="0"/>
              <a:t>	Vzdálenost = 451,4 km</a:t>
            </a:r>
            <a:br>
              <a:rPr lang="cs-CZ" sz="2400" dirty="0"/>
            </a:br>
            <a:r>
              <a:rPr lang="cs-CZ" sz="2400" dirty="0"/>
              <a:t>	Spotřeba PHM = 65,0016 l</a:t>
            </a:r>
          </a:p>
          <a:p>
            <a:r>
              <a:rPr lang="cs-CZ" sz="2400" dirty="0"/>
              <a:t>	Náklady za PHM = 2 705 Kč,-</a:t>
            </a:r>
          </a:p>
          <a:p>
            <a:endParaRPr lang="cs-CZ" sz="2400" dirty="0"/>
          </a:p>
          <a:p>
            <a:br>
              <a:rPr lang="cs-CZ" sz="2400" dirty="0"/>
            </a:br>
            <a:r>
              <a:rPr lang="cs-CZ" sz="24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33037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A5CD1-D9E1-5AB2-8E5B-34416C4A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Návrhy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ED3D6-C97B-A354-6165-0B8C5AB64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Střídání řidičů</a:t>
            </a:r>
          </a:p>
          <a:p>
            <a:endParaRPr lang="cs-CZ" sz="2400" dirty="0"/>
          </a:p>
          <a:p>
            <a:r>
              <a:rPr lang="cs-CZ" sz="2400" dirty="0"/>
              <a:t>Úprava 1. a 3. trasy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	1. Trasa V0-V3-V6-V9-V0  </a:t>
            </a:r>
            <a:br>
              <a:rPr lang="cs-CZ" sz="2400" dirty="0"/>
            </a:br>
            <a:r>
              <a:rPr lang="cs-CZ" sz="2400" dirty="0"/>
              <a:t>	Obsazenost = 517 přepravek, délka = 119,4 km</a:t>
            </a:r>
            <a:br>
              <a:rPr lang="cs-CZ" sz="2400" dirty="0"/>
            </a:br>
            <a:r>
              <a:rPr lang="cs-CZ" sz="2400" dirty="0"/>
              <a:t>	</a:t>
            </a:r>
            <a:br>
              <a:rPr lang="cs-CZ" sz="2400" dirty="0"/>
            </a:br>
            <a:r>
              <a:rPr lang="cs-CZ" sz="2400" dirty="0"/>
              <a:t>	3. Trasa V0-V11-V2-V10-V0</a:t>
            </a:r>
            <a:br>
              <a:rPr lang="cs-CZ" sz="2400" dirty="0"/>
            </a:br>
            <a:r>
              <a:rPr lang="cs-CZ" sz="2400" dirty="0"/>
              <a:t>	Obsazenost = 196 přepravek, délka = 90 km</a:t>
            </a:r>
          </a:p>
          <a:p>
            <a:pPr marL="0" indent="0">
              <a:buNone/>
            </a:pPr>
            <a:r>
              <a:rPr lang="cs-CZ" sz="2400" dirty="0"/>
              <a:t>Úspora: zkrácením trasy o 36,9 km denně ušetřeno 222 Kč,-</a:t>
            </a:r>
            <a:br>
              <a:rPr lang="cs-CZ" sz="2400" dirty="0"/>
            </a:br>
            <a:r>
              <a:rPr lang="cs-CZ" sz="2400" dirty="0"/>
              <a:t>	  	</a:t>
            </a:r>
            <a:br>
              <a:rPr lang="cs-CZ" sz="2400" dirty="0"/>
            </a:b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2047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E22EF-C3D9-FE0F-C7B3-A18B223B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68654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13393-DD82-ABD7-F42C-38E97516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25A498-06BD-0AFA-9F7B-52F144890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„Proč došlo k aplikaci Maďarské metody a Clark - Wrightovy metody? Jaký byl smysl analýzy právě vybranými metodami?“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„Je uvedeno, že zmiňovaný podnik vlastní 18 skříňových dodávek, proč tedy budou využity pouze 2 skříňové dodávky?“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„Nebylo by vhodnější zvolit kratší trasy a více tras, jelikož se jedná o přepravu pečiva?“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„Jaké jiné metody lze využít pro optimalizaci tras?“</a:t>
            </a:r>
          </a:p>
        </p:txBody>
      </p:sp>
    </p:spTree>
    <p:extLst>
      <p:ext uri="{BB962C8B-B14F-4D97-AF65-F5344CB8AC3E}">
        <p14:creationId xmlns:p14="http://schemas.microsoft.com/office/powerpoint/2010/main" val="14747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0E249-1A90-57ED-B409-981FC0DB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CC0132-2DF4-DCA5-6F87-9D110B265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rgbClr val="0A0A0A"/>
                </a:solidFill>
                <a:effectLst/>
                <a:ea typeface="Calibri" panose="020F0502020204030204" pitchFamily="34" charset="0"/>
              </a:rPr>
              <a:t>Cílem práce je pomocí vhodných technik operačního výzkumu provést optimalizaci trasy v pekárenském podniku a tím dosáhnout nižší spotřeby pohonných hmot a úspory času.</a:t>
            </a:r>
            <a:endParaRPr lang="cs-CZ" sz="24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36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30E8D-6B34-9C1E-015F-5910104A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73EDB-023E-6464-F81F-992641E23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effectLst/>
                <a:ea typeface="Calibri" panose="020F0502020204030204" pitchFamily="34" charset="0"/>
              </a:rPr>
              <a:t>Jaká je nejkratší okružní trasa k obsloužení všech zákazníků?</a:t>
            </a:r>
          </a:p>
          <a:p>
            <a:pPr marL="0" indent="0">
              <a:buNone/>
            </a:pPr>
            <a:endParaRPr lang="cs-CZ" sz="2400" dirty="0">
              <a:effectLst/>
              <a:ea typeface="Calibri" panose="020F0502020204030204" pitchFamily="34" charset="0"/>
            </a:endParaRPr>
          </a:p>
          <a:p>
            <a:r>
              <a:rPr lang="cs-CZ" sz="2400" dirty="0">
                <a:effectLst/>
                <a:ea typeface="Calibri" panose="020F0502020204030204" pitchFamily="34" charset="0"/>
              </a:rPr>
              <a:t>Zvládne jeden řidič rozvést zboží ke všem zákazníkům?</a:t>
            </a:r>
          </a:p>
          <a:p>
            <a:pPr marL="0" indent="0">
              <a:buNone/>
            </a:pPr>
            <a:endParaRPr lang="cs-CZ" sz="2400" dirty="0">
              <a:effectLst/>
              <a:ea typeface="Calibri" panose="020F0502020204030204" pitchFamily="34" charset="0"/>
            </a:endParaRPr>
          </a:p>
          <a:p>
            <a:r>
              <a:rPr lang="cs-CZ" sz="2400" dirty="0">
                <a:effectLst/>
                <a:ea typeface="Calibri" panose="020F0502020204030204" pitchFamily="34" charset="0"/>
              </a:rPr>
              <a:t>Bude nalezena Clark – Wrightovou metodou optimální trasa?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01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46A73-329F-CE95-F722-357E65A2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E1E670-EC88-657C-66EC-5DF555DB0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Sběr dat</a:t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Formátování dat</a:t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Maďarská metoda</a:t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Clark – </a:t>
            </a:r>
            <a:r>
              <a:rPr lang="cs-CZ" sz="2400" dirty="0" err="1"/>
              <a:t>Wrightova</a:t>
            </a:r>
            <a:r>
              <a:rPr lang="cs-CZ" sz="2400" dirty="0"/>
              <a:t> metoda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8388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E4BB0-7B6F-C0BB-BF52-CFFA15F2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Maďarská metoda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36A16-CA40-4F20-7F6D-45A630874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Jednookružní problém</a:t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Minimalizační metoda</a:t>
            </a:r>
            <a:br>
              <a:rPr lang="cs-CZ" sz="2400" dirty="0"/>
            </a:br>
            <a:endParaRPr lang="cs-CZ" sz="2400" dirty="0"/>
          </a:p>
          <a:p>
            <a:r>
              <a:rPr lang="cs-CZ" sz="2400" dirty="0"/>
              <a:t>Pouze data vzdáleností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C415B86D-6B47-24B7-E192-4FAFBC87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1690688"/>
            <a:ext cx="4400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4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D227F-D4F0-C04F-B8B1-396B1247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Omezující podmínky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9C22C0-490A-7E12-59DB-D60238EFD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Kapacita vozidla</a:t>
            </a:r>
          </a:p>
          <a:p>
            <a:r>
              <a:rPr lang="cs-CZ" sz="2400" dirty="0"/>
              <a:t>Průměrná rychlost vozidla</a:t>
            </a:r>
          </a:p>
          <a:p>
            <a:r>
              <a:rPr lang="cs-CZ" sz="2400" dirty="0"/>
              <a:t>Pracovní doba</a:t>
            </a:r>
          </a:p>
          <a:p>
            <a:r>
              <a:rPr lang="cs-CZ" sz="2400" dirty="0"/>
              <a:t>Doba řízení</a:t>
            </a:r>
          </a:p>
          <a:p>
            <a:r>
              <a:rPr lang="cs-CZ" sz="2400" dirty="0"/>
              <a:t>Doba nakládky a vykládky</a:t>
            </a:r>
          </a:p>
          <a:p>
            <a:r>
              <a:rPr lang="cs-CZ" sz="2400" dirty="0"/>
              <a:t>Doba přestávek</a:t>
            </a:r>
          </a:p>
          <a:p>
            <a:r>
              <a:rPr lang="cs-CZ" sz="2400" dirty="0"/>
              <a:t>Zásobovací zdržení</a:t>
            </a:r>
          </a:p>
          <a:p>
            <a:r>
              <a:rPr lang="cs-CZ" sz="2400" dirty="0"/>
              <a:t>Doba tankování PHM</a:t>
            </a:r>
          </a:p>
          <a:p>
            <a:r>
              <a:rPr lang="cs-CZ" sz="2400" dirty="0"/>
              <a:t>Doba sanitace vozidla</a:t>
            </a:r>
          </a:p>
        </p:txBody>
      </p:sp>
    </p:spTree>
    <p:extLst>
      <p:ext uri="{BB962C8B-B14F-4D97-AF65-F5344CB8AC3E}">
        <p14:creationId xmlns:p14="http://schemas.microsoft.com/office/powerpoint/2010/main" val="49230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5A016-03B7-18FD-054E-BD96488E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Nařízení č. 561/2006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71996E-FA96-001A-35EE-9BAE829FA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Denní doba řízení – maximálně 9 hodin denně (10 hodin)</a:t>
            </a:r>
          </a:p>
          <a:p>
            <a:r>
              <a:rPr lang="cs-CZ" sz="2400" dirty="0"/>
              <a:t>Týdenní doba řízení – maximálně 56 hodin týdně</a:t>
            </a:r>
          </a:p>
          <a:p>
            <a:r>
              <a:rPr lang="cs-CZ" sz="2400" dirty="0"/>
              <a:t>Celková doba řízení – maximálně 90 hodin během dvou týdnů</a:t>
            </a:r>
          </a:p>
          <a:p>
            <a:r>
              <a:rPr lang="cs-CZ" sz="2400" dirty="0"/>
              <a:t>Přestávky v řízení – po 4,5 hodinách 45 minut (15 a 30 minut)</a:t>
            </a:r>
          </a:p>
          <a:p>
            <a:r>
              <a:rPr lang="cs-CZ" sz="2400" dirty="0"/>
              <a:t>Denní doba odpočinku – standartně 11 hodin, zkrácená 9 hodin</a:t>
            </a:r>
          </a:p>
          <a:p>
            <a:r>
              <a:rPr lang="cs-CZ" sz="2400" dirty="0"/>
              <a:t>Pracovní přestávka – po 6 hodinách práce 30 minut přestávka</a:t>
            </a:r>
          </a:p>
        </p:txBody>
      </p:sp>
    </p:spTree>
    <p:extLst>
      <p:ext uri="{BB962C8B-B14F-4D97-AF65-F5344CB8AC3E}">
        <p14:creationId xmlns:p14="http://schemas.microsoft.com/office/powerpoint/2010/main" val="67598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0904C-E414-9C58-5178-525C8E2C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Clark – </a:t>
            </a:r>
            <a:r>
              <a:rPr lang="cs-CZ" dirty="0" err="1"/>
              <a:t>Wrightova</a:t>
            </a:r>
            <a:r>
              <a:rPr lang="cs-CZ" dirty="0"/>
              <a:t> metoda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1BEA32-A87E-3221-E07B-10CDAD33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Požadavky zákazníků</a:t>
            </a:r>
          </a:p>
          <a:p>
            <a:r>
              <a:rPr lang="cs-CZ" sz="2400" dirty="0"/>
              <a:t>Omezující podmínky</a:t>
            </a:r>
          </a:p>
          <a:p>
            <a:r>
              <a:rPr lang="cs-CZ" sz="2400" dirty="0"/>
              <a:t>Více okružních tras</a:t>
            </a:r>
          </a:p>
          <a:p>
            <a:r>
              <a:rPr lang="cs-CZ" sz="2400" dirty="0"/>
              <a:t>Minimalizační funkce</a:t>
            </a:r>
            <a:br>
              <a:rPr lang="cs-CZ" sz="2400" dirty="0"/>
            </a:br>
            <a:endParaRPr lang="cs-CZ" sz="2400" dirty="0"/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Trasa V0-V6-V9-V0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Trasa V0-V13-V1-V7-V12-V8-V4-V5-V0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Trasa V0-V3-V10-V2-V11-V0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390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54FF8-3BBB-6CFA-F589-C8CCFD0E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00"/>
            <a:ext cx="10515600" cy="1325563"/>
          </a:xfrm>
        </p:spPr>
        <p:txBody>
          <a:bodyPr/>
          <a:lstStyle/>
          <a:p>
            <a:r>
              <a:rPr lang="cs-CZ" dirty="0"/>
              <a:t>Výsledky C – W metody</a:t>
            </a: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A92C8EB3-05C3-CA49-9ADA-1C202320C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2" b="35000"/>
          <a:stretch/>
        </p:blipFill>
        <p:spPr>
          <a:xfrm>
            <a:off x="7512810" y="1798637"/>
            <a:ext cx="3621915" cy="1398858"/>
          </a:xfrm>
          <a:prstGeom prst="rect">
            <a:avLst/>
          </a:prstGeom>
        </p:spPr>
      </p:pic>
      <p:pic>
        <p:nvPicPr>
          <p:cNvPr id="13" name="Zástupný obsah 12" descr="Obsah obrázku mapa&#10;&#10;Popis byl vytvořen automaticky">
            <a:extLst>
              <a:ext uri="{FF2B5EF4-FFF2-40B4-BE49-F238E27FC236}">
                <a16:creationId xmlns:a16="http://schemas.microsoft.com/office/drawing/2014/main" id="{74C17511-98D5-7C16-C4CF-B47404BD6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4" b="6928"/>
          <a:stretch/>
        </p:blipFill>
        <p:spPr>
          <a:xfrm>
            <a:off x="7512810" y="3305443"/>
            <a:ext cx="3621915" cy="2643949"/>
          </a:xfr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13E7A7F9-A403-D2CE-3502-B0460F6D6BCC}"/>
              </a:ext>
            </a:extLst>
          </p:cNvPr>
          <p:cNvSpPr txBox="1"/>
          <p:nvPr/>
        </p:nvSpPr>
        <p:spPr>
          <a:xfrm>
            <a:off x="838200" y="1798637"/>
            <a:ext cx="63652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1. Trasa V0-V6-V9-V0</a:t>
            </a:r>
            <a:br>
              <a:rPr lang="cs-CZ" sz="2400" dirty="0"/>
            </a:br>
            <a:r>
              <a:rPr lang="cs-CZ" sz="2400" dirty="0"/>
              <a:t>	Délka = 119,4 km</a:t>
            </a:r>
          </a:p>
          <a:p>
            <a:r>
              <a:rPr lang="cs-CZ" sz="2400" dirty="0"/>
              <a:t>	Doba obslužnosti = 4,2064 h</a:t>
            </a:r>
            <a:br>
              <a:rPr lang="cs-CZ" sz="2400" dirty="0"/>
            </a:br>
            <a:r>
              <a:rPr lang="cs-CZ" sz="2400" dirty="0"/>
              <a:t>	Obsazená kapacita = 346 přepravek</a:t>
            </a:r>
          </a:p>
          <a:p>
            <a:endParaRPr lang="cs-CZ" sz="2400" dirty="0"/>
          </a:p>
          <a:p>
            <a:r>
              <a:rPr lang="cs-CZ" sz="2400" dirty="0"/>
              <a:t>3. Trasa V0-V3-V10-V2-V11-V0</a:t>
            </a:r>
          </a:p>
          <a:p>
            <a:r>
              <a:rPr lang="cs-CZ" sz="2400" dirty="0"/>
              <a:t>	Délka = 126,9 km</a:t>
            </a:r>
          </a:p>
          <a:p>
            <a:r>
              <a:rPr lang="cs-CZ" sz="2400" dirty="0"/>
              <a:t>	Doba obslužnosti = 4,6236 h</a:t>
            </a:r>
          </a:p>
          <a:p>
            <a:r>
              <a:rPr lang="cs-CZ" sz="2400" dirty="0"/>
              <a:t>	Obsazená kapacita = 367 přepravek</a:t>
            </a:r>
          </a:p>
          <a:p>
            <a:endParaRPr lang="cs-CZ" sz="2400" dirty="0"/>
          </a:p>
          <a:p>
            <a:r>
              <a:rPr lang="cs-CZ" sz="2400" dirty="0"/>
              <a:t>Obě trasy za 10,2467 h.</a:t>
            </a:r>
          </a:p>
          <a:p>
            <a:r>
              <a:rPr lang="cs-CZ" sz="2400" dirty="0"/>
              <a:t>	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64149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497</Words>
  <Application>Microsoft Office PowerPoint</Application>
  <PresentationFormat>Širokoúhlá obrazovka</PresentationFormat>
  <Paragraphs>78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Optimalizace tras v pekárenském podniku</vt:lpstr>
      <vt:lpstr>Cíl práce</vt:lpstr>
      <vt:lpstr>Výzkumné otázky</vt:lpstr>
      <vt:lpstr>Vybrané metody</vt:lpstr>
      <vt:lpstr>Maďarská metoda</vt:lpstr>
      <vt:lpstr>Omezující podmínky</vt:lpstr>
      <vt:lpstr>Nařízení č. 561/2006 Sb.</vt:lpstr>
      <vt:lpstr>Clark – Wrightova metoda</vt:lpstr>
      <vt:lpstr>Výsledky C – W metody</vt:lpstr>
      <vt:lpstr>Výsledky C – W metody</vt:lpstr>
      <vt:lpstr>Návrhy opatření</vt:lpstr>
      <vt:lpstr>Děkuji za pozornost</vt:lpstr>
      <vt:lpstr>Doplňující 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tras v pekárenském podniku</dc:title>
  <dc:creator>Vít Hruška</dc:creator>
  <cp:lastModifiedBy>Vít Hruška</cp:lastModifiedBy>
  <cp:revision>7</cp:revision>
  <dcterms:created xsi:type="dcterms:W3CDTF">2023-01-20T13:33:16Z</dcterms:created>
  <dcterms:modified xsi:type="dcterms:W3CDTF">2023-01-20T20:02:14Z</dcterms:modified>
</cp:coreProperties>
</file>