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5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0FB30A99-A06F-4EE7-8B0C-5AAF76FE30D8}">
          <p14:sldIdLst>
            <p14:sldId id="256"/>
            <p14:sldId id="257"/>
            <p14:sldId id="268"/>
            <p14:sldId id="258"/>
            <p14:sldId id="259"/>
            <p14:sldId id="260"/>
            <p14:sldId id="261"/>
            <p14:sldId id="262"/>
            <p14:sldId id="263"/>
            <p14:sldId id="264"/>
            <p14:sldId id="266"/>
            <p14:sldId id="267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4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4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4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3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2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0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3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7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9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571">
              <a:schemeClr val="bg1"/>
            </a:gs>
            <a:gs pos="0">
              <a:srgbClr val="FF0000"/>
            </a:gs>
            <a:gs pos="74000">
              <a:schemeClr val="bg1"/>
            </a:gs>
            <a:gs pos="83000">
              <a:schemeClr val="bg1"/>
            </a:gs>
            <a:gs pos="100000">
              <a:schemeClr val="bg1"/>
            </a:gs>
          </a:gsLst>
          <a:lin ang="9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9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1">
            <a:extLst>
              <a:ext uri="{FF2B5EF4-FFF2-40B4-BE49-F238E27FC236}">
                <a16:creationId xmlns:a16="http://schemas.microsoft.com/office/drawing/2014/main" id="{C4F049F8-87E1-403E-2A50-2F4544BF8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bstraktní červený geometrický vzorek">
            <a:extLst>
              <a:ext uri="{FF2B5EF4-FFF2-40B4-BE49-F238E27FC236}">
                <a16:creationId xmlns:a16="http://schemas.microsoft.com/office/drawing/2014/main" id="{045F561A-2E95-52B2-129C-939F39AAF7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0" y="0"/>
            <a:ext cx="12191979" cy="6857989"/>
          </a:xfrm>
          <a:prstGeom prst="rect">
            <a:avLst/>
          </a:prstGeom>
        </p:spPr>
      </p:pic>
      <p:sp>
        <p:nvSpPr>
          <p:cNvPr id="29" name="Freeform: Shape 23">
            <a:extLst>
              <a:ext uri="{FF2B5EF4-FFF2-40B4-BE49-F238E27FC236}">
                <a16:creationId xmlns:a16="http://schemas.microsoft.com/office/drawing/2014/main" id="{DD29B6E1-6E86-A1A0-2491-E5B84B3AA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H="1">
            <a:off x="1035555" y="1445436"/>
            <a:ext cx="11191887" cy="5509960"/>
          </a:xfrm>
          <a:custGeom>
            <a:avLst/>
            <a:gdLst>
              <a:gd name="connsiteX0" fmla="*/ 75794 w 11191887"/>
              <a:gd name="connsiteY0" fmla="*/ 5509960 h 5509960"/>
              <a:gd name="connsiteX1" fmla="*/ 11191887 w 11191887"/>
              <a:gd name="connsiteY1" fmla="*/ 5315928 h 5509960"/>
              <a:gd name="connsiteX2" fmla="*/ 5163097 w 11191887"/>
              <a:gd name="connsiteY2" fmla="*/ 753031 h 5509960"/>
              <a:gd name="connsiteX3" fmla="*/ 5078820 w 11191887"/>
              <a:gd name="connsiteY3" fmla="*/ 692507 h 5509960"/>
              <a:gd name="connsiteX4" fmla="*/ 2926071 w 11191887"/>
              <a:gd name="connsiteY4" fmla="*/ 1150 h 5509960"/>
              <a:gd name="connsiteX5" fmla="*/ 2692814 w 11191887"/>
              <a:gd name="connsiteY5" fmla="*/ 2336 h 5509960"/>
              <a:gd name="connsiteX6" fmla="*/ 95718 w 11191887"/>
              <a:gd name="connsiteY6" fmla="*/ 1073885 h 5509960"/>
              <a:gd name="connsiteX7" fmla="*/ 0 w 11191887"/>
              <a:gd name="connsiteY7" fmla="*/ 1167726 h 550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91887" h="5509960">
                <a:moveTo>
                  <a:pt x="75794" y="5509960"/>
                </a:moveTo>
                <a:lnTo>
                  <a:pt x="11191887" y="5315928"/>
                </a:lnTo>
                <a:lnTo>
                  <a:pt x="5163097" y="753031"/>
                </a:lnTo>
                <a:lnTo>
                  <a:pt x="5078820" y="692507"/>
                </a:lnTo>
                <a:cubicBezTo>
                  <a:pt x="4421358" y="245206"/>
                  <a:pt x="3672983" y="19009"/>
                  <a:pt x="2926071" y="1150"/>
                </a:cubicBezTo>
                <a:cubicBezTo>
                  <a:pt x="2848268" y="-711"/>
                  <a:pt x="2770480" y="-310"/>
                  <a:pt x="2692814" y="2336"/>
                </a:cubicBezTo>
                <a:cubicBezTo>
                  <a:pt x="1746244" y="34591"/>
                  <a:pt x="817542" y="400481"/>
                  <a:pt x="95718" y="1073885"/>
                </a:cubicBezTo>
                <a:lnTo>
                  <a:pt x="0" y="1167726"/>
                </a:lnTo>
                <a:close/>
              </a:path>
            </a:pathLst>
          </a:custGeom>
          <a:gradFill>
            <a:gsLst>
              <a:gs pos="23000">
                <a:schemeClr val="bg2">
                  <a:alpha val="68000"/>
                </a:schemeClr>
              </a:gs>
              <a:gs pos="100000">
                <a:schemeClr val="accent1">
                  <a:lumMod val="60000"/>
                  <a:lumOff val="40000"/>
                  <a:alpha val="78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367AE6-0D0A-6549-068E-349A33EA1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871" y="1966452"/>
            <a:ext cx="10245213" cy="169781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4800" dirty="0"/>
              <a:t>Návrh výrobního postupu hřídele pro převodovku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572EC1-765D-1577-FE3B-7CBA0E29E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3221" y="3923324"/>
            <a:ext cx="6832451" cy="244052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Autor bakalářské práce: Roman Hora</a:t>
            </a:r>
          </a:p>
          <a:p>
            <a:pPr>
              <a:spcAft>
                <a:spcPts val="1200"/>
              </a:spcAft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Vedoucí bakalářské práce: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Ing. Martin Podařil, PhD., Ph.D.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Oponent bakalářské práce: Mgr. Andrej Kubala, PhD.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188DCB6-FCB1-4723-46A5-7C6CCBAEA7EC}"/>
              </a:ext>
            </a:extLst>
          </p:cNvPr>
          <p:cNvSpPr txBox="1"/>
          <p:nvPr/>
        </p:nvSpPr>
        <p:spPr>
          <a:xfrm>
            <a:off x="2549018" y="632100"/>
            <a:ext cx="71766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b="1" dirty="0">
                <a:latin typeface="Arial" pitchFamily="34" charset="0"/>
                <a:cs typeface="Arial" pitchFamily="34" charset="0"/>
              </a:rPr>
              <a:t>Vysoká škola technická a ekonomická  v Českých Budějovicích</a:t>
            </a:r>
            <a:br>
              <a:rPr lang="cs-CZ" sz="1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br>
              <a:rPr lang="cs-CZ" sz="1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1800" b="1" dirty="0" err="1">
                <a:latin typeface="Arial" pitchFamily="34" charset="0"/>
                <a:cs typeface="Arial" pitchFamily="34" charset="0"/>
              </a:rPr>
              <a:t>Technicko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> – technologický </a:t>
            </a:r>
            <a:endParaRPr lang="cs-CZ" b="1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B1AA2C91-8B22-272A-1909-7D1FE47A1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15396" y="693348"/>
            <a:ext cx="1309688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98556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4752E-3D47-BC6B-A0D1-8C3AB8107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Navrhovaná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10B0F-F53A-54A9-DE7C-23F49CD60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39696"/>
            <a:ext cx="9662807" cy="3677683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 procesu soustružení hřídele využít součást soustruhu koník z důvodu délky hřídele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 dokončení výroby soustružením zařadit dokončovací metodu v podobě broušení</a:t>
            </a:r>
          </a:p>
        </p:txBody>
      </p:sp>
    </p:spTree>
    <p:extLst>
      <p:ext uri="{BB962C8B-B14F-4D97-AF65-F5344CB8AC3E}">
        <p14:creationId xmlns:p14="http://schemas.microsoft.com/office/powerpoint/2010/main" val="160679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EE889-9D0A-5252-23E8-4B84739A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F20910-02A4-5B23-BC5F-A8E17397C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39696"/>
            <a:ext cx="9450370" cy="3677683"/>
          </a:xfrm>
        </p:spPr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jedné hřídele využito spojení za pomocí drážkované hřídele z důvodu velkého namáhání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Nutnost hřídel v místě ozubeného kola použít proces cementování z důvodu většího opotřebení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Přínos práce je kvalitně a důkladně zpracovaná tabulka s postupem výroby hřídele pro převodovku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Navrhovaná opatření jsou navrhnuta, která se vyskytla při výrobě dané hřídele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43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1">
            <a:extLst>
              <a:ext uri="{FF2B5EF4-FFF2-40B4-BE49-F238E27FC236}">
                <a16:creationId xmlns:a16="http://schemas.microsoft.com/office/drawing/2014/main" id="{C4F049F8-87E1-403E-2A50-2F4544BF8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bstraktní červený geometrický vzorek">
            <a:extLst>
              <a:ext uri="{FF2B5EF4-FFF2-40B4-BE49-F238E27FC236}">
                <a16:creationId xmlns:a16="http://schemas.microsoft.com/office/drawing/2014/main" id="{045F561A-2E95-52B2-129C-939F39AAF7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0" y="11"/>
            <a:ext cx="12233335" cy="6857989"/>
          </a:xfrm>
          <a:prstGeom prst="rect">
            <a:avLst/>
          </a:prstGeom>
        </p:spPr>
      </p:pic>
      <p:sp>
        <p:nvSpPr>
          <p:cNvPr id="29" name="Freeform: Shape 23">
            <a:extLst>
              <a:ext uri="{FF2B5EF4-FFF2-40B4-BE49-F238E27FC236}">
                <a16:creationId xmlns:a16="http://schemas.microsoft.com/office/drawing/2014/main" id="{DD29B6E1-6E86-A1A0-2491-E5B84B3AA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H="1">
            <a:off x="1035555" y="1445436"/>
            <a:ext cx="11191887" cy="5509960"/>
          </a:xfrm>
          <a:custGeom>
            <a:avLst/>
            <a:gdLst>
              <a:gd name="connsiteX0" fmla="*/ 75794 w 11191887"/>
              <a:gd name="connsiteY0" fmla="*/ 5509960 h 5509960"/>
              <a:gd name="connsiteX1" fmla="*/ 11191887 w 11191887"/>
              <a:gd name="connsiteY1" fmla="*/ 5315928 h 5509960"/>
              <a:gd name="connsiteX2" fmla="*/ 5163097 w 11191887"/>
              <a:gd name="connsiteY2" fmla="*/ 753031 h 5509960"/>
              <a:gd name="connsiteX3" fmla="*/ 5078820 w 11191887"/>
              <a:gd name="connsiteY3" fmla="*/ 692507 h 5509960"/>
              <a:gd name="connsiteX4" fmla="*/ 2926071 w 11191887"/>
              <a:gd name="connsiteY4" fmla="*/ 1150 h 5509960"/>
              <a:gd name="connsiteX5" fmla="*/ 2692814 w 11191887"/>
              <a:gd name="connsiteY5" fmla="*/ 2336 h 5509960"/>
              <a:gd name="connsiteX6" fmla="*/ 95718 w 11191887"/>
              <a:gd name="connsiteY6" fmla="*/ 1073885 h 5509960"/>
              <a:gd name="connsiteX7" fmla="*/ 0 w 11191887"/>
              <a:gd name="connsiteY7" fmla="*/ 1167726 h 550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91887" h="5509960">
                <a:moveTo>
                  <a:pt x="75794" y="5509960"/>
                </a:moveTo>
                <a:lnTo>
                  <a:pt x="11191887" y="5315928"/>
                </a:lnTo>
                <a:lnTo>
                  <a:pt x="5163097" y="753031"/>
                </a:lnTo>
                <a:lnTo>
                  <a:pt x="5078820" y="692507"/>
                </a:lnTo>
                <a:cubicBezTo>
                  <a:pt x="4421358" y="245206"/>
                  <a:pt x="3672983" y="19009"/>
                  <a:pt x="2926071" y="1150"/>
                </a:cubicBezTo>
                <a:cubicBezTo>
                  <a:pt x="2848268" y="-711"/>
                  <a:pt x="2770480" y="-310"/>
                  <a:pt x="2692814" y="2336"/>
                </a:cubicBezTo>
                <a:cubicBezTo>
                  <a:pt x="1746244" y="34591"/>
                  <a:pt x="817542" y="400481"/>
                  <a:pt x="95718" y="1073885"/>
                </a:cubicBezTo>
                <a:lnTo>
                  <a:pt x="0" y="1167726"/>
                </a:lnTo>
                <a:close/>
              </a:path>
            </a:pathLst>
          </a:custGeom>
          <a:gradFill>
            <a:gsLst>
              <a:gs pos="23000">
                <a:schemeClr val="bg2">
                  <a:alpha val="68000"/>
                </a:schemeClr>
              </a:gs>
              <a:gs pos="100000">
                <a:schemeClr val="accent1">
                  <a:lumMod val="60000"/>
                  <a:lumOff val="40000"/>
                  <a:alpha val="78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367AE6-0D0A-6549-068E-349A33EA1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871" y="1966452"/>
            <a:ext cx="10245213" cy="169781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4800" dirty="0"/>
              <a:t>Návrh výrobního postupu hřídele pro převodovku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572EC1-765D-1577-FE3B-7CBA0E29E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3221" y="3923324"/>
            <a:ext cx="6832451" cy="244052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Autor bakalářské práce: Roman Hora</a:t>
            </a:r>
          </a:p>
          <a:p>
            <a:pPr>
              <a:spcAft>
                <a:spcPts val="1200"/>
              </a:spcAft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Vedoucí bakalářské práce: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Ing. Martin Podařil, PhD., Ph.D.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cs-CZ">
                <a:latin typeface="Arial" pitchFamily="34" charset="0"/>
                <a:cs typeface="Arial" pitchFamily="34" charset="0"/>
              </a:rPr>
              <a:t>Oponent </a:t>
            </a:r>
            <a:r>
              <a:rPr lang="cs-CZ" dirty="0">
                <a:latin typeface="Arial" pitchFamily="34" charset="0"/>
                <a:cs typeface="Arial" pitchFamily="34" charset="0"/>
              </a:rPr>
              <a:t>bakalářské práce: Mgr. Andrej Kubala, PhD.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188DCB6-FCB1-4723-46A5-7C6CCBAEA7EC}"/>
              </a:ext>
            </a:extLst>
          </p:cNvPr>
          <p:cNvSpPr txBox="1"/>
          <p:nvPr/>
        </p:nvSpPr>
        <p:spPr>
          <a:xfrm>
            <a:off x="2549018" y="632100"/>
            <a:ext cx="71766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b="1" dirty="0">
                <a:latin typeface="Arial" pitchFamily="34" charset="0"/>
                <a:cs typeface="Arial" pitchFamily="34" charset="0"/>
              </a:rPr>
              <a:t>Vysoká škola technická a ekonomická  v Českých Budějovicích</a:t>
            </a:r>
            <a:br>
              <a:rPr lang="cs-CZ" sz="1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br>
              <a:rPr lang="cs-CZ" sz="18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1800" b="1" dirty="0" err="1">
                <a:latin typeface="Arial" pitchFamily="34" charset="0"/>
                <a:cs typeface="Arial" pitchFamily="34" charset="0"/>
              </a:rPr>
              <a:t>Technicko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> – technologický </a:t>
            </a:r>
            <a:endParaRPr lang="cs-CZ" b="1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B1AA2C91-8B22-272A-1909-7D1FE47A1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15396" y="693348"/>
            <a:ext cx="1309688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17209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1F639-0D5A-1387-36BA-94FA85ABC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Otázka č.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EB5CB0-EEF4-2E14-89EF-48363C126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Proč se autor rozhodl pří navrhování ložisek pro hřídele 1, 2 a 3 nepoužít kuličkové ložisko</a:t>
            </a:r>
          </a:p>
        </p:txBody>
      </p:sp>
    </p:spTree>
    <p:extLst>
      <p:ext uri="{BB962C8B-B14F-4D97-AF65-F5344CB8AC3E}">
        <p14:creationId xmlns:p14="http://schemas.microsoft.com/office/powerpoint/2010/main" val="428574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D5EE6-2BAE-CC3E-AEB6-A556AB27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E196BA-1381-B0E6-197C-A20A52582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39696"/>
            <a:ext cx="10771170" cy="367768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Cílem práce je popsat konstrukční řešení převodových stanic se zaměřením na namáhání hybných členů. V aplikační části práce se zaměřit na varianty výrobních postupů jednotlivých komponent a na základě vykonané rešerše ve výrobních postupech navrhnout technologický postup výroby zvoleného člena.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71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30968-AAF4-719C-B83A-0993089F2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42878"/>
            <a:ext cx="8886884" cy="953669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50D1C-0C11-00DD-FBA6-B0A006D77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47334"/>
            <a:ext cx="10558734" cy="395630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Hřídel je strojní součást, která slouží k přenosu síly otáčení a umožňuje spojení různých částí stroje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Nejčastějšími materiály využívané pro hřídel jsou oceli, především pak oceli třídy 11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Výroba hřídele probíhá těmito operacemi: soustružení; frézování a broušení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Tepelné zpracování hřídel se může provádět: žíhání; kalení a popuštění</a:t>
            </a:r>
          </a:p>
          <a:p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Chemicko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tepelné zpracování se na hřídel může aplikovat: cementování; nitridování 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boridování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Druhy namáhání vyskytující se na hřídeli: na ohyb; na krut a únavové namáhání</a:t>
            </a:r>
          </a:p>
        </p:txBody>
      </p:sp>
    </p:spTree>
    <p:extLst>
      <p:ext uri="{BB962C8B-B14F-4D97-AF65-F5344CB8AC3E}">
        <p14:creationId xmlns:p14="http://schemas.microsoft.com/office/powerpoint/2010/main" val="55021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A7F01-47AC-54B3-FF72-4E583B6E6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42999"/>
            <a:ext cx="4173416" cy="1257299"/>
          </a:xfrm>
        </p:spPr>
        <p:txBody>
          <a:bodyPr anchor="ctr">
            <a:normAutofit/>
          </a:bodyPr>
          <a:lstStyle/>
          <a:p>
            <a:r>
              <a:rPr lang="cs-CZ" dirty="0"/>
              <a:t>Návrh schéma převodovky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E535F73-B955-85FB-0331-EE9FD753C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7" y="2736850"/>
            <a:ext cx="4173415" cy="29781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Dvoustupňová převodovka s čelním ozubením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Dva páry ozubených kol s přímými zuby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obsah 6" descr="Obsah obrázku diagram, text, řada/pruh, Paralelní">
            <a:extLst>
              <a:ext uri="{FF2B5EF4-FFF2-40B4-BE49-F238E27FC236}">
                <a16:creationId xmlns:a16="http://schemas.microsoft.com/office/drawing/2014/main" id="{A98132DD-DAD8-D4A4-6122-A2FA9DA655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251194"/>
            <a:ext cx="4953000" cy="4321492"/>
          </a:xfrm>
          <a:noFill/>
        </p:spPr>
      </p:pic>
    </p:spTree>
    <p:extLst>
      <p:ext uri="{BB962C8B-B14F-4D97-AF65-F5344CB8AC3E}">
        <p14:creationId xmlns:p14="http://schemas.microsoft.com/office/powerpoint/2010/main" val="3198398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50CCB-D695-6B51-EB1A-04B9002F8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42999"/>
            <a:ext cx="4465782" cy="1257299"/>
          </a:xfrm>
        </p:spPr>
        <p:txBody>
          <a:bodyPr anchor="ctr">
            <a:normAutofit/>
          </a:bodyPr>
          <a:lstStyle/>
          <a:p>
            <a:r>
              <a:rPr lang="cs-CZ" dirty="0"/>
              <a:t>Návrh ozubených kol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E535F73-B955-85FB-0331-EE9FD753C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7" y="2736850"/>
            <a:ext cx="4173415" cy="29781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Ozubené kol 2 má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dedendumový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poměr 10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Ozubené kol  má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dedendumový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poměr 45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Ozubená kola 1 a 3 jsou pastorky a jsou na hřídeli při výrobě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obsah 4" descr="Obsah obrázku ozubené kolo, kruh, kovové předměty, design">
            <a:extLst>
              <a:ext uri="{FF2B5EF4-FFF2-40B4-BE49-F238E27FC236}">
                <a16:creationId xmlns:a16="http://schemas.microsoft.com/office/drawing/2014/main" id="{F22A0232-415B-3140-09BE-658E372221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056057"/>
            <a:ext cx="4953000" cy="2711767"/>
          </a:xfrm>
          <a:noFill/>
        </p:spPr>
      </p:pic>
    </p:spTree>
    <p:extLst>
      <p:ext uri="{BB962C8B-B14F-4D97-AF65-F5344CB8AC3E}">
        <p14:creationId xmlns:p14="http://schemas.microsoft.com/office/powerpoint/2010/main" val="13205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20B81-DD9F-5601-0143-246D0289E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7" y="281710"/>
            <a:ext cx="4173416" cy="1257299"/>
          </a:xfrm>
        </p:spPr>
        <p:txBody>
          <a:bodyPr anchor="ctr">
            <a:normAutofit/>
          </a:bodyPr>
          <a:lstStyle/>
          <a:p>
            <a:r>
              <a:rPr lang="cs-CZ" dirty="0"/>
              <a:t>Hřídel 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E535F73-B955-85FB-0331-EE9FD753C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7" y="1539009"/>
            <a:ext cx="4173415" cy="5037281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Jedno ozubené kolo, proto jedna zatěžující síla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Ozubené kolo je s hřídelí vyráběno zároveň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obou koncích hřídele stejný průměr vzhledem k ekonomičnosti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Použitá ložiska 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NNCF 5006 CV z důvodu velké radiální síly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napojení na začátku hřídele slouží pero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obsah 4" descr="Obsah obrázku řada/pruh, diagram, skica, Paralelní">
            <a:extLst>
              <a:ext uri="{FF2B5EF4-FFF2-40B4-BE49-F238E27FC236}">
                <a16:creationId xmlns:a16="http://schemas.microsoft.com/office/drawing/2014/main" id="{669C5DD0-67FE-B1DE-D732-F9D7B40B0C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845554"/>
            <a:ext cx="4953000" cy="3132772"/>
          </a:xfrm>
          <a:noFill/>
        </p:spPr>
      </p:pic>
    </p:spTree>
    <p:extLst>
      <p:ext uri="{BB962C8B-B14F-4D97-AF65-F5344CB8AC3E}">
        <p14:creationId xmlns:p14="http://schemas.microsoft.com/office/powerpoint/2010/main" val="314910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99EE6-510C-1EB6-94F2-57D21F328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7" y="281710"/>
            <a:ext cx="4173416" cy="1257299"/>
          </a:xfrm>
        </p:spPr>
        <p:txBody>
          <a:bodyPr anchor="ctr">
            <a:normAutofit/>
          </a:bodyPr>
          <a:lstStyle/>
          <a:p>
            <a:r>
              <a:rPr lang="cs-CZ" dirty="0"/>
              <a:t>Hřídel 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E535F73-B955-85FB-0331-EE9FD753C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7" y="2175324"/>
            <a:ext cx="4173415" cy="5273963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hřídeli jsou umístěná dvě ozubená kola, proto dvě zatěžující síly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Jedno z ozubených kol je vyráběno současně s hřídelí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hřídeli jsou využitá ložiska 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NUP 2309 ECP z důvodu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snažší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výměny součásti ložiska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 descr="Obsah obrázku řada/pruh, diagram, skica, Paralelní">
            <a:extLst>
              <a:ext uri="{FF2B5EF4-FFF2-40B4-BE49-F238E27FC236}">
                <a16:creationId xmlns:a16="http://schemas.microsoft.com/office/drawing/2014/main" id="{194675E5-F56D-2DF8-142E-BBA5B15593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44614"/>
            <a:ext cx="4953000" cy="2934652"/>
          </a:xfrm>
          <a:noFill/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E3DA1AA-4BBD-31B3-0380-BB0333A77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77379" y="4629744"/>
            <a:ext cx="265350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E390588-D381-460B-B461-914E1785F9C6}" type="datetime1">
              <a:rPr lang="en-US" smtClean="0"/>
              <a:pPr>
                <a:spcAft>
                  <a:spcPts val="600"/>
                </a:spcAft>
              </a:pPr>
              <a:t>6/10/2023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708E09F-170D-14D7-B0A7-90CEA3BF6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10602" y="6318446"/>
            <a:ext cx="274319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F76A1578-4BAB-8672-0768-2FB5B6E7D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95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CD37EE-06EA-CC3B-A86C-D091EB30B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7" y="302490"/>
            <a:ext cx="4173416" cy="1257299"/>
          </a:xfrm>
        </p:spPr>
        <p:txBody>
          <a:bodyPr anchor="ctr">
            <a:normAutofit/>
          </a:bodyPr>
          <a:lstStyle/>
          <a:p>
            <a:r>
              <a:rPr lang="cs-CZ" dirty="0"/>
              <a:t>Hřídel 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E535F73-B955-85FB-0331-EE9FD753C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7" y="1440872"/>
            <a:ext cx="4173415" cy="4468093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 hřídeli se nachází jedno ozubené kolo, proto jedna zatěžující sila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Hřídel je s ozubeným kolem spojena pomocí pera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 konci hřídele je pera na další napojení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Použitá ložiska </a:t>
            </a:r>
            <a:r>
              <a:rPr lang="cs-CZ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NNCF 5012 CV z důvodu velké radiální síly</a:t>
            </a:r>
          </a:p>
          <a:p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 důvodu ekonomky jsem zvolil stejný průměr na obou koncích hřídele</a:t>
            </a:r>
            <a:endParaRPr lang="cs-CZ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en-US" dirty="0"/>
          </a:p>
        </p:txBody>
      </p:sp>
      <p:pic>
        <p:nvPicPr>
          <p:cNvPr id="5" name="Zástupný obsah 4" descr="Obsah obrázku řada/pruh, diagram, skica, Paralelní&#10;&#10;Popis byl vytvořen automaticky">
            <a:extLst>
              <a:ext uri="{FF2B5EF4-FFF2-40B4-BE49-F238E27FC236}">
                <a16:creationId xmlns:a16="http://schemas.microsoft.com/office/drawing/2014/main" id="{FB5CCC48-AAFB-B57F-3EAD-61993A42B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56997"/>
            <a:ext cx="4953000" cy="2909887"/>
          </a:xfrm>
          <a:noFill/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E3DA1AA-4BBD-31B3-0380-BB0333A77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77379" y="4629744"/>
            <a:ext cx="265350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E390588-D381-460B-B461-914E1785F9C6}" type="datetime1">
              <a:rPr lang="en-US" smtClean="0"/>
              <a:pPr>
                <a:spcAft>
                  <a:spcPts val="600"/>
                </a:spcAft>
              </a:pPr>
              <a:t>6/10/2023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708E09F-170D-14D7-B0A7-90CEA3BF6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10602" y="6318446"/>
            <a:ext cx="274319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F76A1578-4BAB-8672-0768-2FB5B6E7D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2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04479-E064-F436-2F9D-34BED3ED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42999"/>
            <a:ext cx="4173416" cy="1257299"/>
          </a:xfrm>
        </p:spPr>
        <p:txBody>
          <a:bodyPr anchor="ctr">
            <a:normAutofit/>
          </a:bodyPr>
          <a:lstStyle/>
          <a:p>
            <a:r>
              <a:rPr lang="cs-CZ"/>
              <a:t>Výrobní postup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FE184-ED6D-67C7-79B1-D014884EC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142836"/>
            <a:ext cx="4013202" cy="4470400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Použité operace při výrobě: Soustružení a frézování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 dokončení výroby byl na povrch hřídele použito procesu broušení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Jako poslední operace byla využitá cementace na zpevnění povrchu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 každé probíhající operace je znázorněná opracovávaná plocha</a:t>
            </a:r>
          </a:p>
          <a:p>
            <a:endParaRPr lang="cs-CZ" sz="1600" dirty="0"/>
          </a:p>
        </p:txBody>
      </p:sp>
      <p:pic>
        <p:nvPicPr>
          <p:cNvPr id="7" name="Obrázek 6" descr="Obsah obrázku text, snímek obrazovky, číslo, Paralelní&#10;&#10;Popis byl vytvořen automaticky">
            <a:extLst>
              <a:ext uri="{FF2B5EF4-FFF2-40B4-BE49-F238E27FC236}">
                <a16:creationId xmlns:a16="http://schemas.microsoft.com/office/drawing/2014/main" id="{4AF59074-85BC-D076-E181-25FB733934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1" r="1215" b="2"/>
          <a:stretch/>
        </p:blipFill>
        <p:spPr>
          <a:xfrm>
            <a:off x="6120859" y="882650"/>
            <a:ext cx="5184373" cy="50950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8647616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Swell">
      <a:dk1>
        <a:sysClr val="windowText" lastClr="000000"/>
      </a:dk1>
      <a:lt1>
        <a:sysClr val="window" lastClr="FFFFFF"/>
      </a:lt1>
      <a:dk2>
        <a:srgbClr val="233B47"/>
      </a:dk2>
      <a:lt2>
        <a:srgbClr val="FEEFD9"/>
      </a:lt2>
      <a:accent1>
        <a:srgbClr val="16AEA7"/>
      </a:accent1>
      <a:accent2>
        <a:srgbClr val="618F88"/>
      </a:accent2>
      <a:accent3>
        <a:srgbClr val="7A9973"/>
      </a:accent3>
      <a:accent4>
        <a:srgbClr val="8AAE8E"/>
      </a:accent4>
      <a:accent5>
        <a:srgbClr val="EB8F60"/>
      </a:accent5>
      <a:accent6>
        <a:srgbClr val="E57A6F"/>
      </a:accent6>
      <a:hlink>
        <a:srgbClr val="13968F"/>
      </a:hlink>
      <a:folHlink>
        <a:srgbClr val="E56152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166</TotalTime>
  <Words>557</Words>
  <Application>Microsoft Office PowerPoint</Application>
  <PresentationFormat>Širokoúhlá obrazovka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Neue Haas Grotesk Text Pro</vt:lpstr>
      <vt:lpstr>Times New Roman</vt:lpstr>
      <vt:lpstr>SwellVTI</vt:lpstr>
      <vt:lpstr>Návrh výrobního postupu hřídele pro převodovku </vt:lpstr>
      <vt:lpstr>Cíl Práce</vt:lpstr>
      <vt:lpstr>Teorie</vt:lpstr>
      <vt:lpstr>Návrh schéma převodovky</vt:lpstr>
      <vt:lpstr>Návrh ozubených kol</vt:lpstr>
      <vt:lpstr>Hřídel 1</vt:lpstr>
      <vt:lpstr>Hřídel 2</vt:lpstr>
      <vt:lpstr>Hřídel 3</vt:lpstr>
      <vt:lpstr>Výrobní postup</vt:lpstr>
      <vt:lpstr>Navrhovaná opatření</vt:lpstr>
      <vt:lpstr>Dosažené výsledky a přínos práce</vt:lpstr>
      <vt:lpstr>Návrh výrobního postupu hřídele pro převodovku </vt:lpstr>
      <vt:lpstr>Otázka č.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výrobního postupu hřídele pro převodovku </dc:title>
  <dc:creator>Roman Hora</dc:creator>
  <cp:lastModifiedBy>Roman Hora</cp:lastModifiedBy>
  <cp:revision>15</cp:revision>
  <dcterms:created xsi:type="dcterms:W3CDTF">2023-06-08T13:32:11Z</dcterms:created>
  <dcterms:modified xsi:type="dcterms:W3CDTF">2023-06-10T13:38:34Z</dcterms:modified>
</cp:coreProperties>
</file>