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69" r:id="rId1"/>
  </p:sldMasterIdLst>
  <p:sldIdLst>
    <p:sldId id="256" r:id="rId2"/>
    <p:sldId id="258" r:id="rId3"/>
    <p:sldId id="259" r:id="rId4"/>
    <p:sldId id="260" r:id="rId5"/>
    <p:sldId id="271" r:id="rId6"/>
    <p:sldId id="272" r:id="rId7"/>
    <p:sldId id="273" r:id="rId8"/>
    <p:sldId id="267" r:id="rId9"/>
    <p:sldId id="268" r:id="rId10"/>
    <p:sldId id="270" r:id="rId11"/>
    <p:sldId id="274" r:id="rId12"/>
    <p:sldId id="265" r:id="rId13"/>
    <p:sldId id="264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92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73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5398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774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9712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734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527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92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39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47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24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1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55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610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7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12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C0251-A153-44D2-A465-28F8FD08B644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A7A87B-41A2-4D5B-A57F-D605AC5FC8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8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0" r:id="rId1"/>
    <p:sldLayoutId id="2147484571" r:id="rId2"/>
    <p:sldLayoutId id="2147484572" r:id="rId3"/>
    <p:sldLayoutId id="2147484573" r:id="rId4"/>
    <p:sldLayoutId id="2147484574" r:id="rId5"/>
    <p:sldLayoutId id="2147484575" r:id="rId6"/>
    <p:sldLayoutId id="2147484576" r:id="rId7"/>
    <p:sldLayoutId id="2147484577" r:id="rId8"/>
    <p:sldLayoutId id="2147484578" r:id="rId9"/>
    <p:sldLayoutId id="2147484579" r:id="rId10"/>
    <p:sldLayoutId id="2147484580" r:id="rId11"/>
    <p:sldLayoutId id="2147484581" r:id="rId12"/>
    <p:sldLayoutId id="2147484582" r:id="rId13"/>
    <p:sldLayoutId id="2147484583" r:id="rId14"/>
    <p:sldLayoutId id="2147484584" r:id="rId15"/>
    <p:sldLayoutId id="21474845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290711"/>
            <a:ext cx="12192000" cy="181996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Stanovení velikosti tlakové licí formy se zaformováním odlitků přímo do hlavních dílů formy</a:t>
            </a:r>
          </a:p>
        </p:txBody>
      </p:sp>
      <p:sp>
        <p:nvSpPr>
          <p:cNvPr id="4" name="Obdélník 3"/>
          <p:cNvSpPr/>
          <p:nvPr/>
        </p:nvSpPr>
        <p:spPr>
          <a:xfrm>
            <a:off x="8953512" y="6366474"/>
            <a:ext cx="3302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České Budějovice, červen 2023</a:t>
            </a:r>
          </a:p>
        </p:txBody>
      </p:sp>
      <p:pic>
        <p:nvPicPr>
          <p:cNvPr id="1026" name="Picture 2" descr="Image result for všte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03" y="99873"/>
            <a:ext cx="2116093" cy="211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79703" y="5434688"/>
            <a:ext cx="81307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Autor bakalářské práce: Josef Míka</a:t>
            </a:r>
          </a:p>
          <a:p>
            <a:r>
              <a:rPr lang="cs-CZ" sz="20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Vedoucí bakalářské práce: Ing. Ján Majerník, PhD.</a:t>
            </a:r>
          </a:p>
          <a:p>
            <a:r>
              <a:rPr lang="cs-CZ" sz="20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Oponent bakalářské práce: Ing. Romana Zvolánková</a:t>
            </a:r>
            <a:r>
              <a:rPr lang="cs-CZ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cs-CZ" sz="2000" dirty="0">
              <a:solidFill>
                <a:schemeClr val="bg1">
                  <a:lumMod val="85000"/>
                  <a:lumOff val="1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713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928A95-6B27-6F72-4535-E59CEDF6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>
                <a:solidFill>
                  <a:schemeClr val="tx1"/>
                </a:solidFill>
              </a:rPr>
              <a:t>Odpadovost</a:t>
            </a:r>
            <a:endParaRPr lang="cs-CZ" sz="4000" b="1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72212-C0D6-FF6E-A69E-2F28A77C1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62A7948-ED9F-2BAC-0939-A50DB0E4D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732" y="1819582"/>
            <a:ext cx="10268536" cy="2331076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4747BE47-5501-FB95-2448-4B7EB6F35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732" y="4803696"/>
            <a:ext cx="3988737" cy="1467855"/>
          </a:xfrm>
          <a:prstGeom prst="rect">
            <a:avLst/>
          </a:prstGeom>
          <a:effectLst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2B097CA-148A-3C9B-AC6C-A5E5F7D5EA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2750" y="4826847"/>
            <a:ext cx="4069589" cy="1444704"/>
          </a:xfrm>
          <a:prstGeom prst="rect">
            <a:avLst/>
          </a:prstGeom>
          <a:effectLst/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6A49ADF-805B-F9AF-7178-E3C9E20FB99D}"/>
              </a:ext>
            </a:extLst>
          </p:cNvPr>
          <p:cNvSpPr txBox="1">
            <a:spLocks/>
          </p:cNvSpPr>
          <p:nvPr/>
        </p:nvSpPr>
        <p:spPr>
          <a:xfrm>
            <a:off x="961732" y="4568371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13 </a:t>
            </a:r>
            <a:r>
              <a:rPr lang="pt-BR" dirty="0"/>
              <a:t>:</a:t>
            </a:r>
            <a:r>
              <a:rPr lang="cs-CZ" dirty="0"/>
              <a:t> Rozměry kanálků varianta A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DE8C19AF-6C8A-0BC8-FE45-ED154EFA45B8}"/>
              </a:ext>
            </a:extLst>
          </p:cNvPr>
          <p:cNvSpPr txBox="1">
            <a:spLocks/>
          </p:cNvSpPr>
          <p:nvPr/>
        </p:nvSpPr>
        <p:spPr>
          <a:xfrm>
            <a:off x="5772750" y="4568371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14 </a:t>
            </a:r>
            <a:r>
              <a:rPr lang="pt-BR" dirty="0"/>
              <a:t>:</a:t>
            </a:r>
            <a:r>
              <a:rPr lang="cs-CZ" dirty="0"/>
              <a:t> Rozměry kanálků varianta B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3B132A5-D46C-48C8-1D12-E9E8F55D8520}"/>
              </a:ext>
            </a:extLst>
          </p:cNvPr>
          <p:cNvSpPr txBox="1">
            <a:spLocks/>
          </p:cNvSpPr>
          <p:nvPr/>
        </p:nvSpPr>
        <p:spPr>
          <a:xfrm>
            <a:off x="1636796" y="1488613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Tab. 1 </a:t>
            </a:r>
            <a:r>
              <a:rPr lang="pt-BR" dirty="0"/>
              <a:t>:</a:t>
            </a:r>
            <a:r>
              <a:rPr lang="cs-CZ" dirty="0"/>
              <a:t> Porovnání </a:t>
            </a:r>
            <a:r>
              <a:rPr lang="cs-CZ" dirty="0" err="1"/>
              <a:t>odpadovosti</a:t>
            </a:r>
            <a:r>
              <a:rPr lang="cs-CZ" dirty="0"/>
              <a:t> 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60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0020F-4C19-0D93-E6C6-8747FE449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Georgia" panose="02040502050405020303" pitchFamily="18" charset="0"/>
              </a:rPr>
              <a:t>Zkoumané aspekty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B9212-00FD-F67D-2116-953D9E3F9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>
                <a:solidFill>
                  <a:schemeClr val="tx1"/>
                </a:solidFill>
                <a:latin typeface="Georgia" panose="02040502050405020303" pitchFamily="18" charset="0"/>
              </a:rPr>
              <a:t>Velikost forem - stejná</a:t>
            </a:r>
          </a:p>
          <a:p>
            <a:r>
              <a:rPr lang="cs-CZ" sz="2200" dirty="0">
                <a:solidFill>
                  <a:schemeClr val="tx1"/>
                </a:solidFill>
                <a:latin typeface="Georgia" panose="02040502050405020303" pitchFamily="18" charset="0"/>
              </a:rPr>
              <a:t>Zachycení vzduchu v odlitku a </a:t>
            </a:r>
            <a:r>
              <a:rPr lang="cs-CZ" sz="2200" dirty="0" err="1">
                <a:solidFill>
                  <a:schemeClr val="tx1"/>
                </a:solidFill>
                <a:latin typeface="Georgia" panose="02040502050405020303" pitchFamily="18" charset="0"/>
              </a:rPr>
              <a:t>Reynoldsovo</a:t>
            </a:r>
            <a:r>
              <a:rPr lang="cs-CZ" sz="2200" dirty="0">
                <a:solidFill>
                  <a:schemeClr val="tx1"/>
                </a:solidFill>
                <a:latin typeface="Georgia" panose="02040502050405020303" pitchFamily="18" charset="0"/>
              </a:rPr>
              <a:t> číslo – lepší </a:t>
            </a:r>
            <a:br>
              <a:rPr lang="cs-CZ" sz="22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cs-CZ" sz="2200" dirty="0">
                <a:solidFill>
                  <a:schemeClr val="tx1"/>
                </a:solidFill>
                <a:latin typeface="Georgia" panose="02040502050405020303" pitchFamily="18" charset="0"/>
              </a:rPr>
              <a:t>varianta B</a:t>
            </a:r>
          </a:p>
          <a:p>
            <a:r>
              <a:rPr lang="cs-CZ" sz="2200" dirty="0" err="1">
                <a:solidFill>
                  <a:schemeClr val="tx1"/>
                </a:solidFill>
                <a:latin typeface="Georgia" panose="02040502050405020303" pitchFamily="18" charset="0"/>
              </a:rPr>
              <a:t>Odpadovost</a:t>
            </a:r>
            <a:r>
              <a:rPr lang="cs-CZ" sz="2200" dirty="0">
                <a:solidFill>
                  <a:schemeClr val="tx1"/>
                </a:solidFill>
                <a:latin typeface="Georgia" panose="02040502050405020303" pitchFamily="18" charset="0"/>
              </a:rPr>
              <a:t> – lepší varianta B </a:t>
            </a:r>
          </a:p>
          <a:p>
            <a:r>
              <a:rPr lang="cs-CZ" sz="2200" dirty="0">
                <a:latin typeface="Georgia" panose="02040502050405020303" pitchFamily="18" charset="0"/>
              </a:rPr>
              <a:t>Výsledek – výhodnější varianta B podle NADCA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71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4220" y="2750128"/>
            <a:ext cx="9404723" cy="1400530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471326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Doplňující otázky 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871" y="2052917"/>
            <a:ext cx="2660576" cy="4195481"/>
          </a:xfrm>
        </p:spPr>
        <p:txBody>
          <a:bodyPr>
            <a:normAutofit/>
          </a:bodyPr>
          <a:lstStyle/>
          <a:p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S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ohľadom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na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vyššie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uvedené nedostatky a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nízku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interpretáciu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dosiahnutých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výsledkov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, vytvořte a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popíšte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grafické závislosti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pre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kompiláciu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Vami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skúmaných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parametrov</a:t>
            </a:r>
            <a:r>
              <a:rPr lang="cs-CZ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C575136-4BB8-3C0F-17F4-B261EDA08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56992" y="1775332"/>
            <a:ext cx="8935008" cy="5082668"/>
          </a:xfrm>
          <a:prstGeom prst="rect">
            <a:avLst/>
          </a:prstGeom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DA2EE018-B082-02DE-005D-389674098A22}"/>
              </a:ext>
            </a:extLst>
          </p:cNvPr>
          <p:cNvSpPr txBox="1">
            <a:spLocks/>
          </p:cNvSpPr>
          <p:nvPr/>
        </p:nvSpPr>
        <p:spPr>
          <a:xfrm>
            <a:off x="4975668" y="1488613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Graf 1</a:t>
            </a:r>
            <a:r>
              <a:rPr lang="pt-BR" dirty="0"/>
              <a:t>:</a:t>
            </a:r>
            <a:r>
              <a:rPr lang="cs-CZ" dirty="0"/>
              <a:t> Grafické znázornění zkoumaných aspektů 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653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8A550-585F-3DD2-6AAF-5D4E771E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Doplňující otázky oponenta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6EAE25-9B16-3B3C-F9AE-D62F2C593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byly použity pro výpočet velikosti vtokového zářezu právě metody uvedené v BP?</a:t>
            </a:r>
          </a:p>
          <a:p>
            <a:r>
              <a:rPr lang="cs-CZ" dirty="0"/>
              <a:t>Proč byly zvoleny téměř identické vtokové soustavy?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D977BFF-83C7-CDFD-8476-8940AFE36D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3240742"/>
            <a:ext cx="5545276" cy="3626222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FCD9E2F7-4890-171C-3577-1583DB91E9C1}"/>
              </a:ext>
            </a:extLst>
          </p:cNvPr>
          <p:cNvSpPr txBox="1">
            <a:spLocks/>
          </p:cNvSpPr>
          <p:nvPr/>
        </p:nvSpPr>
        <p:spPr>
          <a:xfrm>
            <a:off x="6772284" y="2977227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16 </a:t>
            </a:r>
            <a:r>
              <a:rPr lang="pt-BR" dirty="0"/>
              <a:t>:</a:t>
            </a:r>
            <a:r>
              <a:rPr lang="cs-CZ" dirty="0"/>
              <a:t> Rozmístění sestavy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22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Cíl práce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Provést návrh vtokové soustavy dvěma metodami výpočtu</a:t>
            </a:r>
          </a:p>
          <a:p>
            <a:r>
              <a:rPr lang="cs-CZ" sz="2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Vyhodnotit vhodnost výpočtu s ohledem na spotřebu materiálu formy a využití materiálu odlitku.</a:t>
            </a:r>
          </a:p>
          <a:p>
            <a:r>
              <a:rPr lang="cs-CZ" sz="2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S ohledem na dva metody výpočtu vtokové soustavy vyhodnotit zachycení plynů v objemu odlitku.</a:t>
            </a:r>
          </a:p>
        </p:txBody>
      </p:sp>
    </p:spTree>
    <p:extLst>
      <p:ext uri="{BB962C8B-B14F-4D97-AF65-F5344CB8AC3E}">
        <p14:creationId xmlns:p14="http://schemas.microsoft.com/office/powerpoint/2010/main" val="312449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Výzkumný problém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FEF35A-8C81-5166-40E7-89A9A6656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Georgia" panose="02040502050405020303" pitchFamily="18" charset="0"/>
              </a:rPr>
              <a:t>Určení rozdílů v návrhu vtokové soustavy a velikosti tlakové licí formy pro konkrétní druh odlitku při použití dvou různých metod výpočtu?</a:t>
            </a:r>
          </a:p>
          <a:p>
            <a:r>
              <a:rPr lang="cs-CZ" sz="2200" dirty="0">
                <a:latin typeface="Georgia" panose="02040502050405020303" pitchFamily="18" charset="0"/>
              </a:rPr>
              <a:t>Jaký vliv na zachycení plynů v objemu odlitku má použití dvou různých metod výpočtu a jak to ovlivňuje kvalitu odlitků?</a:t>
            </a:r>
          </a:p>
          <a:p>
            <a:r>
              <a:rPr lang="cs-CZ" sz="2200" dirty="0">
                <a:latin typeface="Georgia" panose="02040502050405020303" pitchFamily="18" charset="0"/>
              </a:rPr>
              <a:t>Je jaká varianta výpočtů vychází lépe na všechny zkoumané aspekty?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5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  <a:endParaRPr lang="cs-CZ" sz="4000" b="1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První metoda výpočtů vychází z normy </a:t>
            </a:r>
            <a:r>
              <a:rPr lang="pl-PL" sz="2200" dirty="0">
                <a:latin typeface="Georgia" panose="02040502050405020303" pitchFamily="18" charset="0"/>
              </a:rPr>
              <a:t>ČSN 22 8601 z roku 1985</a:t>
            </a:r>
          </a:p>
          <a:p>
            <a:r>
              <a:rPr lang="cs-CZ" sz="2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Druhá metoda výpočtů vychází z NADCA</a:t>
            </a:r>
          </a:p>
          <a:p>
            <a:pPr marL="0" indent="0">
              <a:buNone/>
            </a:pPr>
            <a:endParaRPr lang="cs-CZ" dirty="0">
              <a:latin typeface="Georgia" panose="02040502050405020303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32015F2-8CE0-21AA-A88A-83118F4A1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70" y="4150658"/>
            <a:ext cx="5602234" cy="181983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AA99EB0-ADF8-2720-D7FD-3216C6A49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1432" y="4140081"/>
            <a:ext cx="5823298" cy="1729343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A8884B2-A0F5-0B5F-7D31-9DC58E632D86}"/>
              </a:ext>
            </a:extLst>
          </p:cNvPr>
          <p:cNvSpPr txBox="1">
            <a:spLocks/>
          </p:cNvSpPr>
          <p:nvPr/>
        </p:nvSpPr>
        <p:spPr>
          <a:xfrm>
            <a:off x="1147398" y="3064365"/>
            <a:ext cx="501403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ADF3360-F1E8-C6EA-20B5-C7F1C795E92F}"/>
              </a:ext>
            </a:extLst>
          </p:cNvPr>
          <p:cNvSpPr txBox="1">
            <a:spLocks/>
          </p:cNvSpPr>
          <p:nvPr/>
        </p:nvSpPr>
        <p:spPr>
          <a:xfrm>
            <a:off x="685497" y="3814737"/>
            <a:ext cx="46457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dirty="0">
                <a:latin typeface="Georgia" panose="02040502050405020303" pitchFamily="18" charset="0"/>
              </a:rPr>
              <a:t>Obr. 1 – Výpočet </a:t>
            </a:r>
            <a:r>
              <a:rPr lang="pl-PL" dirty="0"/>
              <a:t>t plochy vtokového zářezu podle normy ČSN 22 8601 z roku 1985 </a:t>
            </a:r>
            <a:r>
              <a:rPr lang="cs-CZ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66D6548-D782-E1C3-68E7-FC79CC1B7C5F}"/>
              </a:ext>
            </a:extLst>
          </p:cNvPr>
          <p:cNvSpPr txBox="1">
            <a:spLocks/>
          </p:cNvSpPr>
          <p:nvPr/>
        </p:nvSpPr>
        <p:spPr>
          <a:xfrm>
            <a:off x="6959275" y="3929037"/>
            <a:ext cx="464578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2 – </a:t>
            </a:r>
            <a:r>
              <a:rPr lang="cs-CZ" dirty="0"/>
              <a:t>Výpočet plochy vtokového zářezu podle metody NADCA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1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94B7B-059A-E39B-9081-80D3C4E2C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Georgia" panose="02040502050405020303" pitchFamily="18" charset="0"/>
              </a:rPr>
              <a:t>Teoretická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63D0C-BA7D-6EA3-A5ED-DD5341534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cs-CZ" sz="2200" dirty="0"/>
              <a:t>Technologii tlakového lití</a:t>
            </a:r>
          </a:p>
          <a:p>
            <a:r>
              <a:rPr lang="cs-CZ" sz="2200" dirty="0"/>
              <a:t>Tlakové licí formy</a:t>
            </a:r>
          </a:p>
          <a:p>
            <a:r>
              <a:rPr lang="cs-CZ" sz="2200" dirty="0"/>
              <a:t>Simulační program </a:t>
            </a:r>
            <a:r>
              <a:rPr lang="cs-CZ" sz="2200" dirty="0" err="1"/>
              <a:t>MAGMASoft</a:t>
            </a:r>
            <a:r>
              <a:rPr lang="cs-CZ" sz="2200" dirty="0"/>
              <a:t> 	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13728A8-2A11-B15B-5906-7DB52E34D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26" y="3427140"/>
            <a:ext cx="3098841" cy="343086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22AD6BC-BC6E-7E90-8E4C-DF1C022ED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8703" y="291722"/>
            <a:ext cx="3714749" cy="285815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16646B5-8CE7-7CB7-49AD-3935B0910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427140"/>
            <a:ext cx="5656903" cy="343086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64B37150-0C9E-4A4E-D196-00CABA2FC24E}"/>
              </a:ext>
            </a:extLst>
          </p:cNvPr>
          <p:cNvSpPr txBox="1">
            <a:spLocks/>
          </p:cNvSpPr>
          <p:nvPr/>
        </p:nvSpPr>
        <p:spPr>
          <a:xfrm>
            <a:off x="5328977" y="291722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3 </a:t>
            </a:r>
            <a:r>
              <a:rPr lang="pt-BR" dirty="0"/>
              <a:t>:Licí stroj se studenou horizontální komorou 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123F1395-898C-27DF-EFCD-D4DF25C2EF51}"/>
              </a:ext>
            </a:extLst>
          </p:cNvPr>
          <p:cNvSpPr txBox="1">
            <a:spLocks/>
          </p:cNvSpPr>
          <p:nvPr/>
        </p:nvSpPr>
        <p:spPr>
          <a:xfrm>
            <a:off x="676284" y="3251200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4 </a:t>
            </a:r>
            <a:r>
              <a:rPr lang="pt-BR" dirty="0"/>
              <a:t>:</a:t>
            </a:r>
            <a:r>
              <a:rPr lang="cs-CZ" dirty="0"/>
              <a:t>Části tlakové licí formy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1F096846-5213-C9CF-6B7B-68756FFF311E}"/>
              </a:ext>
            </a:extLst>
          </p:cNvPr>
          <p:cNvSpPr txBox="1">
            <a:spLocks/>
          </p:cNvSpPr>
          <p:nvPr/>
        </p:nvSpPr>
        <p:spPr>
          <a:xfrm>
            <a:off x="6333187" y="3270122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5 </a:t>
            </a:r>
            <a:r>
              <a:rPr lang="pt-BR" dirty="0"/>
              <a:t>:</a:t>
            </a:r>
            <a:r>
              <a:rPr lang="cs-CZ" dirty="0"/>
              <a:t>Simulace v programu </a:t>
            </a:r>
            <a:r>
              <a:rPr lang="cs-CZ" dirty="0" err="1"/>
              <a:t>MAGMASoft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667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518B8A-C708-4A17-C9DB-AEF2A5A21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Odlévaná součást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A5EAF-7E69-2E73-1497-90E6079BF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95275"/>
            <a:ext cx="8596668" cy="3880773"/>
          </a:xfrm>
        </p:spPr>
        <p:txBody>
          <a:bodyPr/>
          <a:lstStyle/>
          <a:p>
            <a:r>
              <a:rPr lang="cs-CZ" sz="2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 sestavě najdeme 4 odlitky</a:t>
            </a:r>
          </a:p>
          <a:p>
            <a:endParaRPr lang="cs-CZ" dirty="0"/>
          </a:p>
        </p:txBody>
      </p:sp>
      <p:pic>
        <p:nvPicPr>
          <p:cNvPr id="5" name="Obrázek 4" descr="Obsah obrázku kruh, přeprava">
            <a:extLst>
              <a:ext uri="{FF2B5EF4-FFF2-40B4-BE49-F238E27FC236}">
                <a16:creationId xmlns:a16="http://schemas.microsoft.com/office/drawing/2014/main" id="{083F979E-5FE7-06DB-CF1A-253BDE0DD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089020" y="2702630"/>
            <a:ext cx="10120909" cy="374473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D4FAA1C-BB71-088C-7181-B425D274B3B0}"/>
              </a:ext>
            </a:extLst>
          </p:cNvPr>
          <p:cNvSpPr txBox="1">
            <a:spLocks/>
          </p:cNvSpPr>
          <p:nvPr/>
        </p:nvSpPr>
        <p:spPr>
          <a:xfrm>
            <a:off x="5528793" y="2367627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6 </a:t>
            </a:r>
            <a:r>
              <a:rPr lang="pt-BR" dirty="0"/>
              <a:t>:</a:t>
            </a:r>
            <a:r>
              <a:rPr lang="cs-CZ" dirty="0"/>
              <a:t>Odlitek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32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54BC0-A12F-7E63-F862-760EDED86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Georgia" panose="02040502050405020303" pitchFamily="18" charset="0"/>
              </a:rPr>
              <a:t>Výpočet rozměrů kanálků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4B66AB8-3023-0BE5-7B43-A2E58401DA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710" y="1550259"/>
            <a:ext cx="6676021" cy="2456776"/>
          </a:xfrm>
          <a:prstGeom prst="rect">
            <a:avLst/>
          </a:prstGeom>
          <a:effectLst/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34A469D-2314-C6D5-6CB1-B53D9F0CC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502" y="4124050"/>
            <a:ext cx="6920497" cy="2456776"/>
          </a:xfrm>
          <a:prstGeom prst="rect">
            <a:avLst/>
          </a:prstGeom>
          <a:effectLst/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34A94AE8-8455-9526-B60D-0619FA628828}"/>
              </a:ext>
            </a:extLst>
          </p:cNvPr>
          <p:cNvSpPr txBox="1">
            <a:spLocks/>
          </p:cNvSpPr>
          <p:nvPr/>
        </p:nvSpPr>
        <p:spPr>
          <a:xfrm>
            <a:off x="1512015" y="1270000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7 </a:t>
            </a:r>
            <a:r>
              <a:rPr lang="pt-BR" dirty="0"/>
              <a:t>:</a:t>
            </a:r>
            <a:r>
              <a:rPr lang="cs-CZ" dirty="0"/>
              <a:t> Rozměry kanálků varianta A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CA402F64-54D5-34C6-B203-CAB1E14EE8F6}"/>
              </a:ext>
            </a:extLst>
          </p:cNvPr>
          <p:cNvSpPr txBox="1">
            <a:spLocks/>
          </p:cNvSpPr>
          <p:nvPr/>
        </p:nvSpPr>
        <p:spPr>
          <a:xfrm>
            <a:off x="6464962" y="3782256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8 </a:t>
            </a:r>
            <a:r>
              <a:rPr lang="pt-BR" dirty="0"/>
              <a:t>:</a:t>
            </a:r>
            <a:r>
              <a:rPr lang="cs-CZ" dirty="0"/>
              <a:t> Rozměry kanálků varianta B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90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Georgia" panose="02040502050405020303" pitchFamily="18" charset="0"/>
              </a:rPr>
              <a:t>Tvorba dílu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4987" y="1736046"/>
            <a:ext cx="8596668" cy="3880773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Celkovou soustavu tvoří: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Odlitek, připojovací zářez, odvzdušňovací kapsy, hlavní kanál a licí otvor 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3242" y="3166578"/>
            <a:ext cx="4463771" cy="308182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62E2F28-5851-ABAB-15DF-38484879A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976" y="3295536"/>
            <a:ext cx="3384895" cy="3562464"/>
          </a:xfrm>
          <a:prstGeom prst="rect">
            <a:avLst/>
          </a:prstGeom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95BBACD2-7C49-702C-EAD2-4F59FBE538B9}"/>
              </a:ext>
            </a:extLst>
          </p:cNvPr>
          <p:cNvSpPr txBox="1">
            <a:spLocks/>
          </p:cNvSpPr>
          <p:nvPr/>
        </p:nvSpPr>
        <p:spPr>
          <a:xfrm>
            <a:off x="1446628" y="2973599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9 </a:t>
            </a:r>
            <a:r>
              <a:rPr lang="pt-BR" dirty="0"/>
              <a:t>:</a:t>
            </a:r>
            <a:r>
              <a:rPr lang="cs-CZ" dirty="0"/>
              <a:t> Vymodelovaná sestava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F6951961-4D13-8D8D-EE3C-C7F81D335F86}"/>
              </a:ext>
            </a:extLst>
          </p:cNvPr>
          <p:cNvSpPr txBox="1">
            <a:spLocks/>
          </p:cNvSpPr>
          <p:nvPr/>
        </p:nvSpPr>
        <p:spPr>
          <a:xfrm>
            <a:off x="7023242" y="2862492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10 </a:t>
            </a:r>
            <a:r>
              <a:rPr lang="pt-BR" dirty="0"/>
              <a:t>:</a:t>
            </a:r>
            <a:r>
              <a:rPr lang="cs-CZ" dirty="0"/>
              <a:t> Rozmístění sestavy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984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Zachytávání vzduchu v odlitku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86613"/>
            <a:ext cx="8596668" cy="3880773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Varianta A – 0,40725 obsah zachyceného vzduchu v měřených místech</a:t>
            </a:r>
          </a:p>
          <a:p>
            <a:r>
              <a:rPr lang="cs-CZ" sz="2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Varianta B – 0,35685 obsah zachyceného vzduchu v měřených místech</a:t>
            </a:r>
          </a:p>
          <a:p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257CF00-2E7E-1E30-A957-1EDD2AB1D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24" y="3429000"/>
            <a:ext cx="5250748" cy="331277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1412BCE-76C5-6C7C-1FB3-E1E08F876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312074"/>
            <a:ext cx="5461642" cy="3458731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19BCFC2-1CAE-5F12-A26A-829A64EB6311}"/>
              </a:ext>
            </a:extLst>
          </p:cNvPr>
          <p:cNvSpPr txBox="1">
            <a:spLocks/>
          </p:cNvSpPr>
          <p:nvPr/>
        </p:nvSpPr>
        <p:spPr>
          <a:xfrm>
            <a:off x="1265476" y="3101052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11 </a:t>
            </a:r>
            <a:r>
              <a:rPr lang="pt-BR" dirty="0"/>
              <a:t>:</a:t>
            </a:r>
            <a:r>
              <a:rPr lang="cs-CZ" dirty="0"/>
              <a:t> Zachycený obsah vzduchu varianta A</a:t>
            </a:r>
            <a:endParaRPr lang="cs-CZ" dirty="0">
              <a:latin typeface="Georgia" panose="02040502050405020303" pitchFamily="18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5192A06-8049-BDAC-C63F-D5DF0CF62F17}"/>
              </a:ext>
            </a:extLst>
          </p:cNvPr>
          <p:cNvSpPr txBox="1">
            <a:spLocks/>
          </p:cNvSpPr>
          <p:nvPr/>
        </p:nvSpPr>
        <p:spPr>
          <a:xfrm>
            <a:off x="6838409" y="3007413"/>
            <a:ext cx="541971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Georgia" panose="02040502050405020303" pitchFamily="18" charset="0"/>
              </a:rPr>
              <a:t>Obr. 12 </a:t>
            </a:r>
            <a:r>
              <a:rPr lang="pt-BR" dirty="0"/>
              <a:t>:</a:t>
            </a:r>
            <a:r>
              <a:rPr lang="cs-CZ" dirty="0"/>
              <a:t> Zachycený obsah vzduchu varianta B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4476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890</TotalTime>
  <Words>451</Words>
  <Application>Microsoft Office PowerPoint</Application>
  <PresentationFormat>Širokoúhlá obrazovka</PresentationFormat>
  <Paragraphs>64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Georgia</vt:lpstr>
      <vt:lpstr>Trebuchet MS</vt:lpstr>
      <vt:lpstr>Wingdings 3</vt:lpstr>
      <vt:lpstr>Fazeta</vt:lpstr>
      <vt:lpstr>Stanovení velikosti tlakové licí formy se zaformováním odlitků přímo do hlavních dílů formy</vt:lpstr>
      <vt:lpstr>Cíl práce </vt:lpstr>
      <vt:lpstr>Výzkumný problém</vt:lpstr>
      <vt:lpstr>Použité metody</vt:lpstr>
      <vt:lpstr>Teoretická část</vt:lpstr>
      <vt:lpstr>Odlévaná součást</vt:lpstr>
      <vt:lpstr>Výpočet rozměrů kanálků</vt:lpstr>
      <vt:lpstr>Tvorba dílu formy</vt:lpstr>
      <vt:lpstr>Zachytávání vzduchu v odlitku</vt:lpstr>
      <vt:lpstr>Odpadovost</vt:lpstr>
      <vt:lpstr>Zkoumané aspekty</vt:lpstr>
      <vt:lpstr>Děkuji za pozornost</vt:lpstr>
      <vt:lpstr>Doplňující otázky vedoucího práce</vt:lpstr>
      <vt:lpstr>Doplňující otázky oponenta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Zklidňování dopravy na pozemních komunikacích</dc:title>
  <dc:creator>ismail - [2010]</dc:creator>
  <cp:lastModifiedBy>Josef Míka</cp:lastModifiedBy>
  <cp:revision>36</cp:revision>
  <dcterms:created xsi:type="dcterms:W3CDTF">2021-02-04T00:11:19Z</dcterms:created>
  <dcterms:modified xsi:type="dcterms:W3CDTF">2023-06-13T17:42:01Z</dcterms:modified>
</cp:coreProperties>
</file>