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5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48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567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73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925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77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05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46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7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2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63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31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39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2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0C670-1369-4AE6-BCCF-C85C622699DF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DDE7A1-139F-4820-A86E-7C3755249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22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22D81-BCCD-3E01-25C3-C6499B94F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496" y="1231692"/>
            <a:ext cx="8054804" cy="2387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Zakladatelský projekt pro dopravně-logistickou společnost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1E35EB-1EC8-A8F5-E4B8-B8CFB732F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96" y="3999371"/>
            <a:ext cx="9144000" cy="260625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Autor bakalářské práce: Václav Kuthan</a:t>
            </a:r>
          </a:p>
          <a:p>
            <a:pPr algn="l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Vedoucí bakalářské práce: Ing. Martina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Hlatká</a:t>
            </a: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Oponent bakalářské práce: Ing. Martin Komorný</a:t>
            </a:r>
          </a:p>
          <a:p>
            <a:pPr algn="l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České Budějovice, červen 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4F92969-9D33-11EB-1624-346A4377F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830" y="440028"/>
            <a:ext cx="1555922" cy="155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4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80A71-781B-C404-1C0B-6E549ECF2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Závěrečné shrnutí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26AB29-C67D-0221-BC1D-9ACB2BC33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cíl bakalářské práce</a:t>
            </a:r>
          </a:p>
          <a:p>
            <a:endParaRPr lang="cs-CZ" sz="2000" dirty="0"/>
          </a:p>
          <a:p>
            <a:r>
              <a:rPr lang="cs-CZ" sz="2000" dirty="0"/>
              <a:t>výzkumné otázky</a:t>
            </a:r>
          </a:p>
          <a:p>
            <a:endParaRPr lang="cs-CZ" sz="2000" dirty="0"/>
          </a:p>
          <a:p>
            <a:r>
              <a:rPr lang="cs-CZ" sz="2000" dirty="0"/>
              <a:t>návrhy opatření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68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9FF78-2F59-935C-528A-538D1689B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vedoucího práce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EC137-5FDE-185B-6943-0B7D6B5D2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8716"/>
            <a:ext cx="8596668" cy="3880773"/>
          </a:xfrm>
        </p:spPr>
        <p:txBody>
          <a:bodyPr>
            <a:norm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Vyjádřete se prosím k tak vysoké shodě v teoretické práci?</a:t>
            </a:r>
          </a:p>
        </p:txBody>
      </p:sp>
    </p:spTree>
    <p:extLst>
      <p:ext uri="{BB962C8B-B14F-4D97-AF65-F5344CB8AC3E}">
        <p14:creationId xmlns:p14="http://schemas.microsoft.com/office/powerpoint/2010/main" val="198022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2900E-45E2-16F0-A9AA-F5304172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 práce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FD4C8-C518-9CAA-6AB9-B21D1FAD6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2000" dirty="0"/>
              <a:t>Plánuje dopravce jezdit tuzemskou nebo mezinárodní dopravu a proč? </a:t>
            </a:r>
          </a:p>
        </p:txBody>
      </p:sp>
    </p:spTree>
    <p:extLst>
      <p:ext uri="{BB962C8B-B14F-4D97-AF65-F5344CB8AC3E}">
        <p14:creationId xmlns:p14="http://schemas.microsoft.com/office/powerpoint/2010/main" val="42130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17CD4-14E2-CAC6-7BEC-87EA7961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D234A-83A2-C902-5466-18FB3042E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cs-CZ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17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56D6F-267A-59A4-8522-C4FB202C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daného problému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D4C5B-A2EA-E8AD-0E1B-061FE1F09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cs-CZ" sz="2000" dirty="0">
                <a:solidFill>
                  <a:schemeClr val="tx1"/>
                </a:solidFill>
              </a:rPr>
              <a:t>studijní zaměření</a:t>
            </a:r>
          </a:p>
          <a:p>
            <a:pPr>
              <a:lnSpc>
                <a:spcPct val="250000"/>
              </a:lnSpc>
            </a:pPr>
            <a:r>
              <a:rPr lang="cs-CZ" sz="2000" dirty="0">
                <a:solidFill>
                  <a:schemeClr val="tx1"/>
                </a:solidFill>
              </a:rPr>
              <a:t>pracovní zkušenost</a:t>
            </a:r>
          </a:p>
          <a:p>
            <a:pPr>
              <a:lnSpc>
                <a:spcPct val="250000"/>
              </a:lnSpc>
            </a:pPr>
            <a:r>
              <a:rPr lang="cs-CZ" sz="2000" dirty="0">
                <a:solidFill>
                  <a:schemeClr val="tx1"/>
                </a:solidFill>
              </a:rPr>
              <a:t>získání nových znalostí</a:t>
            </a:r>
          </a:p>
          <a:p>
            <a:pPr>
              <a:lnSpc>
                <a:spcPct val="250000"/>
              </a:lnSpc>
            </a:pPr>
            <a:r>
              <a:rPr lang="cs-CZ" sz="2000" dirty="0">
                <a:solidFill>
                  <a:schemeClr val="tx1"/>
                </a:solidFill>
              </a:rPr>
              <a:t>uplatnění informací v pracovním zaměření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80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2C6EE-BB49-F47F-B0BB-DB97886B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29F7B-8E45-EB99-DF7F-CD8EFC91B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</a:rPr>
              <a:t>Cílem bakalářské práce je zpracování zakladatelského projektu v aplikaci na konkrétní podnik.</a:t>
            </a:r>
          </a:p>
        </p:txBody>
      </p:sp>
    </p:spTree>
    <p:extLst>
      <p:ext uri="{BB962C8B-B14F-4D97-AF65-F5344CB8AC3E}">
        <p14:creationId xmlns:p14="http://schemas.microsoft.com/office/powerpoint/2010/main" val="17249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F7123-1BAD-2F66-2015-299A13294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 otázky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463C51-23AF-4A4F-27E1-DDBF1D5ED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l-PL" sz="2000" dirty="0">
                <a:solidFill>
                  <a:schemeClr val="tx1"/>
                </a:solidFill>
              </a:rPr>
              <a:t>Mají podniky zájem o nové dopravce?</a:t>
            </a:r>
          </a:p>
          <a:p>
            <a:pPr>
              <a:lnSpc>
                <a:spcPct val="200000"/>
              </a:lnSpc>
            </a:pPr>
            <a:r>
              <a:rPr lang="cs-CZ" sz="2000" dirty="0">
                <a:solidFill>
                  <a:schemeClr val="tx1"/>
                </a:solidFill>
              </a:rPr>
              <a:t>Jaká minimální cena se musí stanovit na 1 kilometr?</a:t>
            </a:r>
            <a:endParaRPr lang="pl-PL" sz="20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pl-PL" sz="2000" dirty="0">
                <a:solidFill>
                  <a:schemeClr val="tx1"/>
                </a:solidFill>
              </a:rPr>
              <a:t>Bude společnost po prvním roce generovat zisk?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1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EDE70-50F7-458F-1071-6ECAAE35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BBFDA6-448F-3935-96C0-290ABE80D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odborná literatura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dotazníkové šetření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analýza SWOT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45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99EC-150B-D8DF-C4BD-0454B582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Diskuse výsledků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98AD6-0531-D448-74E7-0079852CE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výzkumná otázka č. 1: </a:t>
            </a:r>
            <a:r>
              <a:rPr lang="pl-PL" sz="2000" dirty="0">
                <a:solidFill>
                  <a:schemeClr val="tx1"/>
                </a:solidFill>
              </a:rPr>
              <a:t>Mají podniky zájem o nové dopravce?</a:t>
            </a:r>
          </a:p>
          <a:p>
            <a:pPr lvl="1"/>
            <a:endParaRPr lang="pl-PL" sz="2000" dirty="0">
              <a:solidFill>
                <a:schemeClr val="tx1"/>
              </a:solidFill>
            </a:endParaRPr>
          </a:p>
          <a:p>
            <a:pPr lvl="1"/>
            <a:r>
              <a:rPr lang="pl-PL" sz="2000" dirty="0">
                <a:solidFill>
                  <a:schemeClr val="tx1"/>
                </a:solidFill>
              </a:rPr>
              <a:t>dotazníkové šetření – 40 podniků</a:t>
            </a:r>
          </a:p>
          <a:p>
            <a:pPr marL="457200" lvl="1" indent="0">
              <a:buNone/>
            </a:pPr>
            <a:endParaRPr lang="pl-PL" sz="2000" dirty="0">
              <a:solidFill>
                <a:schemeClr val="tx1"/>
              </a:solidFill>
            </a:endParaRPr>
          </a:p>
          <a:p>
            <a:pPr lvl="1"/>
            <a:r>
              <a:rPr lang="pl-PL" sz="2000" dirty="0">
                <a:solidFill>
                  <a:schemeClr val="tx1"/>
                </a:solidFill>
              </a:rPr>
              <a:t>65 % podniků hlédá dopravce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20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99EC-150B-D8DF-C4BD-0454B582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Diskuse výsledků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98AD6-0531-D448-74E7-0079852CE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172519" cy="408781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cs-CZ" sz="2400" dirty="0">
                <a:solidFill>
                  <a:schemeClr val="tx1"/>
                </a:solidFill>
              </a:rPr>
              <a:t>výzkumná otázka č. 2: Jaká minimální cena se musí stanovit na 1 kilometr?</a:t>
            </a:r>
          </a:p>
          <a:p>
            <a:pPr lvl="1">
              <a:lnSpc>
                <a:spcPct val="200000"/>
              </a:lnSpc>
            </a:pPr>
            <a:r>
              <a:rPr lang="cs-CZ" sz="2400" dirty="0">
                <a:solidFill>
                  <a:schemeClr val="tx1"/>
                </a:solidFill>
              </a:rPr>
              <a:t>jednotlivé náklady</a:t>
            </a:r>
          </a:p>
          <a:p>
            <a:pPr lvl="1">
              <a:lnSpc>
                <a:spcPct val="200000"/>
              </a:lnSpc>
            </a:pPr>
            <a:r>
              <a:rPr lang="cs-CZ" sz="2400" dirty="0">
                <a:solidFill>
                  <a:schemeClr val="tx1"/>
                </a:solidFill>
              </a:rPr>
              <a:t>Renault – 13,2 Kč</a:t>
            </a:r>
          </a:p>
          <a:p>
            <a:pPr lvl="1">
              <a:lnSpc>
                <a:spcPct val="200000"/>
              </a:lnSpc>
            </a:pPr>
            <a:r>
              <a:rPr lang="cs-CZ" sz="2400" dirty="0">
                <a:solidFill>
                  <a:schemeClr val="tx1"/>
                </a:solidFill>
              </a:rPr>
              <a:t>Man TGL – 18,35 Kč</a:t>
            </a:r>
          </a:p>
          <a:p>
            <a:pPr lvl="1">
              <a:lnSpc>
                <a:spcPct val="200000"/>
              </a:lnSpc>
            </a:pPr>
            <a:r>
              <a:rPr lang="cs-CZ" sz="2400" dirty="0">
                <a:solidFill>
                  <a:schemeClr val="tx1"/>
                </a:solidFill>
              </a:rPr>
              <a:t>Man TGX – 24,08 Kč</a:t>
            </a:r>
            <a:endParaRPr lang="pl-PL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9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99EC-150B-D8DF-C4BD-0454B582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Diskuse výsledků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98AD6-0531-D448-74E7-0079852CE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2000" dirty="0">
                <a:solidFill>
                  <a:schemeClr val="tx1"/>
                </a:solidFill>
              </a:rPr>
              <a:t>výzkumná otázka č. 3: </a:t>
            </a:r>
            <a:r>
              <a:rPr lang="pl-PL" sz="2000" dirty="0">
                <a:solidFill>
                  <a:schemeClr val="tx1"/>
                </a:solidFill>
              </a:rPr>
              <a:t>Bude společnost po prvním roce generovat zisk?</a:t>
            </a:r>
          </a:p>
          <a:p>
            <a:pPr lvl="1">
              <a:lnSpc>
                <a:spcPct val="200000"/>
              </a:lnSpc>
            </a:pPr>
            <a:r>
              <a:rPr lang="pl-PL" sz="2000" dirty="0">
                <a:solidFill>
                  <a:schemeClr val="tx1"/>
                </a:solidFill>
              </a:rPr>
              <a:t>kalkulace tržeb x </a:t>
            </a:r>
            <a:r>
              <a:rPr lang="cs-CZ" sz="2000" dirty="0">
                <a:solidFill>
                  <a:schemeClr val="tx1"/>
                </a:solidFill>
              </a:rPr>
              <a:t>nákladů</a:t>
            </a:r>
          </a:p>
          <a:p>
            <a:pPr lvl="1">
              <a:lnSpc>
                <a:spcPct val="200000"/>
              </a:lnSpc>
            </a:pPr>
            <a:r>
              <a:rPr lang="cs-CZ" sz="2000" dirty="0">
                <a:solidFill>
                  <a:schemeClr val="tx1"/>
                </a:solidFill>
              </a:rPr>
              <a:t>1 172 940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41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74EB7-10FF-43B8-C61E-A5E98EF8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Návrhy opatření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2C2C7-7D34-295D-0966-53261E5E2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000" dirty="0"/>
              <a:t>sledování konkurence</a:t>
            </a:r>
          </a:p>
          <a:p>
            <a:pPr>
              <a:lnSpc>
                <a:spcPct val="200000"/>
              </a:lnSpc>
            </a:pPr>
            <a:r>
              <a:rPr lang="cs-CZ" sz="2000" dirty="0"/>
              <a:t>nejnovější technologie</a:t>
            </a:r>
          </a:p>
          <a:p>
            <a:pPr>
              <a:lnSpc>
                <a:spcPct val="200000"/>
              </a:lnSpc>
            </a:pPr>
            <a:r>
              <a:rPr lang="cs-CZ" sz="2000" dirty="0"/>
              <a:t>zaměstnanci společnosti – peněžní ohodnocení, školení</a:t>
            </a:r>
          </a:p>
          <a:p>
            <a:pPr>
              <a:lnSpc>
                <a:spcPct val="200000"/>
              </a:lnSpc>
            </a:pPr>
            <a:r>
              <a:rPr lang="cs-CZ" sz="2000" dirty="0"/>
              <a:t>budování nových kontaktů</a:t>
            </a:r>
          </a:p>
        </p:txBody>
      </p:sp>
    </p:spTree>
    <p:extLst>
      <p:ext uri="{BB962C8B-B14F-4D97-AF65-F5344CB8AC3E}">
        <p14:creationId xmlns:p14="http://schemas.microsoft.com/office/powerpoint/2010/main" val="31055631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240</Words>
  <Application>Microsoft Office PowerPoint</Application>
  <PresentationFormat>Širokoúhlá obrazovka</PresentationFormat>
  <Paragraphs>60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Trebuchet MS</vt:lpstr>
      <vt:lpstr>Wingdings 3</vt:lpstr>
      <vt:lpstr>Fazeta</vt:lpstr>
      <vt:lpstr>Zakladatelský projekt pro dopravně-logistickou společnost </vt:lpstr>
      <vt:lpstr>Motivace a důvody k řešení daného problému</vt:lpstr>
      <vt:lpstr>Cíl práce</vt:lpstr>
      <vt:lpstr>Výzkumné otázky</vt:lpstr>
      <vt:lpstr>Použité metody</vt:lpstr>
      <vt:lpstr>Diskuse výsledků</vt:lpstr>
      <vt:lpstr>Diskuse výsledků</vt:lpstr>
      <vt:lpstr>Diskuse výsledků</vt:lpstr>
      <vt:lpstr>Návrhy opatření</vt:lpstr>
      <vt:lpstr>Závěrečné shrnutí</vt:lpstr>
      <vt:lpstr>Otázky vedoucího práce</vt:lpstr>
      <vt:lpstr>Otázky oponenta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dopravně-logistickou společnost </dc:title>
  <dc:creator>Václav Kuthan</dc:creator>
  <cp:lastModifiedBy>Václav Kuthan</cp:lastModifiedBy>
  <cp:revision>1</cp:revision>
  <dcterms:created xsi:type="dcterms:W3CDTF">2023-06-13T09:16:14Z</dcterms:created>
  <dcterms:modified xsi:type="dcterms:W3CDTF">2023-06-13T10:12:02Z</dcterms:modified>
</cp:coreProperties>
</file>