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sa.mensik@seznam.cz" userId="f03e60b05aab1a8d" providerId="LiveId" clId="{DE3B6405-5D03-42AC-876E-8708D9BDFE75}"/>
    <pc:docChg chg="modSld">
      <pc:chgData name="tomsa.mensik@seznam.cz" userId="f03e60b05aab1a8d" providerId="LiveId" clId="{DE3B6405-5D03-42AC-876E-8708D9BDFE75}" dt="2023-06-13T12:12:29.169" v="114" actId="1076"/>
      <pc:docMkLst>
        <pc:docMk/>
      </pc:docMkLst>
      <pc:sldChg chg="modSp mod">
        <pc:chgData name="tomsa.mensik@seznam.cz" userId="f03e60b05aab1a8d" providerId="LiveId" clId="{DE3B6405-5D03-42AC-876E-8708D9BDFE75}" dt="2023-06-13T09:12:20.910" v="112" actId="14100"/>
        <pc:sldMkLst>
          <pc:docMk/>
          <pc:sldMk cId="3215043621" sldId="256"/>
        </pc:sldMkLst>
        <pc:spChg chg="mod">
          <ac:chgData name="tomsa.mensik@seznam.cz" userId="f03e60b05aab1a8d" providerId="LiveId" clId="{DE3B6405-5D03-42AC-876E-8708D9BDFE75}" dt="2023-06-13T09:12:20.910" v="112" actId="14100"/>
          <ac:spMkLst>
            <pc:docMk/>
            <pc:sldMk cId="3215043621" sldId="256"/>
            <ac:spMk id="3" creationId="{B83499BD-8192-4D9C-FB8B-444F34CCABFE}"/>
          </ac:spMkLst>
        </pc:spChg>
      </pc:sldChg>
      <pc:sldChg chg="modSp mod">
        <pc:chgData name="tomsa.mensik@seznam.cz" userId="f03e60b05aab1a8d" providerId="LiveId" clId="{DE3B6405-5D03-42AC-876E-8708D9BDFE75}" dt="2023-06-13T12:12:29.169" v="114" actId="1076"/>
        <pc:sldMkLst>
          <pc:docMk/>
          <pc:sldMk cId="322166637" sldId="257"/>
        </pc:sldMkLst>
        <pc:picChg chg="mod">
          <ac:chgData name="tomsa.mensik@seznam.cz" userId="f03e60b05aab1a8d" providerId="LiveId" clId="{DE3B6405-5D03-42AC-876E-8708D9BDFE75}" dt="2023-06-13T12:12:29.169" v="114" actId="1076"/>
          <ac:picMkLst>
            <pc:docMk/>
            <pc:sldMk cId="322166637" sldId="257"/>
            <ac:picMk id="4" creationId="{A3F469EF-4A8C-6BAF-9292-8A96D1F9265A}"/>
          </ac:picMkLst>
        </pc:picChg>
      </pc:sldChg>
      <pc:sldChg chg="modSp mod">
        <pc:chgData name="tomsa.mensik@seznam.cz" userId="f03e60b05aab1a8d" providerId="LiveId" clId="{DE3B6405-5D03-42AC-876E-8708D9BDFE75}" dt="2023-06-13T09:10:09.105" v="110" actId="20577"/>
        <pc:sldMkLst>
          <pc:docMk/>
          <pc:sldMk cId="495475997" sldId="262"/>
        </pc:sldMkLst>
        <pc:spChg chg="mod">
          <ac:chgData name="tomsa.mensik@seznam.cz" userId="f03e60b05aab1a8d" providerId="LiveId" clId="{DE3B6405-5D03-42AC-876E-8708D9BDFE75}" dt="2023-06-13T09:10:09.105" v="110" actId="20577"/>
          <ac:spMkLst>
            <pc:docMk/>
            <pc:sldMk cId="495475997" sldId="262"/>
            <ac:spMk id="3" creationId="{4A8D5D27-FC50-57FD-37F0-8B8129BC2A1F}"/>
          </ac:spMkLst>
        </pc:spChg>
      </pc:sldChg>
      <pc:sldChg chg="modSp mod">
        <pc:chgData name="tomsa.mensik@seznam.cz" userId="f03e60b05aab1a8d" providerId="LiveId" clId="{DE3B6405-5D03-42AC-876E-8708D9BDFE75}" dt="2023-06-13T09:06:40.240" v="50" actId="20577"/>
        <pc:sldMkLst>
          <pc:docMk/>
          <pc:sldMk cId="3935630129" sldId="267"/>
        </pc:sldMkLst>
        <pc:spChg chg="mod">
          <ac:chgData name="tomsa.mensik@seznam.cz" userId="f03e60b05aab1a8d" providerId="LiveId" clId="{DE3B6405-5D03-42AC-876E-8708D9BDFE75}" dt="2023-06-13T09:06:40.240" v="50" actId="20577"/>
          <ac:spMkLst>
            <pc:docMk/>
            <pc:sldMk cId="3935630129" sldId="267"/>
            <ac:spMk id="2" creationId="{1279FDAD-8655-F095-0D99-084681482636}"/>
          </ac:spMkLst>
        </pc:spChg>
      </pc:sldChg>
      <pc:sldChg chg="modSp mod">
        <pc:chgData name="tomsa.mensik@seznam.cz" userId="f03e60b05aab1a8d" providerId="LiveId" clId="{DE3B6405-5D03-42AC-876E-8708D9BDFE75}" dt="2023-06-13T09:12:11.141" v="111" actId="14100"/>
        <pc:sldMkLst>
          <pc:docMk/>
          <pc:sldMk cId="1696494733" sldId="268"/>
        </pc:sldMkLst>
        <pc:spChg chg="mod">
          <ac:chgData name="tomsa.mensik@seznam.cz" userId="f03e60b05aab1a8d" providerId="LiveId" clId="{DE3B6405-5D03-42AC-876E-8708D9BDFE75}" dt="2023-06-13T09:12:11.141" v="111" actId="14100"/>
          <ac:spMkLst>
            <pc:docMk/>
            <pc:sldMk cId="1696494733" sldId="268"/>
            <ac:spMk id="3" creationId="{B83499BD-8192-4D9C-FB8B-444F34CCABF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18EB5-7113-4E8F-8D2B-904FFF2A046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2EE24B1-3C9C-4799-940D-1F968803418D}">
      <dgm:prSet/>
      <dgm:spPr/>
      <dgm:t>
        <a:bodyPr/>
        <a:lstStyle/>
        <a:p>
          <a:r>
            <a:rPr lang="cs-CZ"/>
            <a:t>Analýza jednotlivých komponent z hlediska konstrukce</a:t>
          </a:r>
          <a:endParaRPr lang="en-US"/>
        </a:p>
      </dgm:t>
    </dgm:pt>
    <dgm:pt modelId="{8D35895F-3ED7-40D8-BC0D-A9347A1CA1A7}" type="parTrans" cxnId="{4F78B92C-F0D2-4C4A-AEFA-718C0F9D3343}">
      <dgm:prSet/>
      <dgm:spPr/>
      <dgm:t>
        <a:bodyPr/>
        <a:lstStyle/>
        <a:p>
          <a:endParaRPr lang="en-US"/>
        </a:p>
      </dgm:t>
    </dgm:pt>
    <dgm:pt modelId="{805E9525-497C-49AB-81D5-E5C1B698312A}" type="sibTrans" cxnId="{4F78B92C-F0D2-4C4A-AEFA-718C0F9D3343}">
      <dgm:prSet/>
      <dgm:spPr/>
      <dgm:t>
        <a:bodyPr/>
        <a:lstStyle/>
        <a:p>
          <a:endParaRPr lang="en-US"/>
        </a:p>
      </dgm:t>
    </dgm:pt>
    <dgm:pt modelId="{F593E53C-2777-400E-B221-FE50DCE63F6E}">
      <dgm:prSet/>
      <dgm:spPr/>
      <dgm:t>
        <a:bodyPr/>
        <a:lstStyle/>
        <a:p>
          <a:r>
            <a:rPr lang="cs-CZ"/>
            <a:t>Konzultace konstruktéra s montérem</a:t>
          </a:r>
          <a:endParaRPr lang="en-US"/>
        </a:p>
      </dgm:t>
    </dgm:pt>
    <dgm:pt modelId="{54883EC0-145B-411E-93E6-39DE90F60078}" type="parTrans" cxnId="{5DCC6AAB-1A63-4C69-805C-DDAF9BD535FE}">
      <dgm:prSet/>
      <dgm:spPr/>
      <dgm:t>
        <a:bodyPr/>
        <a:lstStyle/>
        <a:p>
          <a:endParaRPr lang="en-US"/>
        </a:p>
      </dgm:t>
    </dgm:pt>
    <dgm:pt modelId="{DA27E516-0C23-4110-BEF4-D9237DC2C9C1}" type="sibTrans" cxnId="{5DCC6AAB-1A63-4C69-805C-DDAF9BD535FE}">
      <dgm:prSet/>
      <dgm:spPr/>
      <dgm:t>
        <a:bodyPr/>
        <a:lstStyle/>
        <a:p>
          <a:endParaRPr lang="en-US"/>
        </a:p>
      </dgm:t>
    </dgm:pt>
    <dgm:pt modelId="{713E20E4-AA69-46DB-92DA-B5F0DD6419A7}" type="pres">
      <dgm:prSet presAssocID="{7C118EB5-7113-4E8F-8D2B-904FFF2A0464}" presName="root" presStyleCnt="0">
        <dgm:presLayoutVars>
          <dgm:dir/>
          <dgm:resizeHandles val="exact"/>
        </dgm:presLayoutVars>
      </dgm:prSet>
      <dgm:spPr/>
    </dgm:pt>
    <dgm:pt modelId="{5FAB3A74-0F3E-47DF-8C15-C5F64617AB81}" type="pres">
      <dgm:prSet presAssocID="{92EE24B1-3C9C-4799-940D-1F968803418D}" presName="compNode" presStyleCnt="0"/>
      <dgm:spPr/>
    </dgm:pt>
    <dgm:pt modelId="{1F223CFD-D096-4746-9C02-EC29DE4BB4C3}" type="pres">
      <dgm:prSet presAssocID="{92EE24B1-3C9C-4799-940D-1F968803418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64A337CB-FBA4-49E1-B28A-3863B8660AD6}" type="pres">
      <dgm:prSet presAssocID="{92EE24B1-3C9C-4799-940D-1F968803418D}" presName="spaceRect" presStyleCnt="0"/>
      <dgm:spPr/>
    </dgm:pt>
    <dgm:pt modelId="{6265A923-D8BF-4E55-835A-3ABC2AC2EDB3}" type="pres">
      <dgm:prSet presAssocID="{92EE24B1-3C9C-4799-940D-1F968803418D}" presName="textRect" presStyleLbl="revTx" presStyleIdx="0" presStyleCnt="2">
        <dgm:presLayoutVars>
          <dgm:chMax val="1"/>
          <dgm:chPref val="1"/>
        </dgm:presLayoutVars>
      </dgm:prSet>
      <dgm:spPr/>
    </dgm:pt>
    <dgm:pt modelId="{7349CD61-85AF-4D47-BEEA-CFD63AD6823D}" type="pres">
      <dgm:prSet presAssocID="{805E9525-497C-49AB-81D5-E5C1B698312A}" presName="sibTrans" presStyleCnt="0"/>
      <dgm:spPr/>
    </dgm:pt>
    <dgm:pt modelId="{E6BFFA44-6E0D-4D9C-8FAF-70117AC2E0FB}" type="pres">
      <dgm:prSet presAssocID="{F593E53C-2777-400E-B221-FE50DCE63F6E}" presName="compNode" presStyleCnt="0"/>
      <dgm:spPr/>
    </dgm:pt>
    <dgm:pt modelId="{14821012-F830-4967-ACD3-DF01EDDF6EFA}" type="pres">
      <dgm:prSet presAssocID="{F593E53C-2777-400E-B221-FE50DCE63F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734C373-4D23-4437-92ED-9FA3C4E43AC7}" type="pres">
      <dgm:prSet presAssocID="{F593E53C-2777-400E-B221-FE50DCE63F6E}" presName="spaceRect" presStyleCnt="0"/>
      <dgm:spPr/>
    </dgm:pt>
    <dgm:pt modelId="{A5E17260-E124-4E7B-8E76-E1D0721BE82D}" type="pres">
      <dgm:prSet presAssocID="{F593E53C-2777-400E-B221-FE50DCE63F6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1E2D206-0F48-4EE0-AFDB-45BF9BF31845}" type="presOf" srcId="{F593E53C-2777-400E-B221-FE50DCE63F6E}" destId="{A5E17260-E124-4E7B-8E76-E1D0721BE82D}" srcOrd="0" destOrd="0" presId="urn:microsoft.com/office/officeart/2018/2/layout/IconLabelList"/>
    <dgm:cxn modelId="{4F78B92C-F0D2-4C4A-AEFA-718C0F9D3343}" srcId="{7C118EB5-7113-4E8F-8D2B-904FFF2A0464}" destId="{92EE24B1-3C9C-4799-940D-1F968803418D}" srcOrd="0" destOrd="0" parTransId="{8D35895F-3ED7-40D8-BC0D-A9347A1CA1A7}" sibTransId="{805E9525-497C-49AB-81D5-E5C1B698312A}"/>
    <dgm:cxn modelId="{26655744-007A-469A-8878-7D44A1A0C1B3}" type="presOf" srcId="{92EE24B1-3C9C-4799-940D-1F968803418D}" destId="{6265A923-D8BF-4E55-835A-3ABC2AC2EDB3}" srcOrd="0" destOrd="0" presId="urn:microsoft.com/office/officeart/2018/2/layout/IconLabelList"/>
    <dgm:cxn modelId="{DC157592-BCAA-46A6-88E1-E47C2D164C5D}" type="presOf" srcId="{7C118EB5-7113-4E8F-8D2B-904FFF2A0464}" destId="{713E20E4-AA69-46DB-92DA-B5F0DD6419A7}" srcOrd="0" destOrd="0" presId="urn:microsoft.com/office/officeart/2018/2/layout/IconLabelList"/>
    <dgm:cxn modelId="{5DCC6AAB-1A63-4C69-805C-DDAF9BD535FE}" srcId="{7C118EB5-7113-4E8F-8D2B-904FFF2A0464}" destId="{F593E53C-2777-400E-B221-FE50DCE63F6E}" srcOrd="1" destOrd="0" parTransId="{54883EC0-145B-411E-93E6-39DE90F60078}" sibTransId="{DA27E516-0C23-4110-BEF4-D9237DC2C9C1}"/>
    <dgm:cxn modelId="{BF8C18D5-B9E6-459C-8F4F-128E0BA81BBF}" type="presParOf" srcId="{713E20E4-AA69-46DB-92DA-B5F0DD6419A7}" destId="{5FAB3A74-0F3E-47DF-8C15-C5F64617AB81}" srcOrd="0" destOrd="0" presId="urn:microsoft.com/office/officeart/2018/2/layout/IconLabelList"/>
    <dgm:cxn modelId="{47D13EFD-7310-477D-A3FE-DE2D8B69131C}" type="presParOf" srcId="{5FAB3A74-0F3E-47DF-8C15-C5F64617AB81}" destId="{1F223CFD-D096-4746-9C02-EC29DE4BB4C3}" srcOrd="0" destOrd="0" presId="urn:microsoft.com/office/officeart/2018/2/layout/IconLabelList"/>
    <dgm:cxn modelId="{A16EFAF5-1322-423A-9959-B64528A24616}" type="presParOf" srcId="{5FAB3A74-0F3E-47DF-8C15-C5F64617AB81}" destId="{64A337CB-FBA4-49E1-B28A-3863B8660AD6}" srcOrd="1" destOrd="0" presId="urn:microsoft.com/office/officeart/2018/2/layout/IconLabelList"/>
    <dgm:cxn modelId="{F774387E-38EE-46F5-9243-11B1D36A4EE6}" type="presParOf" srcId="{5FAB3A74-0F3E-47DF-8C15-C5F64617AB81}" destId="{6265A923-D8BF-4E55-835A-3ABC2AC2EDB3}" srcOrd="2" destOrd="0" presId="urn:microsoft.com/office/officeart/2018/2/layout/IconLabelList"/>
    <dgm:cxn modelId="{5ACAFBD3-A7BE-4E10-9F41-1D7CF93082FF}" type="presParOf" srcId="{713E20E4-AA69-46DB-92DA-B5F0DD6419A7}" destId="{7349CD61-85AF-4D47-BEEA-CFD63AD6823D}" srcOrd="1" destOrd="0" presId="urn:microsoft.com/office/officeart/2018/2/layout/IconLabelList"/>
    <dgm:cxn modelId="{3BC79492-D336-44B9-B415-0BC0AF6E9604}" type="presParOf" srcId="{713E20E4-AA69-46DB-92DA-B5F0DD6419A7}" destId="{E6BFFA44-6E0D-4D9C-8FAF-70117AC2E0FB}" srcOrd="2" destOrd="0" presId="urn:microsoft.com/office/officeart/2018/2/layout/IconLabelList"/>
    <dgm:cxn modelId="{A09CA80D-1E2A-4632-9A70-B313645E6F89}" type="presParOf" srcId="{E6BFFA44-6E0D-4D9C-8FAF-70117AC2E0FB}" destId="{14821012-F830-4967-ACD3-DF01EDDF6EFA}" srcOrd="0" destOrd="0" presId="urn:microsoft.com/office/officeart/2018/2/layout/IconLabelList"/>
    <dgm:cxn modelId="{7E6536B4-60A2-4E04-8513-C0B0C7C7DDF4}" type="presParOf" srcId="{E6BFFA44-6E0D-4D9C-8FAF-70117AC2E0FB}" destId="{5734C373-4D23-4437-92ED-9FA3C4E43AC7}" srcOrd="1" destOrd="0" presId="urn:microsoft.com/office/officeart/2018/2/layout/IconLabelList"/>
    <dgm:cxn modelId="{00649886-AD44-48B3-AFBD-2817EE48D71D}" type="presParOf" srcId="{E6BFFA44-6E0D-4D9C-8FAF-70117AC2E0FB}" destId="{A5E17260-E124-4E7B-8E76-E1D0721BE8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3CFD-D096-4746-9C02-EC29DE4BB4C3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5A923-D8BF-4E55-835A-3ABC2AC2EDB3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Analýza jednotlivých komponent z hlediska konstrukce</a:t>
          </a:r>
          <a:endParaRPr lang="en-US" sz="2500" kern="1200"/>
        </a:p>
      </dsp:txBody>
      <dsp:txXfrm>
        <a:off x="331199" y="2740191"/>
        <a:ext cx="4320000" cy="720000"/>
      </dsp:txXfrm>
    </dsp:sp>
    <dsp:sp modelId="{14821012-F830-4967-ACD3-DF01EDDF6EFA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17260-E124-4E7B-8E76-E1D0721BE82D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Konzultace konstruktéra s montérem</a:t>
          </a:r>
          <a:endParaRPr lang="en-US" sz="2500" kern="1200"/>
        </a:p>
      </dsp:txBody>
      <dsp:txXfrm>
        <a:off x="5407199" y="274019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4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7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2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3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86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6BF669-B7F8-4717-8765-86293763E83C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44FCC1-950C-46A5-BC4C-B877EB35F2C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B1C3EC7-761B-0AFF-A6E5-9F5B1E3FB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cs-CZ" sz="5000" dirty="0"/>
              <a:t>Analýza montážního postupu CNC frézky</a:t>
            </a:r>
            <a:br>
              <a:rPr lang="cs-CZ" sz="5000" dirty="0"/>
            </a:br>
            <a:br>
              <a:rPr lang="cs-CZ" sz="5000" dirty="0"/>
            </a:br>
            <a:r>
              <a:rPr lang="cs-CZ" sz="5000" dirty="0"/>
              <a:t>Obhajoba bakalářské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3499BD-8192-4D9C-FB8B-444F34CC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7" y="4455620"/>
            <a:ext cx="10155273" cy="1143000"/>
          </a:xfrm>
        </p:spPr>
        <p:txBody>
          <a:bodyPr>
            <a:normAutofit/>
          </a:bodyPr>
          <a:lstStyle/>
          <a:p>
            <a:pPr marR="179705">
              <a:spcAft>
                <a:spcPts val="1000"/>
              </a:spcAft>
              <a:tabLst>
                <a:tab pos="2250440" algn="l"/>
              </a:tabLst>
            </a:pPr>
            <a:r>
              <a:rPr lang="cs-CZ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Autor bakalářské práce:		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Tomáš Menšík</a:t>
            </a:r>
          </a:p>
          <a:p>
            <a:pPr marR="179705">
              <a:spcAft>
                <a:spcPts val="1000"/>
              </a:spcAft>
              <a:tabLst>
                <a:tab pos="2250440" algn="l"/>
              </a:tabLst>
            </a:pPr>
            <a:r>
              <a:rPr lang="cs-CZ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Vedoucí bakalářské práce:	</a:t>
            </a: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Ing. Martin Podařil, PhD., Ph.D.</a:t>
            </a:r>
          </a:p>
          <a:p>
            <a:endParaRPr lang="cs-CZ" sz="1500" dirty="0"/>
          </a:p>
        </p:txBody>
      </p:sp>
      <p:pic>
        <p:nvPicPr>
          <p:cNvPr id="5" name="Obrázek 4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8C1A1526-80C3-FD0C-F306-77266F71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932536"/>
            <a:ext cx="2449486" cy="24742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504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B1C3EC7-761B-0AFF-A6E5-9F5B1E3FB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cs-CZ" sz="5000" dirty="0"/>
              <a:t>Analýza montážního postupu CNC frézky</a:t>
            </a:r>
            <a:br>
              <a:rPr lang="cs-CZ" sz="5000" dirty="0"/>
            </a:br>
            <a:br>
              <a:rPr lang="cs-CZ" sz="5000" dirty="0"/>
            </a:br>
            <a:r>
              <a:rPr lang="cs-CZ" sz="5000" dirty="0"/>
              <a:t>Obhajoba bakalářské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3499BD-8192-4D9C-FB8B-444F34CC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818" y="4455620"/>
            <a:ext cx="10228632" cy="1143000"/>
          </a:xfrm>
        </p:spPr>
        <p:txBody>
          <a:bodyPr>
            <a:normAutofit/>
          </a:bodyPr>
          <a:lstStyle/>
          <a:p>
            <a:pPr marR="179705">
              <a:spcAft>
                <a:spcPts val="1000"/>
              </a:spcAft>
              <a:tabLst>
                <a:tab pos="2250440" algn="l"/>
              </a:tabLst>
            </a:pPr>
            <a:r>
              <a:rPr lang="cs-CZ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Autor bakalářské práce:		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Tomáš Menšík</a:t>
            </a:r>
          </a:p>
          <a:p>
            <a:pPr marR="179705">
              <a:spcAft>
                <a:spcPts val="1000"/>
              </a:spcAft>
              <a:tabLst>
                <a:tab pos="2250440" algn="l"/>
              </a:tabLst>
            </a:pPr>
            <a:r>
              <a:rPr lang="cs-CZ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Vedoucí bakalářské práce:	</a:t>
            </a:r>
            <a:r>
              <a:rPr lang="cs-C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Ing. Martin Podařil, PhD., Ph.D.</a:t>
            </a:r>
          </a:p>
          <a:p>
            <a:endParaRPr lang="cs-CZ" sz="1500" dirty="0"/>
          </a:p>
        </p:txBody>
      </p:sp>
      <p:pic>
        <p:nvPicPr>
          <p:cNvPr id="5" name="Obrázek 4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8C1A1526-80C3-FD0C-F306-77266F71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932536"/>
            <a:ext cx="2449486" cy="24742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49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75E68-F481-C62D-082C-FEFB3A87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5D0C3-2318-5F97-9167-BE9BFDCE1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 č. 1 - S </a:t>
            </a:r>
            <a:r>
              <a:rPr lang="cs-CZ" dirty="0" err="1"/>
              <a:t>ohľadom</a:t>
            </a:r>
            <a:r>
              <a:rPr lang="cs-CZ" dirty="0"/>
              <a:t> na </a:t>
            </a:r>
            <a:r>
              <a:rPr lang="cs-CZ" dirty="0" err="1"/>
              <a:t>vyššie</a:t>
            </a:r>
            <a:r>
              <a:rPr lang="cs-CZ" dirty="0"/>
              <a:t> uvedené, </a:t>
            </a:r>
            <a:r>
              <a:rPr lang="cs-CZ" dirty="0" err="1"/>
              <a:t>ukážte</a:t>
            </a:r>
            <a:r>
              <a:rPr lang="cs-CZ" dirty="0"/>
              <a:t> na základe </a:t>
            </a:r>
            <a:r>
              <a:rPr lang="cs-CZ" dirty="0" err="1"/>
              <a:t>schémy</a:t>
            </a:r>
            <a:r>
              <a:rPr lang="cs-CZ" dirty="0"/>
              <a:t> </a:t>
            </a:r>
            <a:r>
              <a:rPr lang="cs-CZ" dirty="0" err="1"/>
              <a:t>montážneho</a:t>
            </a:r>
            <a:r>
              <a:rPr lang="cs-CZ" dirty="0"/>
              <a:t> postupu a jednotlivých </a:t>
            </a:r>
            <a:r>
              <a:rPr lang="cs-CZ" dirty="0" err="1"/>
              <a:t>montážnych</a:t>
            </a:r>
            <a:r>
              <a:rPr lang="cs-CZ" dirty="0"/>
              <a:t> </a:t>
            </a:r>
            <a:r>
              <a:rPr lang="cs-CZ" dirty="0" err="1"/>
              <a:t>operácii</a:t>
            </a:r>
            <a:r>
              <a:rPr lang="cs-CZ" dirty="0"/>
              <a:t> proces </a:t>
            </a:r>
            <a:r>
              <a:rPr lang="cs-CZ" dirty="0" err="1"/>
              <a:t>existujúci</a:t>
            </a:r>
            <a:r>
              <a:rPr lang="cs-CZ" dirty="0"/>
              <a:t> a </a:t>
            </a:r>
            <a:r>
              <a:rPr lang="cs-CZ" dirty="0" err="1"/>
              <a:t>vami</a:t>
            </a:r>
            <a:r>
              <a:rPr lang="cs-CZ" dirty="0"/>
              <a:t> optimalizovaný, a </a:t>
            </a:r>
            <a:r>
              <a:rPr lang="cs-CZ" dirty="0" err="1"/>
              <a:t>zvýraznite</a:t>
            </a:r>
            <a:r>
              <a:rPr lang="cs-CZ" dirty="0"/>
              <a:t> </a:t>
            </a:r>
            <a:r>
              <a:rPr lang="cs-CZ" dirty="0" err="1"/>
              <a:t>hlavné</a:t>
            </a:r>
            <a:r>
              <a:rPr lang="cs-CZ" dirty="0"/>
              <a:t> </a:t>
            </a:r>
            <a:r>
              <a:rPr lang="cs-CZ" dirty="0" err="1"/>
              <a:t>rozdiely</a:t>
            </a:r>
            <a:r>
              <a:rPr lang="cs-CZ" dirty="0"/>
              <a:t> a </a:t>
            </a:r>
            <a:r>
              <a:rPr lang="cs-CZ" dirty="0" err="1"/>
              <a:t>prínosy</a:t>
            </a:r>
            <a:r>
              <a:rPr lang="cs-CZ" dirty="0"/>
              <a:t>. </a:t>
            </a:r>
          </a:p>
          <a:p>
            <a:r>
              <a:rPr lang="cs-CZ" dirty="0"/>
              <a:t>(Odpověď slovem)</a:t>
            </a:r>
          </a:p>
          <a:p>
            <a:r>
              <a:rPr lang="cs-CZ" dirty="0"/>
              <a:t>Mnou navržené úpravy mají mít přínos v při konkrétních operacích v montážním postupu pro obecné šetření času a financí a také zjednodušení přípravných a logistických operací v montážním postupu CNC frézky.</a:t>
            </a:r>
          </a:p>
        </p:txBody>
      </p:sp>
    </p:spTree>
    <p:extLst>
      <p:ext uri="{BB962C8B-B14F-4D97-AF65-F5344CB8AC3E}">
        <p14:creationId xmlns:p14="http://schemas.microsoft.com/office/powerpoint/2010/main" val="118744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4B4F6-090A-C48C-13C4-4C1DFBAE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77757A-B420-7340-1D6E-8656DBF5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 č. 2 - Uvažuje </a:t>
            </a:r>
            <a:r>
              <a:rPr lang="cs-CZ" dirty="0" err="1"/>
              <a:t>výrobný</a:t>
            </a:r>
            <a:r>
              <a:rPr lang="cs-CZ" dirty="0"/>
              <a:t> podnik o zavedený </a:t>
            </a:r>
            <a:r>
              <a:rPr lang="cs-CZ" dirty="0" err="1"/>
              <a:t>Vami</a:t>
            </a:r>
            <a:r>
              <a:rPr lang="cs-CZ" dirty="0"/>
              <a:t> </a:t>
            </a:r>
            <a:r>
              <a:rPr lang="cs-CZ" dirty="0" err="1"/>
              <a:t>navrhnutej</a:t>
            </a:r>
            <a:r>
              <a:rPr lang="cs-CZ" dirty="0"/>
              <a:t> </a:t>
            </a:r>
            <a:r>
              <a:rPr lang="cs-CZ" dirty="0" err="1"/>
              <a:t>optimalizácie</a:t>
            </a:r>
            <a:r>
              <a:rPr lang="cs-CZ" dirty="0"/>
              <a:t> do výroby? </a:t>
            </a:r>
          </a:p>
          <a:p>
            <a:r>
              <a:rPr lang="cs-CZ" dirty="0"/>
              <a:t>Zatím ne.</a:t>
            </a:r>
          </a:p>
        </p:txBody>
      </p:sp>
    </p:spTree>
    <p:extLst>
      <p:ext uri="{BB962C8B-B14F-4D97-AF65-F5344CB8AC3E}">
        <p14:creationId xmlns:p14="http://schemas.microsoft.com/office/powerpoint/2010/main" val="132239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3FF6-D96B-4595-743A-A36792A5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3E2D1A-6072-FC91-510E-1705CE89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rézování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ástroje a stroje pro frézování.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Obecný popis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montážního postupu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truktura montážní haly a její vybavení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F469EF-4A8C-6BAF-9292-8A96D1F9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83" y="2016731"/>
            <a:ext cx="4183602" cy="41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3F37A-4D1A-72AA-8C69-8CD42AC9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část-struktura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C55DE-C729-4DD9-7466-8C755BBDF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Analýza montážního postupu CNC frézky (montáž jednotlivých položek, menších sestav skeletu stroje, sestavení a zkompletování celé CNC frézky)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Analýza slabých míst ve stávajícím montážním postupu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Návrh změn po upravení stávajícího montážního postupu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98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B9364-4297-A87D-5293-2FFA2F10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montážního postupu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C0B10-1452-1643-A229-3973D617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ontáž jednotlivých položek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Montáž menších sestav skeletu stroje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estavení a zkompletování celé CNC frézky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Kontrolní operace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425EDE-B29C-0258-7165-6A0330BA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23" y="2366495"/>
            <a:ext cx="3230786" cy="33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B8D4C-725C-3AF0-C9B9-BDAFD8FF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Analýza slabých míst ve stávajícím montážním postupu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7CC0E-9FED-46F3-16A0-2E33D461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 finančního hlediska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 hlediska času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 hlediska logistiky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61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211D2-AC48-F932-2E09-D2F8311A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změn po upravení stávajícího montážního postupu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0E2CB-F54E-DD50-98EE-DE883903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</a:t>
            </a:r>
            <a:r>
              <a:rPr lang="cs-CZ" sz="2400" dirty="0"/>
              <a:t>finančního hlediska</a:t>
            </a:r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oblasti elektromontáže</a:t>
            </a:r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při zkoušce výkonu stroje při výrobě</a:t>
            </a:r>
            <a:endParaRPr lang="cs-CZ" sz="2000" dirty="0"/>
          </a:p>
          <a:p>
            <a:pPr marL="0" indent="0">
              <a:buNone/>
            </a:pPr>
            <a:r>
              <a:rPr lang="cs-CZ" sz="2400" dirty="0"/>
              <a:t>Z hlediska času</a:t>
            </a:r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broušení distančních podložek</a:t>
            </a:r>
            <a:endParaRPr lang="cs-CZ" sz="1200" dirty="0"/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při těsnění vnějších krytů stroje </a:t>
            </a:r>
            <a:endParaRPr lang="cs-CZ" sz="1200" dirty="0"/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při rozvodu mazání a vzduchotechniky</a:t>
            </a:r>
            <a:endParaRPr lang="cs-CZ" sz="1600" dirty="0"/>
          </a:p>
          <a:p>
            <a:pPr marL="0" indent="0">
              <a:buNone/>
            </a:pPr>
            <a:r>
              <a:rPr lang="cs-CZ" sz="2400" dirty="0"/>
              <a:t>Z hlediska logistiky</a:t>
            </a:r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navážení komponent na pracoviště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21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CE6C7-B1F3-10A2-55D1-8F411594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Možné návrhy opatření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315721-C768-4ECF-6DDA-E53CB4910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88017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23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D2604-5EBD-5032-E1BA-592236F3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D5D27-FC50-57FD-37F0-8B8129BC2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</a:pPr>
            <a:r>
              <a:rPr lang="cs-CZ" sz="1800" dirty="0">
                <a:effectLst/>
                <a:ea typeface="Calibri" panose="020F0502020204030204" pitchFamily="34" charset="0"/>
              </a:rPr>
              <a:t>Strukturní analýza montážního postupu CNC frézky</a:t>
            </a:r>
          </a:p>
          <a:p>
            <a:pPr indent="449580" algn="just">
              <a:lnSpc>
                <a:spcPct val="150000"/>
              </a:lnSpc>
            </a:pPr>
            <a:r>
              <a:rPr lang="cs-CZ" sz="1800" dirty="0">
                <a:effectLst/>
                <a:ea typeface="Calibri" panose="020F0502020204030204" pitchFamily="34" charset="0"/>
              </a:rPr>
              <a:t>Analýza slabých míst ve stávajícím montážním postupu</a:t>
            </a:r>
          </a:p>
          <a:p>
            <a:pPr lvl="1" indent="449580" algn="just">
              <a:lnSpc>
                <a:spcPct val="150000"/>
              </a:lnSpc>
            </a:pPr>
            <a:r>
              <a:rPr lang="cs-CZ" sz="1400" dirty="0">
                <a:effectLst/>
                <a:ea typeface="Calibri" panose="020F0502020204030204" pitchFamily="34" charset="0"/>
              </a:rPr>
              <a:t>Z hlediska času, financí a logistiky na pracovišti.</a:t>
            </a:r>
          </a:p>
          <a:p>
            <a:pPr indent="449580" algn="just">
              <a:lnSpc>
                <a:spcPct val="150000"/>
              </a:lnSpc>
            </a:pPr>
            <a:r>
              <a:rPr lang="cs-CZ" sz="1800" dirty="0">
                <a:effectLst/>
                <a:ea typeface="Calibri" panose="020F0502020204030204" pitchFamily="34" charset="0"/>
              </a:rPr>
              <a:t>Návrh změn po upravení stávajícího montážního postupu a vytvoření montážního postupu s navrženými změnami</a:t>
            </a:r>
            <a:endParaRPr lang="cs-CZ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7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FDAD-8655-F095-0D99-08468148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práce a její přínos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C87F0-20DD-ABFE-991A-CF07F824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16251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možná úprava časové normy dle této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úpravy v montážním postupu z finančního hlediska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navržení změn v oblasti podnikové logistiky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možnost využití práce pro konzultaci a zařazení změn do praxe v podniku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6301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</TotalTime>
  <Words>398</Words>
  <Application>Microsoft Office PowerPoint</Application>
  <PresentationFormat>Širokoúhlá obrazovka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Retrospektiva</vt:lpstr>
      <vt:lpstr>Analýza montážního postupu CNC frézky  Obhajoba bakalářské práce</vt:lpstr>
      <vt:lpstr>Teoretická část práce</vt:lpstr>
      <vt:lpstr>Aplikační část-struktura</vt:lpstr>
      <vt:lpstr>Analýza montážního postupu</vt:lpstr>
      <vt:lpstr>Analýza slabých míst ve stávajícím montážním postupu</vt:lpstr>
      <vt:lpstr>Návrh změn po upravení stávajícího montážního postupu</vt:lpstr>
      <vt:lpstr>Možné návrhy opatření</vt:lpstr>
      <vt:lpstr>Závěrečné zhodnocení</vt:lpstr>
      <vt:lpstr>Výsledky práce a její přínos</vt:lpstr>
      <vt:lpstr>Analýza montážního postupu CNC frézky  Obhajoba bakalářské práce</vt:lpstr>
      <vt:lpstr>Dotazy oponenta</vt:lpstr>
      <vt:lpstr>Dotazy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montážního postupu CNC frézky  Obhajoba bakalářské práce</dc:title>
  <dc:creator>tomsa.mensik@seznam.cz</dc:creator>
  <cp:lastModifiedBy>tomsa.mensik@seznam.cz</cp:lastModifiedBy>
  <cp:revision>2</cp:revision>
  <dcterms:created xsi:type="dcterms:W3CDTF">2023-06-08T13:53:55Z</dcterms:created>
  <dcterms:modified xsi:type="dcterms:W3CDTF">2023-06-13T12:12:34Z</dcterms:modified>
</cp:coreProperties>
</file>