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9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3" r:id="rId8"/>
    <p:sldId id="264" r:id="rId9"/>
    <p:sldId id="268" r:id="rId10"/>
    <p:sldId id="265" r:id="rId11"/>
    <p:sldId id="266" r:id="rId12"/>
    <p:sldId id="267" r:id="rId13"/>
    <p:sldId id="269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2824"/>
    <a:srgbClr val="EFFA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2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173-4BB6-8A0D-4B531BC56615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173-4BB6-8A0D-4B531BC5661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'13.'!$A$7:$A$9</c:f>
              <c:strCache>
                <c:ptCount val="3"/>
                <c:pt idx="0">
                  <c:v>Symetrická Pac-man aréna</c:v>
                </c:pt>
                <c:pt idx="1">
                  <c:v>Egyptská aréna</c:v>
                </c:pt>
                <c:pt idx="2">
                  <c:v>Dvoupodlažní aréna</c:v>
                </c:pt>
              </c:strCache>
            </c:strRef>
          </c:cat>
          <c:val>
            <c:numRef>
              <c:f>'13.'!$B$7:$B$9</c:f>
              <c:numCache>
                <c:formatCode>General</c:formatCode>
                <c:ptCount val="3"/>
                <c:pt idx="0">
                  <c:v>57</c:v>
                </c:pt>
                <c:pt idx="1">
                  <c:v>69</c:v>
                </c:pt>
                <c:pt idx="2">
                  <c:v>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173-4BB6-8A0D-4B531BC5661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699169864"/>
        <c:axId val="699167344"/>
      </c:barChart>
      <c:catAx>
        <c:axId val="69916986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cs-CZ" dirty="0"/>
                  <a:t>Varianty arén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cs-CZ"/>
          </a:p>
        </c:txPr>
        <c:crossAx val="699167344"/>
        <c:crosses val="autoZero"/>
        <c:auto val="1"/>
        <c:lblAlgn val="ctr"/>
        <c:lblOffset val="100"/>
        <c:noMultiLvlLbl val="0"/>
      </c:catAx>
      <c:valAx>
        <c:axId val="6991673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cs-CZ" dirty="0"/>
                  <a:t>Počet odpovědí respondentů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cs-CZ"/>
          </a:p>
        </c:txPr>
        <c:crossAx val="699169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cs-CZ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8AC-45B4-B49A-2DBAD89BF280}"/>
              </c:ext>
            </c:extLst>
          </c:dPt>
          <c:dPt>
            <c:idx val="2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8AC-45B4-B49A-2DBAD89BF28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'14.'!$A$2:$A$4</c:f>
              <c:strCache>
                <c:ptCount val="3"/>
                <c:pt idx="0">
                  <c:v>Dvoupodlažní aréna</c:v>
                </c:pt>
                <c:pt idx="1">
                  <c:v>Egyptská aréna</c:v>
                </c:pt>
                <c:pt idx="2">
                  <c:v>Symetrická Pac-man aréna</c:v>
                </c:pt>
              </c:strCache>
            </c:strRef>
          </c:cat>
          <c:val>
            <c:numRef>
              <c:f>'14.'!$B$2:$B$4</c:f>
              <c:numCache>
                <c:formatCode>General</c:formatCode>
                <c:ptCount val="3"/>
                <c:pt idx="0">
                  <c:v>50</c:v>
                </c:pt>
                <c:pt idx="1">
                  <c:v>76</c:v>
                </c:pt>
                <c:pt idx="2">
                  <c:v>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8AC-45B4-B49A-2DBAD89BF28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698807200"/>
        <c:axId val="698807920"/>
      </c:barChart>
      <c:catAx>
        <c:axId val="69880720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cs-CZ" dirty="0"/>
                  <a:t>Varianty arén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cs-CZ"/>
          </a:p>
        </c:txPr>
        <c:crossAx val="698807920"/>
        <c:crosses val="autoZero"/>
        <c:auto val="1"/>
        <c:lblAlgn val="ctr"/>
        <c:lblOffset val="100"/>
        <c:noMultiLvlLbl val="0"/>
      </c:catAx>
      <c:valAx>
        <c:axId val="6988079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cs-CZ" dirty="0"/>
                  <a:t>Počet odpovědí respondentů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cs-CZ"/>
          </a:p>
        </c:txPr>
        <c:crossAx val="698807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cs-CZ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245CE1-5799-4477-4AAF-1A86C1BCB5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BABA14B-9B39-3749-EE4A-F575A97523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308A298-B85A-9A8F-6E6A-D4D6C9793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0E1A-DE0A-4E59-A1CE-D9E3A6055D26}" type="datetimeFigureOut">
              <a:rPr lang="cs-CZ" smtClean="0"/>
              <a:t>13.06.2023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9F39545-2B54-152E-BF60-1F294C2D6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1543995-E892-D386-1C55-6B5CC658A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B05C-B565-4E53-8960-F9EFB62E968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42834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8F12C0-259D-E983-D3ED-A9D36E4BE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96A7BA8-8B73-1A64-24E3-A235F6C972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A42D2AE-C519-82D6-67DE-3D5EB3643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0E1A-DE0A-4E59-A1CE-D9E3A6055D26}" type="datetimeFigureOut">
              <a:rPr lang="cs-CZ" smtClean="0"/>
              <a:t>13.06.2023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2DD6559-FB28-8984-553C-7E24BA000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C964662-D4EE-4D4C-DF0E-AFBF63E90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B05C-B565-4E53-8960-F9EFB62E968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44876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616555B-7169-0FF1-5832-E17BE38C5D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9A5875D-8E10-2F41-65E2-7FF49FE480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A084E81-EC14-29F6-6D8D-87F62DE5E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0E1A-DE0A-4E59-A1CE-D9E3A6055D26}" type="datetimeFigureOut">
              <a:rPr lang="cs-CZ" smtClean="0"/>
              <a:t>13.06.2023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01EBBA5-79DE-B7F8-C7E6-3044F8597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8FA5FA9-B066-0B8D-BAEB-960B4E9D2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B05C-B565-4E53-8960-F9EFB62E968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86933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A182B9-C2B2-C19E-428E-C094BA597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D30A21-6940-019A-38CA-AC1937523C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393BC85-3365-73B1-E227-3337960EB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0E1A-DE0A-4E59-A1CE-D9E3A6055D26}" type="datetimeFigureOut">
              <a:rPr lang="cs-CZ" smtClean="0"/>
              <a:t>13.06.2023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AE44EC2-F728-E5C6-D8B2-547B1EA26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CB0DAB4-6590-9415-62F3-7EFDC39A0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B05C-B565-4E53-8960-F9EFB62E968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15842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FCB01D-2650-D137-E253-98EF7559A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C711442-C7E2-7A57-32FF-0E996C02B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7E8D669-6F60-4021-1C18-B9289A166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0E1A-DE0A-4E59-A1CE-D9E3A6055D26}" type="datetimeFigureOut">
              <a:rPr lang="cs-CZ" smtClean="0"/>
              <a:t>13.06.2023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9136779-CFEF-7674-B0ED-42C783E8A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F924759-703A-3635-867E-85DCF2219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B05C-B565-4E53-8960-F9EFB62E968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56455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C9E31A-4829-C7F2-43F0-076409347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389D7C-AE31-2677-7A3C-33BA647485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3203373-21F6-3FF4-57A0-DDABBF38C5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242636C-8468-935C-BC0D-92BAD707B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0E1A-DE0A-4E59-A1CE-D9E3A6055D26}" type="datetimeFigureOut">
              <a:rPr lang="cs-CZ" smtClean="0"/>
              <a:t>13.06.2023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21AD917-A070-C748-0670-212EBDF06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4B71026-E326-0B85-8E37-240B07C78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B05C-B565-4E53-8960-F9EFB62E968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54965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97E492-2CE3-D102-761D-54CA70BC3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A1BB97F-0740-199E-8A3C-47365CA40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18486E6-81D5-2458-9E2F-3E457B5A82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C09FF54-792A-84DF-D390-8AD0AE8E8E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EBE3159-B42C-020C-1BFD-9E1D71F8D7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8FBDEC0-B3F0-E71E-B77F-F0D05500E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0E1A-DE0A-4E59-A1CE-D9E3A6055D26}" type="datetimeFigureOut">
              <a:rPr lang="cs-CZ" smtClean="0"/>
              <a:t>13.06.2023</a:t>
            </a:fld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CE5CE1D-5709-6C5F-A88B-A6383E767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117A85D-AE37-8731-D32E-1CA051467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B05C-B565-4E53-8960-F9EFB62E968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5829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13DE8F-99F5-4188-743F-958BC953D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6AA3C98-9174-80F5-5874-9B7B10C64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0E1A-DE0A-4E59-A1CE-D9E3A6055D26}" type="datetimeFigureOut">
              <a:rPr lang="cs-CZ" smtClean="0"/>
              <a:t>13.06.2023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6D31916-1443-9C50-D7CB-BFA55611E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3080D5D-B6C5-4EA9-E530-21143DF18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B05C-B565-4E53-8960-F9EFB62E968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88348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7E1C0DD-1386-9BD2-37AE-256B6229B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0E1A-DE0A-4E59-A1CE-D9E3A6055D26}" type="datetimeFigureOut">
              <a:rPr lang="cs-CZ" smtClean="0"/>
              <a:t>13.06.2023</a:t>
            </a:fld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2146E94-6243-6E56-1361-40AE3007E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E78526B-FADC-E641-810D-8391A32AC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B05C-B565-4E53-8960-F9EFB62E968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20748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7C4EA6-916D-2E1A-5986-C43C124C5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FC61E4-BA97-1549-ED48-35A9D7D62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C5660E0-E466-A53A-0FBA-92E000649A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49CD14F-D113-A249-9FC7-309CFE3CB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0E1A-DE0A-4E59-A1CE-D9E3A6055D26}" type="datetimeFigureOut">
              <a:rPr lang="cs-CZ" smtClean="0"/>
              <a:t>13.06.2023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14C55AF-A881-68BA-41C4-32FC2A1E3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2C1BA0F-C95B-1CD0-09A2-8CBB3E555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B05C-B565-4E53-8960-F9EFB62E968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10881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69994D-70FF-F31E-D48B-2624A38A4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9E345EE-55CB-A70D-BE78-C8D6838767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7A62EF7-D901-5AA5-66AB-E41BF0B63C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9FF8244-3ADD-D02F-C16E-4C7BECDB2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0E1A-DE0A-4E59-A1CE-D9E3A6055D26}" type="datetimeFigureOut">
              <a:rPr lang="cs-CZ" smtClean="0"/>
              <a:t>13.06.2023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2538C15-24FB-4B6C-F1EA-72E9C040B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F17D100-225E-3E28-0FF7-37621A2D6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B05C-B565-4E53-8960-F9EFB62E968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3772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856BBC5-128B-5A3A-34CD-BDE46B41C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2F3A892-1DE7-6480-9DA3-4E6B0CFBF8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2987374-B8A1-40BB-E5FF-663E754178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0E1A-DE0A-4E59-A1CE-D9E3A6055D26}" type="datetimeFigureOut">
              <a:rPr lang="cs-CZ" smtClean="0"/>
              <a:t>13.06.2023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E1D5897-4460-E6C8-10BE-BA00B9ECC3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4D5BED7-A9CB-76C2-9F7E-54132945DF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2DB05C-B565-4E53-8960-F9EFB62E968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35485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délník 26">
            <a:extLst>
              <a:ext uri="{FF2B5EF4-FFF2-40B4-BE49-F238E27FC236}">
                <a16:creationId xmlns:a16="http://schemas.microsoft.com/office/drawing/2014/main" id="{D61C5026-C926-049E-045C-26717255BC00}"/>
              </a:ext>
            </a:extLst>
          </p:cNvPr>
          <p:cNvSpPr/>
          <p:nvPr/>
        </p:nvSpPr>
        <p:spPr>
          <a:xfrm>
            <a:off x="0" y="1480010"/>
            <a:ext cx="12192000" cy="1447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E5B8310-A60A-4517-CF5E-2CD0DCB21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336" y="1723381"/>
            <a:ext cx="11363325" cy="1094092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>
                <a:latin typeface="Corbel Light" panose="020B0303020204020204" pitchFamily="34" charset="0"/>
                <a:cs typeface="Times New Roman" panose="02020603050405020304" pitchFamily="18" charset="0"/>
              </a:rPr>
              <a:t>Aréna laser game se studentským klubem</a:t>
            </a:r>
            <a:br>
              <a:rPr lang="cs-CZ" sz="4000" b="1" dirty="0">
                <a:latin typeface="Corbel Light" panose="020B0303020204020204" pitchFamily="34" charset="0"/>
                <a:cs typeface="Times New Roman" panose="02020603050405020304" pitchFamily="18" charset="0"/>
              </a:rPr>
            </a:br>
            <a:r>
              <a:rPr lang="cs-CZ" sz="4000" b="1" dirty="0">
                <a:latin typeface="Corbel Light" panose="020B0303020204020204" pitchFamily="34" charset="0"/>
                <a:cs typeface="Times New Roman" panose="02020603050405020304" pitchFamily="18" charset="0"/>
              </a:rPr>
              <a:t>Dispoziční řešení a řešení kopule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8053265-4878-D59F-333B-CFC2FBA5B3CC}"/>
              </a:ext>
            </a:extLst>
          </p:cNvPr>
          <p:cNvSpPr txBox="1"/>
          <p:nvPr/>
        </p:nvSpPr>
        <p:spPr>
          <a:xfrm>
            <a:off x="986675" y="169315"/>
            <a:ext cx="9898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latin typeface="Corbel Light" panose="020B0303020204020204" pitchFamily="34" charset="0"/>
                <a:cs typeface="Times New Roman" panose="02020603050405020304" pitchFamily="18" charset="0"/>
              </a:rPr>
              <a:t>Vysoká škola technická a ekonomická v Českých Budějovicích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B642A13-A451-4EB0-D75D-09FCCFACC7A2}"/>
              </a:ext>
            </a:extLst>
          </p:cNvPr>
          <p:cNvSpPr txBox="1"/>
          <p:nvPr/>
        </p:nvSpPr>
        <p:spPr>
          <a:xfrm>
            <a:off x="1225485" y="5191975"/>
            <a:ext cx="37834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Corbel Light" panose="020B0303020204020204" pitchFamily="34" charset="0"/>
              </a:rPr>
              <a:t>Autor: 		Matyáš Tibitanzl</a:t>
            </a:r>
          </a:p>
          <a:p>
            <a:r>
              <a:rPr lang="cs-CZ" sz="2000" dirty="0">
                <a:latin typeface="Corbel Light" panose="020B0303020204020204" pitchFamily="34" charset="0"/>
              </a:rPr>
              <a:t>UČO: 		25200</a:t>
            </a:r>
          </a:p>
          <a:p>
            <a:r>
              <a:rPr lang="cs-CZ" sz="2000" dirty="0">
                <a:latin typeface="Corbel Light" panose="020B0303020204020204" pitchFamily="34" charset="0"/>
              </a:rPr>
              <a:t>Vedoucí práce: 	Ing. Martin Dědič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06A303B-6CA2-F210-D337-93CA4D8B88DF}"/>
              </a:ext>
            </a:extLst>
          </p:cNvPr>
          <p:cNvSpPr txBox="1"/>
          <p:nvPr/>
        </p:nvSpPr>
        <p:spPr>
          <a:xfrm>
            <a:off x="7469170" y="5191976"/>
            <a:ext cx="36733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Corbel Light" panose="020B0303020204020204" pitchFamily="34" charset="0"/>
              </a:rPr>
              <a:t>Semestr: 	Léto 2023</a:t>
            </a:r>
          </a:p>
          <a:p>
            <a:r>
              <a:rPr lang="cs-CZ" sz="2000" dirty="0">
                <a:latin typeface="Corbel Light" panose="020B0303020204020204" pitchFamily="34" charset="0"/>
              </a:rPr>
              <a:t>Obor: 		Pozemní stavby</a:t>
            </a:r>
          </a:p>
          <a:p>
            <a:r>
              <a:rPr lang="cs-CZ" sz="2000" dirty="0">
                <a:latin typeface="Corbel Light" panose="020B0303020204020204" pitchFamily="34" charset="0"/>
              </a:rPr>
              <a:t>Datum: 		05/2023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4B973B4-003D-5F92-E1C7-762A8A76F7F7}"/>
              </a:ext>
            </a:extLst>
          </p:cNvPr>
          <p:cNvSpPr txBox="1"/>
          <p:nvPr/>
        </p:nvSpPr>
        <p:spPr>
          <a:xfrm>
            <a:off x="4351531" y="4362587"/>
            <a:ext cx="3168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latin typeface="Corbel Light" panose="020B0303020204020204" pitchFamily="34" charset="0"/>
              </a:rPr>
              <a:t>Bakalářská práce</a:t>
            </a:r>
          </a:p>
        </p:txBody>
      </p:sp>
      <p:pic>
        <p:nvPicPr>
          <p:cNvPr id="13" name="Obrázek 12" descr="Vysoká škola technická a ekonomická v Českých Budějovicích – Wikipedie">
            <a:extLst>
              <a:ext uri="{FF2B5EF4-FFF2-40B4-BE49-F238E27FC236}">
                <a16:creationId xmlns:a16="http://schemas.microsoft.com/office/drawing/2014/main" id="{E1FF26CC-7028-1FDE-6AC4-813FAEA825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" y="169315"/>
            <a:ext cx="943895" cy="943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rázek 14" descr="Obsah obrázku Grafika, pixel, symbol, Barevnost&#10;&#10;Popis byl vytvořen automaticky">
            <a:extLst>
              <a:ext uri="{FF2B5EF4-FFF2-40B4-BE49-F238E27FC236}">
                <a16:creationId xmlns:a16="http://schemas.microsoft.com/office/drawing/2014/main" id="{2B2D0828-97C6-C24E-6D7A-C4B6D106ED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514" y="2964385"/>
            <a:ext cx="1405379" cy="1405379"/>
          </a:xfrm>
          <a:prstGeom prst="rect">
            <a:avLst/>
          </a:prstGeom>
        </p:spPr>
      </p:pic>
      <p:pic>
        <p:nvPicPr>
          <p:cNvPr id="1034" name="Picture 10" descr="Pacman Pixel Art Prints | islamiyyat.com">
            <a:extLst>
              <a:ext uri="{FF2B5EF4-FFF2-40B4-BE49-F238E27FC236}">
                <a16:creationId xmlns:a16="http://schemas.microsoft.com/office/drawing/2014/main" id="{6A7D39A8-02FD-FB3A-C90F-889BEE5B1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628" y="2957208"/>
            <a:ext cx="1405379" cy="140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D28E3C81-E936-8B2C-A6EE-2738EC7F3006}"/>
              </a:ext>
            </a:extLst>
          </p:cNvPr>
          <p:cNvSpPr/>
          <p:nvPr/>
        </p:nvSpPr>
        <p:spPr>
          <a:xfrm>
            <a:off x="9330506" y="3541045"/>
            <a:ext cx="246450" cy="2464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DB4F77D8-4061-9E73-95B2-3E847BBDF670}"/>
              </a:ext>
            </a:extLst>
          </p:cNvPr>
          <p:cNvSpPr/>
          <p:nvPr/>
        </p:nvSpPr>
        <p:spPr>
          <a:xfrm>
            <a:off x="10157602" y="3538315"/>
            <a:ext cx="246450" cy="2464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1642FA26-885F-5149-E932-1CE86140334C}"/>
              </a:ext>
            </a:extLst>
          </p:cNvPr>
          <p:cNvSpPr/>
          <p:nvPr/>
        </p:nvSpPr>
        <p:spPr>
          <a:xfrm>
            <a:off x="8503410" y="3536673"/>
            <a:ext cx="246450" cy="2464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E3FD678D-5955-E5DA-0898-7D4C81862B9E}"/>
              </a:ext>
            </a:extLst>
          </p:cNvPr>
          <p:cNvCxnSpPr>
            <a:cxnSpLocks/>
          </p:cNvCxnSpPr>
          <p:nvPr/>
        </p:nvCxnSpPr>
        <p:spPr>
          <a:xfrm>
            <a:off x="1225485" y="2927786"/>
            <a:ext cx="982901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617B9E95-A40D-9486-F51D-C1686DFDACD0}"/>
              </a:ext>
            </a:extLst>
          </p:cNvPr>
          <p:cNvCxnSpPr>
            <a:cxnSpLocks/>
          </p:cNvCxnSpPr>
          <p:nvPr/>
        </p:nvCxnSpPr>
        <p:spPr>
          <a:xfrm>
            <a:off x="1225485" y="4350781"/>
            <a:ext cx="982901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85224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92844A-0199-CABD-C109-DB2B6839D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latin typeface="Corbel Light" panose="020B0303020204020204" pitchFamily="34" charset="0"/>
              </a:rPr>
              <a:t>Závěr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8446EA-3245-A99D-221D-3501A0E2E7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Corbel Light" panose="020B0303020204020204" pitchFamily="34" charset="0"/>
              </a:rPr>
              <a:t>Výsledky porovnání skladeb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Corbel Light" panose="020B0303020204020204" pitchFamily="34" charset="0"/>
              </a:rPr>
              <a:t>Nejlepší skladba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Corbel Light" panose="020B0303020204020204" pitchFamily="34" charset="0"/>
              </a:rPr>
              <a:t>Vyhodnocení dotazníku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Corbel Light" panose="020B0303020204020204" pitchFamily="34" charset="0"/>
              </a:rPr>
              <a:t>Nejoblíbenější aréna</a:t>
            </a:r>
          </a:p>
        </p:txBody>
      </p:sp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E40D46F9-AC5B-6813-7F8F-052AF1EB20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224597"/>
              </p:ext>
            </p:extLst>
          </p:nvPr>
        </p:nvGraphicFramePr>
        <p:xfrm>
          <a:off x="838200" y="4972754"/>
          <a:ext cx="5934075" cy="1520121"/>
        </p:xfrm>
        <a:graphic>
          <a:graphicData uri="http://schemas.openxmlformats.org/drawingml/2006/table">
            <a:tbl>
              <a:tblPr firstRow="1" firstCol="1" bandRow="1"/>
              <a:tblGrid>
                <a:gridCol w="1018725">
                  <a:extLst>
                    <a:ext uri="{9D8B030D-6E8A-4147-A177-3AD203B41FA5}">
                      <a16:colId xmlns:a16="http://schemas.microsoft.com/office/drawing/2014/main" val="2298013006"/>
                    </a:ext>
                  </a:extLst>
                </a:gridCol>
                <a:gridCol w="669459">
                  <a:extLst>
                    <a:ext uri="{9D8B030D-6E8A-4147-A177-3AD203B41FA5}">
                      <a16:colId xmlns:a16="http://schemas.microsoft.com/office/drawing/2014/main" val="2184960567"/>
                    </a:ext>
                  </a:extLst>
                </a:gridCol>
                <a:gridCol w="1131216">
                  <a:extLst>
                    <a:ext uri="{9D8B030D-6E8A-4147-A177-3AD203B41FA5}">
                      <a16:colId xmlns:a16="http://schemas.microsoft.com/office/drawing/2014/main" val="1671436305"/>
                    </a:ext>
                  </a:extLst>
                </a:gridCol>
                <a:gridCol w="1131216">
                  <a:extLst>
                    <a:ext uri="{9D8B030D-6E8A-4147-A177-3AD203B41FA5}">
                      <a16:colId xmlns:a16="http://schemas.microsoft.com/office/drawing/2014/main" val="2265015841"/>
                    </a:ext>
                  </a:extLst>
                </a:gridCol>
                <a:gridCol w="490194">
                  <a:extLst>
                    <a:ext uri="{9D8B030D-6E8A-4147-A177-3AD203B41FA5}">
                      <a16:colId xmlns:a16="http://schemas.microsoft.com/office/drawing/2014/main" val="1178520762"/>
                    </a:ext>
                  </a:extLst>
                </a:gridCol>
                <a:gridCol w="735291">
                  <a:extLst>
                    <a:ext uri="{9D8B030D-6E8A-4147-A177-3AD203B41FA5}">
                      <a16:colId xmlns:a16="http://schemas.microsoft.com/office/drawing/2014/main" val="2141880731"/>
                    </a:ext>
                  </a:extLst>
                </a:gridCol>
                <a:gridCol w="757974">
                  <a:extLst>
                    <a:ext uri="{9D8B030D-6E8A-4147-A177-3AD203B41FA5}">
                      <a16:colId xmlns:a16="http://schemas.microsoft.com/office/drawing/2014/main" val="3359514599"/>
                    </a:ext>
                  </a:extLst>
                </a:gridCol>
              </a:tblGrid>
              <a:tr h="6658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Tloušťka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Environmentální zatížení při výrobě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Environmentální zatížení celkem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Cena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Hmotnost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Celkem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7719150"/>
                  </a:ext>
                </a:extLst>
              </a:tr>
              <a:tr h="2135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ETICS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9178923"/>
                  </a:ext>
                </a:extLst>
              </a:tr>
              <a:tr h="2135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Fotovoltaická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3728195"/>
                  </a:ext>
                </a:extLst>
              </a:tr>
              <a:tr h="2135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PVC-P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9933199"/>
                  </a:ext>
                </a:extLst>
              </a:tr>
              <a:tr h="2135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ETFE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297789"/>
                  </a:ext>
                </a:extLst>
              </a:tr>
            </a:tbl>
          </a:graphicData>
        </a:graphic>
      </p:graphicFrame>
      <p:graphicFrame>
        <p:nvGraphicFramePr>
          <p:cNvPr id="10" name="Graf 9">
            <a:extLst>
              <a:ext uri="{FF2B5EF4-FFF2-40B4-BE49-F238E27FC236}">
                <a16:creationId xmlns:a16="http://schemas.microsoft.com/office/drawing/2014/main" id="{553B2C6E-B806-C199-6FD4-4645397B5F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503293"/>
              </p:ext>
            </p:extLst>
          </p:nvPr>
        </p:nvGraphicFramePr>
        <p:xfrm>
          <a:off x="5938150" y="324157"/>
          <a:ext cx="5943600" cy="26555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ové pole 128">
            <a:extLst>
              <a:ext uri="{FF2B5EF4-FFF2-40B4-BE49-F238E27FC236}">
                <a16:creationId xmlns:a16="http://schemas.microsoft.com/office/drawing/2014/main" id="{FBC9917C-A23D-29EB-0B41-D9F395E19AB1}"/>
              </a:ext>
            </a:extLst>
          </p:cNvPr>
          <p:cNvSpPr txBox="1"/>
          <p:nvPr/>
        </p:nvSpPr>
        <p:spPr>
          <a:xfrm>
            <a:off x="10837126" y="632926"/>
            <a:ext cx="671830" cy="27178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37,6 %</a:t>
            </a:r>
          </a:p>
        </p:txBody>
      </p:sp>
      <p:sp>
        <p:nvSpPr>
          <p:cNvPr id="12" name="Textové pole 129">
            <a:extLst>
              <a:ext uri="{FF2B5EF4-FFF2-40B4-BE49-F238E27FC236}">
                <a16:creationId xmlns:a16="http://schemas.microsoft.com/office/drawing/2014/main" id="{04CBD92A-8310-C295-7E9E-FE740DACEA73}"/>
              </a:ext>
            </a:extLst>
          </p:cNvPr>
          <p:cNvSpPr txBox="1"/>
          <p:nvPr/>
        </p:nvSpPr>
        <p:spPr>
          <a:xfrm>
            <a:off x="10539311" y="1257131"/>
            <a:ext cx="671830" cy="27178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34,2 %</a:t>
            </a:r>
          </a:p>
        </p:txBody>
      </p:sp>
      <p:sp>
        <p:nvSpPr>
          <p:cNvPr id="13" name="Textové pole 130">
            <a:extLst>
              <a:ext uri="{FF2B5EF4-FFF2-40B4-BE49-F238E27FC236}">
                <a16:creationId xmlns:a16="http://schemas.microsoft.com/office/drawing/2014/main" id="{6882FCD3-3164-14F4-ABDC-E9191BA1D321}"/>
              </a:ext>
            </a:extLst>
          </p:cNvPr>
          <p:cNvSpPr txBox="1"/>
          <p:nvPr/>
        </p:nvSpPr>
        <p:spPr>
          <a:xfrm>
            <a:off x="9976066" y="1880701"/>
            <a:ext cx="671830" cy="27178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28,2 %</a:t>
            </a:r>
          </a:p>
        </p:txBody>
      </p:sp>
      <p:graphicFrame>
        <p:nvGraphicFramePr>
          <p:cNvPr id="16" name="Graf 15">
            <a:extLst>
              <a:ext uri="{FF2B5EF4-FFF2-40B4-BE49-F238E27FC236}">
                <a16:creationId xmlns:a16="http://schemas.microsoft.com/office/drawing/2014/main" id="{ED129F40-08E7-DDCE-ACC9-393D2650BA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1568693"/>
              </p:ext>
            </p:extLst>
          </p:nvPr>
        </p:nvGraphicFramePr>
        <p:xfrm>
          <a:off x="5938150" y="3138882"/>
          <a:ext cx="5934075" cy="2601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Textové pole 132">
            <a:extLst>
              <a:ext uri="{FF2B5EF4-FFF2-40B4-BE49-F238E27FC236}">
                <a16:creationId xmlns:a16="http://schemas.microsoft.com/office/drawing/2014/main" id="{5D586636-9D62-04B9-8866-204776A37551}"/>
              </a:ext>
            </a:extLst>
          </p:cNvPr>
          <p:cNvSpPr txBox="1"/>
          <p:nvPr/>
        </p:nvSpPr>
        <p:spPr>
          <a:xfrm>
            <a:off x="10784395" y="3418140"/>
            <a:ext cx="671830" cy="27178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37,6 %</a:t>
            </a:r>
          </a:p>
        </p:txBody>
      </p:sp>
      <p:sp>
        <p:nvSpPr>
          <p:cNvPr id="18" name="Textové pole 133">
            <a:extLst>
              <a:ext uri="{FF2B5EF4-FFF2-40B4-BE49-F238E27FC236}">
                <a16:creationId xmlns:a16="http://schemas.microsoft.com/office/drawing/2014/main" id="{4BFED617-7666-C5CD-EEE9-FC2B525404F2}"/>
              </a:ext>
            </a:extLst>
          </p:cNvPr>
          <p:cNvSpPr txBox="1"/>
          <p:nvPr/>
        </p:nvSpPr>
        <p:spPr>
          <a:xfrm>
            <a:off x="10783125" y="4033455"/>
            <a:ext cx="671830" cy="27178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37,6 %</a:t>
            </a:r>
          </a:p>
        </p:txBody>
      </p:sp>
      <p:sp>
        <p:nvSpPr>
          <p:cNvPr id="19" name="Textové pole 134">
            <a:extLst>
              <a:ext uri="{FF2B5EF4-FFF2-40B4-BE49-F238E27FC236}">
                <a16:creationId xmlns:a16="http://schemas.microsoft.com/office/drawing/2014/main" id="{7C51817B-070C-C767-5F83-0F758141C0F5}"/>
              </a:ext>
            </a:extLst>
          </p:cNvPr>
          <p:cNvSpPr txBox="1"/>
          <p:nvPr/>
        </p:nvSpPr>
        <p:spPr>
          <a:xfrm>
            <a:off x="9647745" y="4636070"/>
            <a:ext cx="671830" cy="27178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24,8 %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5D55D8F7-8D32-9E92-0499-97ABD8ADFD3A}"/>
              </a:ext>
            </a:extLst>
          </p:cNvPr>
          <p:cNvSpPr txBox="1"/>
          <p:nvPr/>
        </p:nvSpPr>
        <p:spPr>
          <a:xfrm>
            <a:off x="6038189" y="2954216"/>
            <a:ext cx="4609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Corbel Light" panose="020B0303020204020204" pitchFamily="34" charset="0"/>
              </a:rPr>
              <a:t>Která z předchozích variant se Vám líbí nejméně?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A0A0EF9C-AD5B-1CAD-E462-57F2DC235A13}"/>
              </a:ext>
            </a:extLst>
          </p:cNvPr>
          <p:cNvSpPr txBox="1"/>
          <p:nvPr/>
        </p:nvSpPr>
        <p:spPr>
          <a:xfrm>
            <a:off x="6096000" y="165002"/>
            <a:ext cx="4609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Corbel Light" panose="020B0303020204020204" pitchFamily="34" charset="0"/>
              </a:rPr>
              <a:t>Která z předchozích variant se Vám líbí nejvíce?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F492EC8E-4990-7910-1B04-ECAB8A50B22F}"/>
              </a:ext>
            </a:extLst>
          </p:cNvPr>
          <p:cNvSpPr txBox="1"/>
          <p:nvPr/>
        </p:nvSpPr>
        <p:spPr>
          <a:xfrm>
            <a:off x="6038189" y="2589093"/>
            <a:ext cx="2719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Corbel Light" panose="020B0303020204020204" pitchFamily="34" charset="0"/>
              </a:rPr>
              <a:t>Obr. 16: Otázka z dotazníku, zdroj: vlastní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C96E8E2E-CD91-A9F9-F003-31CDA123EF6D}"/>
              </a:ext>
            </a:extLst>
          </p:cNvPr>
          <p:cNvSpPr txBox="1"/>
          <p:nvPr/>
        </p:nvSpPr>
        <p:spPr>
          <a:xfrm>
            <a:off x="6928433" y="5601977"/>
            <a:ext cx="2719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Corbel Light" panose="020B0303020204020204" pitchFamily="34" charset="0"/>
              </a:rPr>
              <a:t>Obr. 17: Otázka z dotazníku, zdroj: vlastní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37C6854A-0E8A-54C1-1D9F-FDD54F95AA15}"/>
              </a:ext>
            </a:extLst>
          </p:cNvPr>
          <p:cNvSpPr txBox="1"/>
          <p:nvPr/>
        </p:nvSpPr>
        <p:spPr>
          <a:xfrm>
            <a:off x="811601" y="6492875"/>
            <a:ext cx="3892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Corbel Light" panose="020B0303020204020204" pitchFamily="34" charset="0"/>
              </a:rPr>
              <a:t>Obr. 18: Tabulka bodového hodnocení skladeb, 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3596520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interiér, Rekreační místnost, stůl, zeď&#10;&#10;Popis byl vytvořen automaticky">
            <a:extLst>
              <a:ext uri="{FF2B5EF4-FFF2-40B4-BE49-F238E27FC236}">
                <a16:creationId xmlns:a16="http://schemas.microsoft.com/office/drawing/2014/main" id="{6E9B247E-E857-DA1F-8BD8-903CCDF602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6858001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44DC6208-A202-171F-0F16-495362B68C37}"/>
              </a:ext>
            </a:extLst>
          </p:cNvPr>
          <p:cNvSpPr/>
          <p:nvPr/>
        </p:nvSpPr>
        <p:spPr>
          <a:xfrm>
            <a:off x="0" y="325705"/>
            <a:ext cx="12192000" cy="1447776"/>
          </a:xfrm>
          <a:prstGeom prst="rect">
            <a:avLst/>
          </a:prstGeom>
          <a:solidFill>
            <a:schemeClr val="bg1">
              <a:lumMod val="9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1523CC9-FD0B-73B6-2208-C848DDF0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310308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cs-CZ" sz="4400" dirty="0">
                <a:latin typeface="Corbel Light" panose="020B0303020204020204" pitchFamily="34" charset="0"/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3620829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8395C8-9B98-B06A-E29C-0810E818C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9959"/>
            <a:ext cx="9905998" cy="1478570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Corbel Light" panose="020B0303020204020204" pitchFamily="34" charset="0"/>
              </a:rPr>
              <a:t>1. Proč jsou ve spodní stavbě navrženy </a:t>
            </a:r>
            <a:br>
              <a:rPr lang="cs-CZ" sz="3600" dirty="0">
                <a:latin typeface="Corbel Light" panose="020B0303020204020204" pitchFamily="34" charset="0"/>
              </a:rPr>
            </a:br>
            <a:r>
              <a:rPr lang="cs-CZ" sz="3600" dirty="0">
                <a:latin typeface="Corbel Light" panose="020B0303020204020204" pitchFamily="34" charset="0"/>
              </a:rPr>
              <a:t>3x asfaltové pásy?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7F25251C-C22A-45E8-92C4-ADE83A604B8D}"/>
              </a:ext>
            </a:extLst>
          </p:cNvPr>
          <p:cNvSpPr txBox="1">
            <a:spLocks/>
          </p:cNvSpPr>
          <p:nvPr/>
        </p:nvSpPr>
        <p:spPr>
          <a:xfrm>
            <a:off x="838200" y="3815922"/>
            <a:ext cx="9905998" cy="2196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>
                <a:latin typeface="Corbel Light" panose="020B0303020204020204" pitchFamily="34" charset="0"/>
              </a:rPr>
              <a:t>2. Jaké množství zeminy z výkopových prací předpokládáte, že bude využito v rámci stavby a jaké množství bude odvezeno na nejbližší úložiště a kam?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248AF303-6017-4964-A45A-E233508141D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latin typeface="Corbel Light" panose="020B0303020204020204" pitchFamily="34" charset="0"/>
              </a:rPr>
              <a:t>Doplňující otázky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01BD6E93-843C-2F17-159C-C158C08B3CEF}"/>
              </a:ext>
            </a:extLst>
          </p:cNvPr>
          <p:cNvSpPr txBox="1">
            <a:spLocks/>
          </p:cNvSpPr>
          <p:nvPr/>
        </p:nvSpPr>
        <p:spPr>
          <a:xfrm>
            <a:off x="838200" y="1303681"/>
            <a:ext cx="10515600" cy="3870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dirty="0">
                <a:latin typeface="Corbel Light" panose="020B0303020204020204" pitchFamily="34" charset="0"/>
              </a:rPr>
              <a:t>Ing. Ondřej Michálek</a:t>
            </a:r>
          </a:p>
        </p:txBody>
      </p:sp>
    </p:spTree>
    <p:extLst>
      <p:ext uri="{BB962C8B-B14F-4D97-AF65-F5344CB8AC3E}">
        <p14:creationId xmlns:p14="http://schemas.microsoft.com/office/powerpoint/2010/main" val="2830413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E339AAF1-0706-FE4B-8C45-077BBF39ED98}"/>
              </a:ext>
            </a:extLst>
          </p:cNvPr>
          <p:cNvSpPr/>
          <p:nvPr/>
        </p:nvSpPr>
        <p:spPr>
          <a:xfrm>
            <a:off x="0" y="1480010"/>
            <a:ext cx="12192000" cy="1447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51141103-E790-63C1-1394-FD1CD3A6ADCA}"/>
              </a:ext>
            </a:extLst>
          </p:cNvPr>
          <p:cNvSpPr txBox="1">
            <a:spLocks/>
          </p:cNvSpPr>
          <p:nvPr/>
        </p:nvSpPr>
        <p:spPr>
          <a:xfrm>
            <a:off x="838200" y="158304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dirty="0">
                <a:latin typeface="Corbel Light" panose="020B0303020204020204" pitchFamily="34" charset="0"/>
              </a:rPr>
              <a:t>Otázky členů komise</a:t>
            </a:r>
          </a:p>
        </p:txBody>
      </p:sp>
      <p:pic>
        <p:nvPicPr>
          <p:cNvPr id="6" name="Picture 10" descr="Pacman Pixel Art Prints | islamiyyat.com">
            <a:extLst>
              <a:ext uri="{FF2B5EF4-FFF2-40B4-BE49-F238E27FC236}">
                <a16:creationId xmlns:a16="http://schemas.microsoft.com/office/drawing/2014/main" id="{DCD470AB-7CE9-8AF6-632E-FB0960B5B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93239" y="2947477"/>
            <a:ext cx="1405379" cy="140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FB6551E2-1922-19DD-9CA6-AE411F7BA911}"/>
              </a:ext>
            </a:extLst>
          </p:cNvPr>
          <p:cNvSpPr/>
          <p:nvPr/>
        </p:nvSpPr>
        <p:spPr>
          <a:xfrm>
            <a:off x="2569160" y="3516602"/>
            <a:ext cx="246450" cy="2464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2E50D15F-446C-C708-6A70-E9F8F255EA77}"/>
              </a:ext>
            </a:extLst>
          </p:cNvPr>
          <p:cNvSpPr/>
          <p:nvPr/>
        </p:nvSpPr>
        <p:spPr>
          <a:xfrm>
            <a:off x="3396256" y="3513872"/>
            <a:ext cx="246450" cy="2464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0B207170-ED42-6E56-778B-3BC5A7CE5272}"/>
              </a:ext>
            </a:extLst>
          </p:cNvPr>
          <p:cNvSpPr/>
          <p:nvPr/>
        </p:nvSpPr>
        <p:spPr>
          <a:xfrm>
            <a:off x="1742064" y="3512230"/>
            <a:ext cx="246450" cy="2464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19ECD744-7FC1-BFC1-4179-14E17E6625B6}"/>
              </a:ext>
            </a:extLst>
          </p:cNvPr>
          <p:cNvCxnSpPr>
            <a:cxnSpLocks/>
          </p:cNvCxnSpPr>
          <p:nvPr/>
        </p:nvCxnSpPr>
        <p:spPr>
          <a:xfrm>
            <a:off x="1225485" y="2927786"/>
            <a:ext cx="982901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8D7C6B2C-CE50-2F43-B7F9-00EE5DB1B27E}"/>
              </a:ext>
            </a:extLst>
          </p:cNvPr>
          <p:cNvCxnSpPr>
            <a:cxnSpLocks/>
          </p:cNvCxnSpPr>
          <p:nvPr/>
        </p:nvCxnSpPr>
        <p:spPr>
          <a:xfrm>
            <a:off x="1225485" y="4350781"/>
            <a:ext cx="982901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50" name="Picture 2" descr="Vulnerable Ghost | Pac-Man Wiki | Fandom">
            <a:extLst>
              <a:ext uri="{FF2B5EF4-FFF2-40B4-BE49-F238E27FC236}">
                <a16:creationId xmlns:a16="http://schemas.microsoft.com/office/drawing/2014/main" id="{36C32BF8-0318-DD5F-B782-88C511DFB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279" y="3086080"/>
            <a:ext cx="1126099" cy="112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160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FBB0E0-6D56-F1DA-D188-7830A1536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Corbel Light" panose="020B0303020204020204" pitchFamily="34" charset="0"/>
              </a:rPr>
              <a:t>Představení tématu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8A9862-AB0A-B1FF-5A2C-C15F9C732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913668" cy="419492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Corbel Light" panose="020B0303020204020204" pitchFamily="34" charset="0"/>
              </a:rPr>
              <a:t>Výběr tématu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Corbel Light" panose="020B0303020204020204" pitchFamily="34" charset="0"/>
              </a:rPr>
              <a:t>Cíl práce</a:t>
            </a:r>
          </a:p>
        </p:txBody>
      </p:sp>
      <p:pic>
        <p:nvPicPr>
          <p:cNvPr id="4" name="Zástupný obsah 6" descr="Obsah obrázku obloha, mrak, venku, tráva&#10;&#10;Popis byl vytvořen automaticky">
            <a:extLst>
              <a:ext uri="{FF2B5EF4-FFF2-40B4-BE49-F238E27FC236}">
                <a16:creationId xmlns:a16="http://schemas.microsoft.com/office/drawing/2014/main" id="{167A615F-1B1B-ABF4-0CD2-D7C5931D61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1"/>
          <a:stretch/>
        </p:blipFill>
        <p:spPr>
          <a:xfrm>
            <a:off x="3849228" y="1825625"/>
            <a:ext cx="8135382" cy="419492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96BBDDA-7E4A-A7EA-1DA7-A01BD8EDF089}"/>
              </a:ext>
            </a:extLst>
          </p:cNvPr>
          <p:cNvSpPr txBox="1"/>
          <p:nvPr/>
        </p:nvSpPr>
        <p:spPr>
          <a:xfrm>
            <a:off x="3769125" y="6020552"/>
            <a:ext cx="41477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Corbel Light" panose="020B0303020204020204" pitchFamily="34" charset="0"/>
              </a:rPr>
              <a:t>Obr. 1: Severozápadní pohled, 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1317358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3BAEC2-5550-E4F5-1B23-3DB91F2BC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Corbel Light" panose="020B0303020204020204" pitchFamily="34" charset="0"/>
              </a:rPr>
              <a:t>Lokalita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F0B08F-3D7B-ABB9-1378-66EB49196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818641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Corbel Light" panose="020B0303020204020204" pitchFamily="34" charset="0"/>
              </a:rPr>
              <a:t>České Budějovice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Corbel Light" panose="020B0303020204020204" pitchFamily="34" charset="0"/>
              </a:rPr>
              <a:t>Areál VŠTE</a:t>
            </a:r>
          </a:p>
        </p:txBody>
      </p:sp>
      <p:pic>
        <p:nvPicPr>
          <p:cNvPr id="6" name="Zástupný obsah 10">
            <a:extLst>
              <a:ext uri="{FF2B5EF4-FFF2-40B4-BE49-F238E27FC236}">
                <a16:creationId xmlns:a16="http://schemas.microsoft.com/office/drawing/2014/main" id="{4181A64E-0957-2C34-49F5-D9F9D98FF1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3"/>
          <a:stretch/>
        </p:blipFill>
        <p:spPr>
          <a:xfrm>
            <a:off x="4798242" y="106655"/>
            <a:ext cx="6711885" cy="3503719"/>
          </a:xfrm>
          <a:prstGeom prst="rect">
            <a:avLst/>
          </a:prstGeom>
        </p:spPr>
      </p:pic>
      <p:pic>
        <p:nvPicPr>
          <p:cNvPr id="7" name="Obrázek 6" descr="Obsah obrázku mapa&#10;&#10;Popis byl vytvořen automaticky">
            <a:extLst>
              <a:ext uri="{FF2B5EF4-FFF2-40B4-BE49-F238E27FC236}">
                <a16:creationId xmlns:a16="http://schemas.microsoft.com/office/drawing/2014/main" id="{949E1E0D-A9AD-F539-0F7A-512062808C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t="10497" b="32697"/>
          <a:stretch/>
        </p:blipFill>
        <p:spPr>
          <a:xfrm>
            <a:off x="4798242" y="3823791"/>
            <a:ext cx="6711885" cy="269225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A306C4C-76B2-6BBC-AD2F-F13904A41F2F}"/>
              </a:ext>
            </a:extLst>
          </p:cNvPr>
          <p:cNvSpPr txBox="1"/>
          <p:nvPr/>
        </p:nvSpPr>
        <p:spPr>
          <a:xfrm>
            <a:off x="4798242" y="3569964"/>
            <a:ext cx="41477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Corbel Light" panose="020B0303020204020204" pitchFamily="34" charset="0"/>
              </a:rPr>
              <a:t>Obr. 2: Okolní budovy, zdroj: mapy.cz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17697AB-7B65-ACFA-B7A5-B79A923EE5E3}"/>
              </a:ext>
            </a:extLst>
          </p:cNvPr>
          <p:cNvSpPr txBox="1"/>
          <p:nvPr/>
        </p:nvSpPr>
        <p:spPr>
          <a:xfrm>
            <a:off x="4798242" y="6492875"/>
            <a:ext cx="41477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Corbel Light" panose="020B0303020204020204" pitchFamily="34" charset="0"/>
              </a:rPr>
              <a:t>Obr. 3: Širší vztahy, zdroj: mapy.cz</a:t>
            </a:r>
          </a:p>
        </p:txBody>
      </p:sp>
    </p:spTree>
    <p:extLst>
      <p:ext uri="{BB962C8B-B14F-4D97-AF65-F5344CB8AC3E}">
        <p14:creationId xmlns:p14="http://schemas.microsoft.com/office/powerpoint/2010/main" val="2862288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775934-2DFC-4CA4-992F-527ADF260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Corbel Light" panose="020B0303020204020204" pitchFamily="34" charset="0"/>
              </a:rPr>
              <a:t>Situace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DF28AB-47FE-F597-A89B-C66B49C8F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036216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Corbel Light" panose="020B0303020204020204" pitchFamily="34" charset="0"/>
              </a:rPr>
              <a:t>Parkovací stání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Corbel Light" panose="020B0303020204020204" pitchFamily="34" charset="0"/>
              </a:rPr>
              <a:t>Přístup do budovy</a:t>
            </a:r>
          </a:p>
          <a:p>
            <a:endParaRPr lang="cs-CZ" dirty="0"/>
          </a:p>
        </p:txBody>
      </p:sp>
      <p:pic>
        <p:nvPicPr>
          <p:cNvPr id="5" name="Obrázek 4" descr="Obsah obrázku mapa, text, diagram, Plán&#10;&#10;Popis byl vytvořen automaticky">
            <a:extLst>
              <a:ext uri="{FF2B5EF4-FFF2-40B4-BE49-F238E27FC236}">
                <a16:creationId xmlns:a16="http://schemas.microsoft.com/office/drawing/2014/main" id="{1EBB9B3B-D2FB-2913-3079-97CA6925C7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9" b="11667"/>
          <a:stretch/>
        </p:blipFill>
        <p:spPr>
          <a:xfrm>
            <a:off x="3973920" y="1690688"/>
            <a:ext cx="7982160" cy="447675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EC5165C-593E-1234-BB16-4BDD603D7ABD}"/>
              </a:ext>
            </a:extLst>
          </p:cNvPr>
          <p:cNvSpPr txBox="1"/>
          <p:nvPr/>
        </p:nvSpPr>
        <p:spPr>
          <a:xfrm>
            <a:off x="3973920" y="6167438"/>
            <a:ext cx="41477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Corbel Light" panose="020B0303020204020204" pitchFamily="34" charset="0"/>
              </a:rPr>
              <a:t>Obr. 4: Architektonická situace: mapy.cz</a:t>
            </a:r>
          </a:p>
        </p:txBody>
      </p:sp>
    </p:spTree>
    <p:extLst>
      <p:ext uri="{BB962C8B-B14F-4D97-AF65-F5344CB8AC3E}">
        <p14:creationId xmlns:p14="http://schemas.microsoft.com/office/powerpoint/2010/main" val="2809534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obloha, tráva, venku&#10;&#10;Popis byl vytvořen automaticky">
            <a:extLst>
              <a:ext uri="{FF2B5EF4-FFF2-40B4-BE49-F238E27FC236}">
                <a16:creationId xmlns:a16="http://schemas.microsoft.com/office/drawing/2014/main" id="{9316140C-77CB-05E8-093F-2CA205B211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1"/>
          <a:stretch/>
        </p:blipFill>
        <p:spPr>
          <a:xfrm>
            <a:off x="5592401" y="93881"/>
            <a:ext cx="6434481" cy="331787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4F16B9D-FEC7-55E4-7B63-153238929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Corbel Light" panose="020B0303020204020204" pitchFamily="34" charset="0"/>
              </a:rPr>
              <a:t>Vizualizace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B7E0F95-FB0B-2D83-7324-F554AE80C0BE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3036216" cy="1586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Corbel Light" panose="020B0303020204020204" pitchFamily="34" charset="0"/>
              </a:rPr>
              <a:t>Kopule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Corbel Light" panose="020B0303020204020204" pitchFamily="34" charset="0"/>
              </a:rPr>
              <a:t>Barvy VŠTE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Corbel Light" panose="020B0303020204020204" pitchFamily="34" charset="0"/>
              </a:rPr>
              <a:t>Pac-Man</a:t>
            </a:r>
          </a:p>
          <a:p>
            <a:endParaRPr lang="cs-CZ" dirty="0"/>
          </a:p>
        </p:txBody>
      </p:sp>
      <p:pic>
        <p:nvPicPr>
          <p:cNvPr id="12" name="Obrázek 11" descr="Obsah obrázku nábytek, obloha, interiér, židle&#10;&#10;Popis byl vytvořen automaticky">
            <a:extLst>
              <a:ext uri="{FF2B5EF4-FFF2-40B4-BE49-F238E27FC236}">
                <a16:creationId xmlns:a16="http://schemas.microsoft.com/office/drawing/2014/main" id="{F5419367-B905-B78D-DBBB-EB32B79212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45" y="3597128"/>
            <a:ext cx="5278058" cy="2968908"/>
          </a:xfrm>
          <a:prstGeom prst="rect">
            <a:avLst/>
          </a:prstGeom>
        </p:spPr>
      </p:pic>
      <p:pic>
        <p:nvPicPr>
          <p:cNvPr id="13" name="Zástupný obsah 6" descr="Obsah obrázku obloha, mrak, venku, tráva&#10;&#10;Popis byl vytvořen automaticky">
            <a:extLst>
              <a:ext uri="{FF2B5EF4-FFF2-40B4-BE49-F238E27FC236}">
                <a16:creationId xmlns:a16="http://schemas.microsoft.com/office/drawing/2014/main" id="{7501AC2A-8235-F42E-2268-ADA34AA1DE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1"/>
          <a:stretch/>
        </p:blipFill>
        <p:spPr>
          <a:xfrm>
            <a:off x="6287872" y="3597128"/>
            <a:ext cx="5757717" cy="2968908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DC0F6E62-0844-31AA-CFCE-6A16ABA2090B}"/>
              </a:ext>
            </a:extLst>
          </p:cNvPr>
          <p:cNvSpPr txBox="1"/>
          <p:nvPr/>
        </p:nvSpPr>
        <p:spPr>
          <a:xfrm>
            <a:off x="5578475" y="3366125"/>
            <a:ext cx="41477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Corbel Light" panose="020B0303020204020204" pitchFamily="34" charset="0"/>
              </a:rPr>
              <a:t>Obr. 5: Jihovýchodní pohled, zdroj: vlastní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1DAE6FD9-3CE4-63C7-2346-6EBF71968CC9}"/>
              </a:ext>
            </a:extLst>
          </p:cNvPr>
          <p:cNvSpPr txBox="1"/>
          <p:nvPr/>
        </p:nvSpPr>
        <p:spPr>
          <a:xfrm>
            <a:off x="784245" y="6544260"/>
            <a:ext cx="41477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Corbel Light" panose="020B0303020204020204" pitchFamily="34" charset="0"/>
              </a:rPr>
              <a:t>Obr. 6: Interiér studentského klubu, zdroj: vlastní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2D545014-1CCB-CD5E-D020-355435C1B9E7}"/>
              </a:ext>
            </a:extLst>
          </p:cNvPr>
          <p:cNvSpPr txBox="1"/>
          <p:nvPr/>
        </p:nvSpPr>
        <p:spPr>
          <a:xfrm>
            <a:off x="6287872" y="6544259"/>
            <a:ext cx="41477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Corbel Light" panose="020B0303020204020204" pitchFamily="34" charset="0"/>
              </a:rPr>
              <a:t>Obr. 7: Severozápadní pohled, 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393767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4" descr="Obsah obrázku diagram&#10;&#10;Popis byl vytvořen automaticky">
            <a:extLst>
              <a:ext uri="{FF2B5EF4-FFF2-40B4-BE49-F238E27FC236}">
                <a16:creationId xmlns:a16="http://schemas.microsoft.com/office/drawing/2014/main" id="{D2E6B9DA-119B-F51B-2461-7F7CD00FAD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4" t="5792" r="17985" b="7626"/>
          <a:stretch/>
        </p:blipFill>
        <p:spPr>
          <a:xfrm>
            <a:off x="6493434" y="207011"/>
            <a:ext cx="5629956" cy="435133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1056AC4-0771-1787-F438-B6E7CBC65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Corbel Light" panose="020B0303020204020204" pitchFamily="34" charset="0"/>
              </a:rPr>
              <a:t>Dispoziční a hmotové řešení</a:t>
            </a:r>
          </a:p>
        </p:txBody>
      </p:sp>
      <p:pic>
        <p:nvPicPr>
          <p:cNvPr id="5" name="Zástupný obsah 6" descr="Obsah obrázku diagram&#10;&#10;Popis byl vytvořen automaticky">
            <a:extLst>
              <a:ext uri="{FF2B5EF4-FFF2-40B4-BE49-F238E27FC236}">
                <a16:creationId xmlns:a16="http://schemas.microsoft.com/office/drawing/2014/main" id="{2E482C9D-328B-1DB7-F1F0-C53EC9858C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1" t="5545" r="15328" b="8428"/>
          <a:stretch/>
        </p:blipFill>
        <p:spPr>
          <a:xfrm>
            <a:off x="838200" y="2422187"/>
            <a:ext cx="5522496" cy="4272325"/>
          </a:xfrm>
          <a:prstGeom prst="rect">
            <a:avLst/>
          </a:prstGeom>
        </p:spPr>
      </p:pic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3FA8B78C-A063-07BC-1BD1-3FF2A0BCBF8B}"/>
              </a:ext>
            </a:extLst>
          </p:cNvPr>
          <p:cNvSpPr txBox="1">
            <a:spLocks/>
          </p:cNvSpPr>
          <p:nvPr/>
        </p:nvSpPr>
        <p:spPr>
          <a:xfrm>
            <a:off x="838200" y="1414138"/>
            <a:ext cx="5883111" cy="10420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Corbel Light" panose="020B0303020204020204" pitchFamily="34" charset="0"/>
              </a:rPr>
              <a:t>Keramické tvárnice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Corbel Light" panose="020B0303020204020204" pitchFamily="34" charset="0"/>
              </a:rPr>
              <a:t>Panely Spiroll a žb deska</a:t>
            </a:r>
          </a:p>
          <a:p>
            <a:endParaRPr lang="cs-CZ" dirty="0"/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0A663774-0514-7F18-839D-C87C23FCC11F}"/>
              </a:ext>
            </a:extLst>
          </p:cNvPr>
          <p:cNvSpPr txBox="1">
            <a:spLocks/>
          </p:cNvSpPr>
          <p:nvPr/>
        </p:nvSpPr>
        <p:spPr>
          <a:xfrm>
            <a:off x="6721311" y="4903449"/>
            <a:ext cx="5128182" cy="16600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Corbel Light" panose="020B0303020204020204" pitchFamily="34" charset="0"/>
              </a:rPr>
              <a:t>Železobetonová deska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Corbel Light" panose="020B0303020204020204" pitchFamily="34" charset="0"/>
              </a:rPr>
              <a:t>Skořepinová kopule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Corbel Light" panose="020B0303020204020204" pitchFamily="34" charset="0"/>
              </a:rPr>
              <a:t>Sloupy se skrytými hlavicemi</a:t>
            </a:r>
          </a:p>
          <a:p>
            <a:endParaRPr lang="cs-CZ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D6E20AA-9843-44C0-304D-7873AD58EC20}"/>
              </a:ext>
            </a:extLst>
          </p:cNvPr>
          <p:cNvSpPr txBox="1"/>
          <p:nvPr/>
        </p:nvSpPr>
        <p:spPr>
          <a:xfrm>
            <a:off x="3242035" y="6492875"/>
            <a:ext cx="24705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Corbel Light" panose="020B0303020204020204" pitchFamily="34" charset="0"/>
              </a:rPr>
              <a:t>Obr. 8: Půdorys 1.NP, zdroj: vlastní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7B3AE75C-A050-FE88-8377-6BB7255F3C89}"/>
              </a:ext>
            </a:extLst>
          </p:cNvPr>
          <p:cNvSpPr txBox="1"/>
          <p:nvPr/>
        </p:nvSpPr>
        <p:spPr>
          <a:xfrm>
            <a:off x="9087439" y="4315400"/>
            <a:ext cx="29284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Corbel Light" panose="020B0303020204020204" pitchFamily="34" charset="0"/>
              </a:rPr>
              <a:t>Obr. 9: Půdorys 2.NP, zdroj: vlastní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A4A9EACF-DA9B-3463-9010-60B62C501194}"/>
              </a:ext>
            </a:extLst>
          </p:cNvPr>
          <p:cNvSpPr/>
          <p:nvPr/>
        </p:nvSpPr>
        <p:spPr>
          <a:xfrm>
            <a:off x="9087439" y="1602658"/>
            <a:ext cx="2691606" cy="2367642"/>
          </a:xfrm>
          <a:prstGeom prst="rect">
            <a:avLst/>
          </a:prstGeom>
          <a:solidFill>
            <a:schemeClr val="accent4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A4BA3435-E016-7091-B42C-88F7451BEC40}"/>
              </a:ext>
            </a:extLst>
          </p:cNvPr>
          <p:cNvSpPr/>
          <p:nvPr/>
        </p:nvSpPr>
        <p:spPr>
          <a:xfrm>
            <a:off x="7675267" y="591387"/>
            <a:ext cx="4103778" cy="977221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458B50D8-B950-54B3-C594-3C4B30C6B9A1}"/>
              </a:ext>
            </a:extLst>
          </p:cNvPr>
          <p:cNvSpPr/>
          <p:nvPr/>
        </p:nvSpPr>
        <p:spPr>
          <a:xfrm>
            <a:off x="2005780" y="2783014"/>
            <a:ext cx="4006645" cy="977221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0" name="Volný tvar: obrazec 19">
            <a:extLst>
              <a:ext uri="{FF2B5EF4-FFF2-40B4-BE49-F238E27FC236}">
                <a16:creationId xmlns:a16="http://schemas.microsoft.com/office/drawing/2014/main" id="{2D30AA0E-DAB1-7CF3-EEE3-054DFB8F342F}"/>
              </a:ext>
            </a:extLst>
          </p:cNvPr>
          <p:cNvSpPr/>
          <p:nvPr/>
        </p:nvSpPr>
        <p:spPr>
          <a:xfrm>
            <a:off x="1985010" y="3810000"/>
            <a:ext cx="4027170" cy="2327910"/>
          </a:xfrm>
          <a:custGeom>
            <a:avLst/>
            <a:gdLst>
              <a:gd name="connsiteX0" fmla="*/ 0 w 4027170"/>
              <a:gd name="connsiteY0" fmla="*/ 0 h 2327910"/>
              <a:gd name="connsiteX1" fmla="*/ 4027170 w 4027170"/>
              <a:gd name="connsiteY1" fmla="*/ 0 h 2327910"/>
              <a:gd name="connsiteX2" fmla="*/ 4027170 w 4027170"/>
              <a:gd name="connsiteY2" fmla="*/ 2324100 h 2327910"/>
              <a:gd name="connsiteX3" fmla="*/ 1451610 w 4027170"/>
              <a:gd name="connsiteY3" fmla="*/ 2327910 h 2327910"/>
              <a:gd name="connsiteX4" fmla="*/ 1375410 w 4027170"/>
              <a:gd name="connsiteY4" fmla="*/ 2286000 h 2327910"/>
              <a:gd name="connsiteX5" fmla="*/ 1203960 w 4027170"/>
              <a:gd name="connsiteY5" fmla="*/ 2167890 h 2327910"/>
              <a:gd name="connsiteX6" fmla="*/ 1047750 w 4027170"/>
              <a:gd name="connsiteY6" fmla="*/ 2026920 h 2327910"/>
              <a:gd name="connsiteX7" fmla="*/ 971550 w 4027170"/>
              <a:gd name="connsiteY7" fmla="*/ 1969770 h 2327910"/>
              <a:gd name="connsiteX8" fmla="*/ 883920 w 4027170"/>
              <a:gd name="connsiteY8" fmla="*/ 1870710 h 2327910"/>
              <a:gd name="connsiteX9" fmla="*/ 754380 w 4027170"/>
              <a:gd name="connsiteY9" fmla="*/ 1744980 h 2327910"/>
              <a:gd name="connsiteX10" fmla="*/ 659130 w 4027170"/>
              <a:gd name="connsiteY10" fmla="*/ 1623060 h 2327910"/>
              <a:gd name="connsiteX11" fmla="*/ 571500 w 4027170"/>
              <a:gd name="connsiteY11" fmla="*/ 1504950 h 2327910"/>
              <a:gd name="connsiteX12" fmla="*/ 480060 w 4027170"/>
              <a:gd name="connsiteY12" fmla="*/ 1367790 h 2327910"/>
              <a:gd name="connsiteX13" fmla="*/ 388620 w 4027170"/>
              <a:gd name="connsiteY13" fmla="*/ 1207770 h 2327910"/>
              <a:gd name="connsiteX14" fmla="*/ 308610 w 4027170"/>
              <a:gd name="connsiteY14" fmla="*/ 1062990 h 2327910"/>
              <a:gd name="connsiteX15" fmla="*/ 240030 w 4027170"/>
              <a:gd name="connsiteY15" fmla="*/ 933450 h 2327910"/>
              <a:gd name="connsiteX16" fmla="*/ 179070 w 4027170"/>
              <a:gd name="connsiteY16" fmla="*/ 781050 h 2327910"/>
              <a:gd name="connsiteX17" fmla="*/ 121920 w 4027170"/>
              <a:gd name="connsiteY17" fmla="*/ 605790 h 2327910"/>
              <a:gd name="connsiteX18" fmla="*/ 72390 w 4027170"/>
              <a:gd name="connsiteY18" fmla="*/ 430530 h 2327910"/>
              <a:gd name="connsiteX19" fmla="*/ 49530 w 4027170"/>
              <a:gd name="connsiteY19" fmla="*/ 255270 h 2327910"/>
              <a:gd name="connsiteX20" fmla="*/ 22860 w 4027170"/>
              <a:gd name="connsiteY20" fmla="*/ 129540 h 2327910"/>
              <a:gd name="connsiteX21" fmla="*/ 0 w 4027170"/>
              <a:gd name="connsiteY21" fmla="*/ 0 h 23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27170" h="2327910">
                <a:moveTo>
                  <a:pt x="0" y="0"/>
                </a:moveTo>
                <a:lnTo>
                  <a:pt x="4027170" y="0"/>
                </a:lnTo>
                <a:lnTo>
                  <a:pt x="4027170" y="2324100"/>
                </a:lnTo>
                <a:lnTo>
                  <a:pt x="1451610" y="2327910"/>
                </a:lnTo>
                <a:lnTo>
                  <a:pt x="1375410" y="2286000"/>
                </a:lnTo>
                <a:lnTo>
                  <a:pt x="1203960" y="2167890"/>
                </a:lnTo>
                <a:lnTo>
                  <a:pt x="1047750" y="2026920"/>
                </a:lnTo>
                <a:lnTo>
                  <a:pt x="971550" y="1969770"/>
                </a:lnTo>
                <a:lnTo>
                  <a:pt x="883920" y="1870710"/>
                </a:lnTo>
                <a:lnTo>
                  <a:pt x="754380" y="1744980"/>
                </a:lnTo>
                <a:lnTo>
                  <a:pt x="659130" y="1623060"/>
                </a:lnTo>
                <a:lnTo>
                  <a:pt x="571500" y="1504950"/>
                </a:lnTo>
                <a:lnTo>
                  <a:pt x="480060" y="1367790"/>
                </a:lnTo>
                <a:lnTo>
                  <a:pt x="388620" y="1207770"/>
                </a:lnTo>
                <a:lnTo>
                  <a:pt x="308610" y="1062990"/>
                </a:lnTo>
                <a:lnTo>
                  <a:pt x="240030" y="933450"/>
                </a:lnTo>
                <a:lnTo>
                  <a:pt x="179070" y="781050"/>
                </a:lnTo>
                <a:lnTo>
                  <a:pt x="121920" y="605790"/>
                </a:lnTo>
                <a:lnTo>
                  <a:pt x="72390" y="430530"/>
                </a:lnTo>
                <a:lnTo>
                  <a:pt x="49530" y="255270"/>
                </a:lnTo>
                <a:lnTo>
                  <a:pt x="22860" y="129540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1" name="Volný tvar: obrazec 20">
            <a:extLst>
              <a:ext uri="{FF2B5EF4-FFF2-40B4-BE49-F238E27FC236}">
                <a16:creationId xmlns:a16="http://schemas.microsoft.com/office/drawing/2014/main" id="{700C04BE-1B73-E308-04BC-11E9EED4D901}"/>
              </a:ext>
            </a:extLst>
          </p:cNvPr>
          <p:cNvSpPr/>
          <p:nvPr/>
        </p:nvSpPr>
        <p:spPr>
          <a:xfrm>
            <a:off x="6644640" y="1620520"/>
            <a:ext cx="2453640" cy="2778760"/>
          </a:xfrm>
          <a:custGeom>
            <a:avLst/>
            <a:gdLst>
              <a:gd name="connsiteX0" fmla="*/ 955040 w 2453640"/>
              <a:gd name="connsiteY0" fmla="*/ 10160 h 2778760"/>
              <a:gd name="connsiteX1" fmla="*/ 2438400 w 2453640"/>
              <a:gd name="connsiteY1" fmla="*/ 0 h 2778760"/>
              <a:gd name="connsiteX2" fmla="*/ 2453640 w 2453640"/>
              <a:gd name="connsiteY2" fmla="*/ 2397760 h 2778760"/>
              <a:gd name="connsiteX3" fmla="*/ 2377440 w 2453640"/>
              <a:gd name="connsiteY3" fmla="*/ 2448560 h 2778760"/>
              <a:gd name="connsiteX4" fmla="*/ 2275840 w 2453640"/>
              <a:gd name="connsiteY4" fmla="*/ 2519680 h 2778760"/>
              <a:gd name="connsiteX5" fmla="*/ 2148840 w 2453640"/>
              <a:gd name="connsiteY5" fmla="*/ 2595880 h 2778760"/>
              <a:gd name="connsiteX6" fmla="*/ 2052320 w 2453640"/>
              <a:gd name="connsiteY6" fmla="*/ 2651760 h 2778760"/>
              <a:gd name="connsiteX7" fmla="*/ 1960880 w 2453640"/>
              <a:gd name="connsiteY7" fmla="*/ 2682240 h 2778760"/>
              <a:gd name="connsiteX8" fmla="*/ 1823720 w 2453640"/>
              <a:gd name="connsiteY8" fmla="*/ 2727960 h 2778760"/>
              <a:gd name="connsiteX9" fmla="*/ 1711960 w 2453640"/>
              <a:gd name="connsiteY9" fmla="*/ 2758440 h 2778760"/>
              <a:gd name="connsiteX10" fmla="*/ 1534160 w 2453640"/>
              <a:gd name="connsiteY10" fmla="*/ 2778760 h 2778760"/>
              <a:gd name="connsiteX11" fmla="*/ 1356360 w 2453640"/>
              <a:gd name="connsiteY11" fmla="*/ 2778760 h 2778760"/>
              <a:gd name="connsiteX12" fmla="*/ 1198880 w 2453640"/>
              <a:gd name="connsiteY12" fmla="*/ 2763520 h 2778760"/>
              <a:gd name="connsiteX13" fmla="*/ 1071880 w 2453640"/>
              <a:gd name="connsiteY13" fmla="*/ 2733040 h 2778760"/>
              <a:gd name="connsiteX14" fmla="*/ 924560 w 2453640"/>
              <a:gd name="connsiteY14" fmla="*/ 2697480 h 2778760"/>
              <a:gd name="connsiteX15" fmla="*/ 828040 w 2453640"/>
              <a:gd name="connsiteY15" fmla="*/ 2651760 h 2778760"/>
              <a:gd name="connsiteX16" fmla="*/ 746760 w 2453640"/>
              <a:gd name="connsiteY16" fmla="*/ 2595880 h 2778760"/>
              <a:gd name="connsiteX17" fmla="*/ 624840 w 2453640"/>
              <a:gd name="connsiteY17" fmla="*/ 2540000 h 2778760"/>
              <a:gd name="connsiteX18" fmla="*/ 543560 w 2453640"/>
              <a:gd name="connsiteY18" fmla="*/ 2473960 h 2778760"/>
              <a:gd name="connsiteX19" fmla="*/ 482600 w 2453640"/>
              <a:gd name="connsiteY19" fmla="*/ 2423160 h 2778760"/>
              <a:gd name="connsiteX20" fmla="*/ 381000 w 2453640"/>
              <a:gd name="connsiteY20" fmla="*/ 2336800 h 2778760"/>
              <a:gd name="connsiteX21" fmla="*/ 314960 w 2453640"/>
              <a:gd name="connsiteY21" fmla="*/ 2235200 h 2778760"/>
              <a:gd name="connsiteX22" fmla="*/ 238760 w 2453640"/>
              <a:gd name="connsiteY22" fmla="*/ 2123440 h 2778760"/>
              <a:gd name="connsiteX23" fmla="*/ 152400 w 2453640"/>
              <a:gd name="connsiteY23" fmla="*/ 1981200 h 2778760"/>
              <a:gd name="connsiteX24" fmla="*/ 86360 w 2453640"/>
              <a:gd name="connsiteY24" fmla="*/ 1833880 h 2778760"/>
              <a:gd name="connsiteX25" fmla="*/ 45720 w 2453640"/>
              <a:gd name="connsiteY25" fmla="*/ 1701800 h 2778760"/>
              <a:gd name="connsiteX26" fmla="*/ 20320 w 2453640"/>
              <a:gd name="connsiteY26" fmla="*/ 1549400 h 2778760"/>
              <a:gd name="connsiteX27" fmla="*/ 5080 w 2453640"/>
              <a:gd name="connsiteY27" fmla="*/ 1427480 h 2778760"/>
              <a:gd name="connsiteX28" fmla="*/ 0 w 2453640"/>
              <a:gd name="connsiteY28" fmla="*/ 1300480 h 2778760"/>
              <a:gd name="connsiteX29" fmla="*/ 20320 w 2453640"/>
              <a:gd name="connsiteY29" fmla="*/ 1163320 h 2778760"/>
              <a:gd name="connsiteX30" fmla="*/ 45720 w 2453640"/>
              <a:gd name="connsiteY30" fmla="*/ 1026160 h 2778760"/>
              <a:gd name="connsiteX31" fmla="*/ 86360 w 2453640"/>
              <a:gd name="connsiteY31" fmla="*/ 889000 h 2778760"/>
              <a:gd name="connsiteX32" fmla="*/ 137160 w 2453640"/>
              <a:gd name="connsiteY32" fmla="*/ 762000 h 2778760"/>
              <a:gd name="connsiteX33" fmla="*/ 193040 w 2453640"/>
              <a:gd name="connsiteY33" fmla="*/ 640080 h 2778760"/>
              <a:gd name="connsiteX34" fmla="*/ 264160 w 2453640"/>
              <a:gd name="connsiteY34" fmla="*/ 538480 h 2778760"/>
              <a:gd name="connsiteX35" fmla="*/ 330200 w 2453640"/>
              <a:gd name="connsiteY35" fmla="*/ 472440 h 2778760"/>
              <a:gd name="connsiteX36" fmla="*/ 391160 w 2453640"/>
              <a:gd name="connsiteY36" fmla="*/ 381000 h 2778760"/>
              <a:gd name="connsiteX37" fmla="*/ 467360 w 2453640"/>
              <a:gd name="connsiteY37" fmla="*/ 314960 h 2778760"/>
              <a:gd name="connsiteX38" fmla="*/ 538480 w 2453640"/>
              <a:gd name="connsiteY38" fmla="*/ 248920 h 2778760"/>
              <a:gd name="connsiteX39" fmla="*/ 645160 w 2453640"/>
              <a:gd name="connsiteY39" fmla="*/ 182880 h 2778760"/>
              <a:gd name="connsiteX40" fmla="*/ 726440 w 2453640"/>
              <a:gd name="connsiteY40" fmla="*/ 137160 h 2778760"/>
              <a:gd name="connsiteX41" fmla="*/ 787400 w 2453640"/>
              <a:gd name="connsiteY41" fmla="*/ 96520 h 2778760"/>
              <a:gd name="connsiteX42" fmla="*/ 797560 w 2453640"/>
              <a:gd name="connsiteY42" fmla="*/ 86360 h 2778760"/>
              <a:gd name="connsiteX43" fmla="*/ 955040 w 2453640"/>
              <a:gd name="connsiteY43" fmla="*/ 10160 h 277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453640" h="2778760">
                <a:moveTo>
                  <a:pt x="955040" y="10160"/>
                </a:moveTo>
                <a:lnTo>
                  <a:pt x="2438400" y="0"/>
                </a:lnTo>
                <a:lnTo>
                  <a:pt x="2453640" y="2397760"/>
                </a:lnTo>
                <a:lnTo>
                  <a:pt x="2377440" y="2448560"/>
                </a:lnTo>
                <a:lnTo>
                  <a:pt x="2275840" y="2519680"/>
                </a:lnTo>
                <a:lnTo>
                  <a:pt x="2148840" y="2595880"/>
                </a:lnTo>
                <a:lnTo>
                  <a:pt x="2052320" y="2651760"/>
                </a:lnTo>
                <a:lnTo>
                  <a:pt x="1960880" y="2682240"/>
                </a:lnTo>
                <a:lnTo>
                  <a:pt x="1823720" y="2727960"/>
                </a:lnTo>
                <a:lnTo>
                  <a:pt x="1711960" y="2758440"/>
                </a:lnTo>
                <a:lnTo>
                  <a:pt x="1534160" y="2778760"/>
                </a:lnTo>
                <a:lnTo>
                  <a:pt x="1356360" y="2778760"/>
                </a:lnTo>
                <a:lnTo>
                  <a:pt x="1198880" y="2763520"/>
                </a:lnTo>
                <a:lnTo>
                  <a:pt x="1071880" y="2733040"/>
                </a:lnTo>
                <a:lnTo>
                  <a:pt x="924560" y="2697480"/>
                </a:lnTo>
                <a:lnTo>
                  <a:pt x="828040" y="2651760"/>
                </a:lnTo>
                <a:lnTo>
                  <a:pt x="746760" y="2595880"/>
                </a:lnTo>
                <a:lnTo>
                  <a:pt x="624840" y="2540000"/>
                </a:lnTo>
                <a:lnTo>
                  <a:pt x="543560" y="2473960"/>
                </a:lnTo>
                <a:lnTo>
                  <a:pt x="482600" y="2423160"/>
                </a:lnTo>
                <a:lnTo>
                  <a:pt x="381000" y="2336800"/>
                </a:lnTo>
                <a:lnTo>
                  <a:pt x="314960" y="2235200"/>
                </a:lnTo>
                <a:lnTo>
                  <a:pt x="238760" y="2123440"/>
                </a:lnTo>
                <a:lnTo>
                  <a:pt x="152400" y="1981200"/>
                </a:lnTo>
                <a:lnTo>
                  <a:pt x="86360" y="1833880"/>
                </a:lnTo>
                <a:lnTo>
                  <a:pt x="45720" y="1701800"/>
                </a:lnTo>
                <a:lnTo>
                  <a:pt x="20320" y="1549400"/>
                </a:lnTo>
                <a:lnTo>
                  <a:pt x="5080" y="1427480"/>
                </a:lnTo>
                <a:lnTo>
                  <a:pt x="0" y="1300480"/>
                </a:lnTo>
                <a:lnTo>
                  <a:pt x="20320" y="1163320"/>
                </a:lnTo>
                <a:lnTo>
                  <a:pt x="45720" y="1026160"/>
                </a:lnTo>
                <a:lnTo>
                  <a:pt x="86360" y="889000"/>
                </a:lnTo>
                <a:lnTo>
                  <a:pt x="137160" y="762000"/>
                </a:lnTo>
                <a:lnTo>
                  <a:pt x="193040" y="640080"/>
                </a:lnTo>
                <a:lnTo>
                  <a:pt x="264160" y="538480"/>
                </a:lnTo>
                <a:lnTo>
                  <a:pt x="330200" y="472440"/>
                </a:lnTo>
                <a:lnTo>
                  <a:pt x="391160" y="381000"/>
                </a:lnTo>
                <a:lnTo>
                  <a:pt x="467360" y="314960"/>
                </a:lnTo>
                <a:lnTo>
                  <a:pt x="538480" y="248920"/>
                </a:lnTo>
                <a:lnTo>
                  <a:pt x="645160" y="182880"/>
                </a:lnTo>
                <a:lnTo>
                  <a:pt x="726440" y="137160"/>
                </a:lnTo>
                <a:lnTo>
                  <a:pt x="787400" y="96520"/>
                </a:lnTo>
                <a:lnTo>
                  <a:pt x="797560" y="86360"/>
                </a:lnTo>
                <a:lnTo>
                  <a:pt x="955040" y="10160"/>
                </a:lnTo>
                <a:close/>
              </a:path>
            </a:pathLst>
          </a:custGeom>
          <a:solidFill>
            <a:schemeClr val="accent6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03749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478203-58B0-D665-7B10-3B069B0EC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8648"/>
            <a:ext cx="10662920" cy="2021840"/>
          </a:xfrm>
        </p:spPr>
        <p:txBody>
          <a:bodyPr>
            <a:normAutofit/>
          </a:bodyPr>
          <a:lstStyle/>
          <a:p>
            <a:r>
              <a:rPr lang="cs-CZ" dirty="0">
                <a:effectLst/>
                <a:latin typeface="Corbel Light" panose="020B0303020204020204" pitchFamily="34" charset="0"/>
                <a:ea typeface="Calibri" panose="020F0502020204030204" pitchFamily="34" charset="0"/>
              </a:rPr>
              <a:t>Variantní návrh (3-5 variant) a vyhodnocení </a:t>
            </a:r>
            <a:br>
              <a:rPr lang="cs-CZ" dirty="0">
                <a:effectLst/>
                <a:latin typeface="Corbel Light" panose="020B0303020204020204" pitchFamily="34" charset="0"/>
                <a:ea typeface="Calibri" panose="020F0502020204030204" pitchFamily="34" charset="0"/>
              </a:rPr>
            </a:br>
            <a:r>
              <a:rPr lang="cs-CZ" dirty="0">
                <a:effectLst/>
                <a:latin typeface="Corbel Light" panose="020B0303020204020204" pitchFamily="34" charset="0"/>
                <a:ea typeface="Calibri" panose="020F0502020204030204" pitchFamily="34" charset="0"/>
              </a:rPr>
              <a:t>(min. 5 parametrů) skladby střechy železobetonové kopule bez změny nosné části.</a:t>
            </a:r>
            <a:endParaRPr lang="cs-CZ" sz="6000" dirty="0">
              <a:latin typeface="Corbel Light" panose="020B0303020204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4E7D1F-4398-9A0C-775F-8E18AFB48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83840"/>
            <a:ext cx="10515600" cy="383317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Corbel Light" panose="020B0303020204020204" pitchFamily="34" charset="0"/>
              </a:rPr>
              <a:t>Skladba ETICS, fotovoltaické panely, PVC-P fólie, ETFE fólie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Corbel Light" panose="020B0303020204020204" pitchFamily="34" charset="0"/>
              </a:rPr>
              <a:t>Hodnotící parametry: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>
                <a:latin typeface="Corbel Light" panose="020B0303020204020204" pitchFamily="34" charset="0"/>
              </a:rPr>
              <a:t>Tloušťka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>
                <a:latin typeface="Corbel Light" panose="020B0303020204020204" pitchFamily="34" charset="0"/>
              </a:rPr>
              <a:t>Enviromentální zatížení při výrobě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>
                <a:latin typeface="Corbel Light" panose="020B0303020204020204" pitchFamily="34" charset="0"/>
              </a:rPr>
              <a:t>Enviromentální zatížení z hlediska životního cyklu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>
                <a:latin typeface="Corbel Light" panose="020B0303020204020204" pitchFamily="34" charset="0"/>
              </a:rPr>
              <a:t>Cena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>
                <a:latin typeface="Corbel Light" panose="020B0303020204020204" pitchFamily="34" charset="0"/>
              </a:rPr>
              <a:t>Hmotnost na </a:t>
            </a:r>
            <a:r>
              <a:rPr lang="cs-CZ" dirty="0">
                <a:effectLst/>
                <a:latin typeface="Corbel Light" panose="020B0303020204020204" pitchFamily="34" charset="0"/>
                <a:ea typeface="Calibri" panose="020F0502020204030204" pitchFamily="34" charset="0"/>
              </a:rPr>
              <a:t>m</a:t>
            </a:r>
            <a:r>
              <a:rPr lang="cs-CZ" baseline="30000" dirty="0">
                <a:effectLst/>
                <a:latin typeface="Corbel Light" panose="020B0303020204020204" pitchFamily="34" charset="0"/>
                <a:ea typeface="Calibri" panose="020F0502020204030204" pitchFamily="34" charset="0"/>
              </a:rPr>
              <a:t>2</a:t>
            </a:r>
            <a:endParaRPr lang="cs-CZ" dirty="0">
              <a:latin typeface="Corbel Light" panose="020B0303020204020204" pitchFamily="34" charset="0"/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70C1FE88-B658-935C-2068-997F901DB2E6}"/>
              </a:ext>
            </a:extLst>
          </p:cNvPr>
          <p:cNvSpPr txBox="1">
            <a:spLocks/>
          </p:cNvSpPr>
          <p:nvPr/>
        </p:nvSpPr>
        <p:spPr>
          <a:xfrm>
            <a:off x="838200" y="240982"/>
            <a:ext cx="3215640" cy="5734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dirty="0">
                <a:latin typeface="Corbel Light" panose="020B0303020204020204" pitchFamily="34" charset="0"/>
                <a:ea typeface="Calibri" panose="020F0502020204030204" pitchFamily="34" charset="0"/>
              </a:rPr>
              <a:t>1. Výzkumná otázka</a:t>
            </a:r>
            <a:endParaRPr lang="cs-CZ" sz="3600" dirty="0"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918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549327-0B31-3E68-ED51-8ED19F687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314"/>
            <a:ext cx="10175240" cy="1558437"/>
          </a:xfrm>
        </p:spPr>
        <p:txBody>
          <a:bodyPr>
            <a:noAutofit/>
          </a:bodyPr>
          <a:lstStyle/>
          <a:p>
            <a:r>
              <a:rPr lang="cs-CZ" dirty="0">
                <a:effectLst/>
                <a:latin typeface="Corbel Light" panose="020B0303020204020204" pitchFamily="34" charset="0"/>
                <a:ea typeface="Calibri" panose="020F0502020204030204" pitchFamily="34" charset="0"/>
              </a:rPr>
              <a:t>Variantní návrh (min. 3 varianty) vizualizací a dispozice interiéru laser game arény</a:t>
            </a:r>
            <a:endParaRPr lang="cs-CZ" dirty="0">
              <a:latin typeface="Corbel Light" panose="020B0303020204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1D058B-DBC3-421E-4CEE-AFA3D582D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3832"/>
            <a:ext cx="4282440" cy="2089635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Corbel Light" panose="020B0303020204020204" pitchFamily="34" charset="0"/>
              </a:rPr>
              <a:t>Dvoupodlažní aréna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Corbel Light" panose="020B0303020204020204" pitchFamily="34" charset="0"/>
              </a:rPr>
              <a:t>Egyptská aréna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Corbel Light" panose="020B0303020204020204" pitchFamily="34" charset="0"/>
              </a:rPr>
              <a:t>Středově symetrická aréna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Corbel Light" panose="020B0303020204020204" pitchFamily="34" charset="0"/>
              </a:rPr>
              <a:t>Dotazník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600A999-054E-D3B6-59C9-BF97E3171B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82" b="22840"/>
          <a:stretch/>
        </p:blipFill>
        <p:spPr bwMode="auto">
          <a:xfrm>
            <a:off x="6168175" y="2463722"/>
            <a:ext cx="5940425" cy="17697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AFE0D38-51B6-88C3-75D8-16FB5B92B5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54" r="5870" b="22880"/>
          <a:stretch/>
        </p:blipFill>
        <p:spPr bwMode="auto">
          <a:xfrm>
            <a:off x="6168175" y="4438891"/>
            <a:ext cx="5950151" cy="17363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63864DF-9B58-ED88-3038-0D55BD50A2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4" t="24521" b="28100"/>
          <a:stretch/>
        </p:blipFill>
        <p:spPr bwMode="auto">
          <a:xfrm>
            <a:off x="93994" y="4438891"/>
            <a:ext cx="5950151" cy="17363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56C91AD-7B48-6E79-F857-609A4755C005}"/>
              </a:ext>
            </a:extLst>
          </p:cNvPr>
          <p:cNvSpPr txBox="1"/>
          <p:nvPr/>
        </p:nvSpPr>
        <p:spPr>
          <a:xfrm>
            <a:off x="6147857" y="4197680"/>
            <a:ext cx="4113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Corbel Light" panose="020B0303020204020204" pitchFamily="34" charset="0"/>
              </a:rPr>
              <a:t>Obr. 10: Vizualizace dvoupodlažní arény, zdroj: vlastní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5F12A16-BBF0-07DE-EA2F-E97E5835E6C5}"/>
              </a:ext>
            </a:extLst>
          </p:cNvPr>
          <p:cNvSpPr txBox="1"/>
          <p:nvPr/>
        </p:nvSpPr>
        <p:spPr>
          <a:xfrm>
            <a:off x="6096000" y="6175279"/>
            <a:ext cx="4113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Corbel Light" panose="020B0303020204020204" pitchFamily="34" charset="0"/>
              </a:rPr>
              <a:t>Obr. 11: Vizualizace egyptské arény, zdroj: vlastní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16134BB-7B07-D56B-07A6-2A83836FD4AA}"/>
              </a:ext>
            </a:extLst>
          </p:cNvPr>
          <p:cNvSpPr txBox="1"/>
          <p:nvPr/>
        </p:nvSpPr>
        <p:spPr>
          <a:xfrm>
            <a:off x="93994" y="6175278"/>
            <a:ext cx="4113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Corbel Light" panose="020B0303020204020204" pitchFamily="34" charset="0"/>
              </a:rPr>
              <a:t>Obr. 11: Vizualizace symetrické arény, zdroj: vlastní</a:t>
            </a: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33670D37-F494-43A3-BDE7-8D9ED75A672F}"/>
              </a:ext>
            </a:extLst>
          </p:cNvPr>
          <p:cNvSpPr txBox="1">
            <a:spLocks/>
          </p:cNvSpPr>
          <p:nvPr/>
        </p:nvSpPr>
        <p:spPr>
          <a:xfrm>
            <a:off x="838200" y="240982"/>
            <a:ext cx="3215640" cy="5734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dirty="0">
                <a:latin typeface="Corbel Light" panose="020B0303020204020204" pitchFamily="34" charset="0"/>
                <a:ea typeface="Calibri" panose="020F0502020204030204" pitchFamily="34" charset="0"/>
              </a:rPr>
              <a:t>2. Výzkumná otázka</a:t>
            </a:r>
            <a:endParaRPr lang="cs-CZ" sz="3600" dirty="0"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130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snímek obrazovky, kruh, grafický design, umění&#10;&#10;Popis byl vytvořen automaticky">
            <a:extLst>
              <a:ext uri="{FF2B5EF4-FFF2-40B4-BE49-F238E27FC236}">
                <a16:creationId xmlns:a16="http://schemas.microsoft.com/office/drawing/2014/main" id="{BC0A0E6C-DBDC-8E3D-61D4-82A5302A80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158" y="3534980"/>
            <a:ext cx="5344160" cy="3006090"/>
          </a:xfrm>
        </p:spPr>
      </p:pic>
      <p:pic>
        <p:nvPicPr>
          <p:cNvPr id="7" name="Obrázek 6" descr="Obsah obrázku snímek obrazovky, umění&#10;&#10;Popis byl vytvořen automaticky">
            <a:extLst>
              <a:ext uri="{FF2B5EF4-FFF2-40B4-BE49-F238E27FC236}">
                <a16:creationId xmlns:a16="http://schemas.microsoft.com/office/drawing/2014/main" id="{B142885B-1EAC-7404-F1B1-018FF9AF1F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49" y="3538220"/>
            <a:ext cx="5338400" cy="3002850"/>
          </a:xfrm>
          <a:prstGeom prst="rect">
            <a:avLst/>
          </a:prstGeom>
        </p:spPr>
      </p:pic>
      <p:pic>
        <p:nvPicPr>
          <p:cNvPr id="9" name="Obrázek 8" descr="Obsah obrázku snímek obrazovky, umění, Grafika, grafický design&#10;&#10;Popis byl vytvořen automaticky">
            <a:extLst>
              <a:ext uri="{FF2B5EF4-FFF2-40B4-BE49-F238E27FC236}">
                <a16:creationId xmlns:a16="http://schemas.microsoft.com/office/drawing/2014/main" id="{2C319B20-C6D3-BB0C-C459-EAAA69B907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158" y="287652"/>
            <a:ext cx="5338396" cy="3002848"/>
          </a:xfrm>
          <a:prstGeom prst="rect">
            <a:avLst/>
          </a:prstGeom>
        </p:spPr>
      </p:pic>
      <p:pic>
        <p:nvPicPr>
          <p:cNvPr id="11" name="Obrázek 10" descr="Obsah obrázku snímek obrazovky, hodiny, kolo, umění&#10;&#10;Popis byl vytvořen automaticky">
            <a:extLst>
              <a:ext uri="{FF2B5EF4-FFF2-40B4-BE49-F238E27FC236}">
                <a16:creationId xmlns:a16="http://schemas.microsoft.com/office/drawing/2014/main" id="{132B5A10-3D4E-9CAA-65C0-E4E234CB32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49" y="287652"/>
            <a:ext cx="5344160" cy="300609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960FCE1D-6696-6C4E-3509-1386AB6D8646}"/>
              </a:ext>
            </a:extLst>
          </p:cNvPr>
          <p:cNvSpPr txBox="1"/>
          <p:nvPr/>
        </p:nvSpPr>
        <p:spPr>
          <a:xfrm>
            <a:off x="529449" y="3290500"/>
            <a:ext cx="4113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Corbel Light" panose="020B0303020204020204" pitchFamily="34" charset="0"/>
              </a:rPr>
              <a:t>Obr. 12: Dispozice dvoupodlažní arény 1.NP, zdroj: vlastní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D0848081-9B8C-84A3-6577-E7793CA6F1D1}"/>
              </a:ext>
            </a:extLst>
          </p:cNvPr>
          <p:cNvSpPr txBox="1"/>
          <p:nvPr/>
        </p:nvSpPr>
        <p:spPr>
          <a:xfrm>
            <a:off x="6318393" y="3285420"/>
            <a:ext cx="4113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Corbel Light" panose="020B0303020204020204" pitchFamily="34" charset="0"/>
              </a:rPr>
              <a:t>Obr. 13: Dispozice dvoupodlažní arény 2.NP, zdroj: vlastní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84212896-0BFC-4F55-DCA5-421C3FBC6AAA}"/>
              </a:ext>
            </a:extLst>
          </p:cNvPr>
          <p:cNvSpPr txBox="1"/>
          <p:nvPr/>
        </p:nvSpPr>
        <p:spPr>
          <a:xfrm>
            <a:off x="523682" y="6508549"/>
            <a:ext cx="4113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Corbel Light" panose="020B0303020204020204" pitchFamily="34" charset="0"/>
              </a:rPr>
              <a:t>Obr. 14: Dispozice egyptské arény, zdroj: vlastní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F1214C1F-3139-2004-2315-CE9F402969CB}"/>
              </a:ext>
            </a:extLst>
          </p:cNvPr>
          <p:cNvSpPr txBox="1"/>
          <p:nvPr/>
        </p:nvSpPr>
        <p:spPr>
          <a:xfrm>
            <a:off x="6318392" y="6508549"/>
            <a:ext cx="4113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Corbel Light" panose="020B0303020204020204" pitchFamily="34" charset="0"/>
              </a:rPr>
              <a:t>Obr. 15: Dispozice symetrické arény, 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277314596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Vlastní 1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FF0000"/>
    </a:accent1>
    <a:accent2>
      <a:srgbClr val="FFFF00"/>
    </a:accent2>
    <a:accent3>
      <a:srgbClr val="00B050"/>
    </a:accent3>
    <a:accent4>
      <a:srgbClr val="0070C0"/>
    </a:accent4>
    <a:accent5>
      <a:srgbClr val="F660EB"/>
    </a:accent5>
    <a:accent6>
      <a:srgbClr val="AEABAB"/>
    </a:accent6>
    <a:hlink>
      <a:srgbClr val="92D050"/>
    </a:hlink>
    <a:folHlink>
      <a:srgbClr val="9CC3E5"/>
    </a:folHlink>
  </a:clrScheme>
  <a:fontScheme name="Kancelář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Vlastní 1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FF0000"/>
    </a:accent1>
    <a:accent2>
      <a:srgbClr val="FFFF00"/>
    </a:accent2>
    <a:accent3>
      <a:srgbClr val="00B050"/>
    </a:accent3>
    <a:accent4>
      <a:srgbClr val="0070C0"/>
    </a:accent4>
    <a:accent5>
      <a:srgbClr val="F660EB"/>
    </a:accent5>
    <a:accent6>
      <a:srgbClr val="AEABAB"/>
    </a:accent6>
    <a:hlink>
      <a:srgbClr val="92D050"/>
    </a:hlink>
    <a:folHlink>
      <a:srgbClr val="9CC3E5"/>
    </a:folHlink>
  </a:clrScheme>
  <a:fontScheme name="Kancelář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1252</TotalTime>
  <Words>540</Words>
  <Application>Microsoft Office PowerPoint</Application>
  <PresentationFormat>Širokoúhlá obrazovka</PresentationFormat>
  <Paragraphs>120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Corbel Light</vt:lpstr>
      <vt:lpstr>Times New Roman</vt:lpstr>
      <vt:lpstr>Wingdings</vt:lpstr>
      <vt:lpstr>Motiv Office</vt:lpstr>
      <vt:lpstr>Aréna laser game se studentským klubem Dispoziční řešení a řešení kopule</vt:lpstr>
      <vt:lpstr>Představení tématu</vt:lpstr>
      <vt:lpstr>Lokalita</vt:lpstr>
      <vt:lpstr>Situace</vt:lpstr>
      <vt:lpstr>Vizualizace</vt:lpstr>
      <vt:lpstr>Dispoziční a hmotové řešení</vt:lpstr>
      <vt:lpstr>Variantní návrh (3-5 variant) a vyhodnocení  (min. 5 parametrů) skladby střechy železobetonové kopule bez změny nosné části.</vt:lpstr>
      <vt:lpstr>Variantní návrh (min. 3 varianty) vizualizací a dispozice interiéru laser game arény</vt:lpstr>
      <vt:lpstr>Prezentace aplikace PowerPoint</vt:lpstr>
      <vt:lpstr>Závěr</vt:lpstr>
      <vt:lpstr>Děkuji za pozornost</vt:lpstr>
      <vt:lpstr>1. Proč jsou ve spodní stavbě navrženy  3x asfaltové pásy?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Aréna laser game se studentským klubem-Dispoziční řešení a řešení kopule</dc:title>
  <dc:creator>Matyáš Tibitanzl</dc:creator>
  <cp:lastModifiedBy>Matyáš Tibitanzl</cp:lastModifiedBy>
  <cp:revision>13</cp:revision>
  <dcterms:created xsi:type="dcterms:W3CDTF">2023-06-08T12:38:08Z</dcterms:created>
  <dcterms:modified xsi:type="dcterms:W3CDTF">2023-06-13T13:08:54Z</dcterms:modified>
</cp:coreProperties>
</file>