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9" r:id="rId4"/>
    <p:sldId id="273" r:id="rId5"/>
    <p:sldId id="274" r:id="rId6"/>
    <p:sldId id="280" r:id="rId7"/>
    <p:sldId id="285" r:id="rId8"/>
    <p:sldId id="281" r:id="rId9"/>
    <p:sldId id="286" r:id="rId10"/>
    <p:sldId id="288" r:id="rId11"/>
    <p:sldId id="268" r:id="rId12"/>
    <p:sldId id="282" r:id="rId13"/>
    <p:sldId id="283" r:id="rId14"/>
    <p:sldId id="284" r:id="rId15"/>
    <p:sldId id="28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0458" autoAdjust="0"/>
  </p:normalViewPr>
  <p:slideViewPr>
    <p:cSldViewPr snapToGrid="0">
      <p:cViewPr>
        <p:scale>
          <a:sx n="75" d="100"/>
          <a:sy n="75" d="100"/>
        </p:scale>
        <p:origin x="112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C2A1F-3F58-480B-8684-34F466E916F9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E3286-0373-4155-9848-7C4216BE3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00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3286-0373-4155-9848-7C4216BE3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180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3286-0373-4155-9848-7C4216BE347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45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3286-0373-4155-9848-7C4216BE347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891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3286-0373-4155-9848-7C4216BE347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30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3286-0373-4155-9848-7C4216BE347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2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3286-0373-4155-9848-7C4216BE3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817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3286-0373-4155-9848-7C4216BE3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94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3286-0373-4155-9848-7C4216BE3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700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3286-0373-4155-9848-7C4216BE347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52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3286-0373-4155-9848-7C4216BE347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014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3286-0373-4155-9848-7C4216BE347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35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3286-0373-4155-9848-7C4216BE347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36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C4B5B-DD92-44FD-BA0B-211F51FE8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CA2380-3F95-4D7D-AC89-CB48E4804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EEDC62-C6AB-4801-9A8D-DB8C16AB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1A92-B32F-4B87-9E2C-05521C0AFE5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9AD04A-19D7-45AB-B36B-843C4FA7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90629F-F0BF-4619-A28A-4D0CA6C2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1306-7396-4C7E-ACB8-681539865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65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29FDD-AAA9-4949-B4E4-A8BA2B16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7DD50B-A98F-4E4D-AB9F-0F763A22A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67F934-C595-4415-9155-1F269B34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1A92-B32F-4B87-9E2C-05521C0AFE5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E8766D-8B93-453D-8EFE-E4BCE782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F41A7A-872C-49F6-B0CE-AC0F7A9A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1306-7396-4C7E-ACB8-681539865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91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247323B-8911-4B17-A85D-9B11BCB29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47B90D-DE56-4E5C-A3D8-74BDCFA4A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25FF8E-5873-4937-9A25-CDB55EE1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1A92-B32F-4B87-9E2C-05521C0AFE5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9AD9B5-22CF-48E6-9CDD-D6ADD2A0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297A22-9272-4DD3-AF3C-4A48EBB4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1306-7396-4C7E-ACB8-681539865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63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A1AE1-7AFD-42AF-98A6-0C3C8038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941C1F-8A11-4672-80C9-BFB1FEBB9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602E06-1FD3-4C19-A669-B6580BBD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1A92-B32F-4B87-9E2C-05521C0AFE5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81EB90-B5C7-4786-96FC-51609B6B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194ECD-B357-443D-A3DD-1410C813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1306-7396-4C7E-ACB8-681539865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37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E9FFB-8728-4EB7-BD04-EF3D56A3B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C795C4-2ADF-473B-9868-B2CB478D7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6F79E1-5FB8-4960-AB24-744D5C26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1A92-B32F-4B87-9E2C-05521C0AFE5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B8D3C7-1C08-49C5-A114-28DB0A87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D87141-F0B0-4B58-BCAE-4250F83D6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1306-7396-4C7E-ACB8-681539865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2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79090-8DE0-44CC-A9D0-097BD73E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D22BAB-4551-4C4F-8C79-19CAF0918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298E1E-4100-4008-A3FB-1487D6175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536078-46EF-4AD6-9736-24152C1B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1A92-B32F-4B87-9E2C-05521C0AFE5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CCCFB4-66EB-4862-B9CC-80841E97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863841-8721-430F-906B-5FE4DC0A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1306-7396-4C7E-ACB8-681539865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11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2D6EE-B114-42A0-9FA3-3513B3C7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1DE64B-9E35-4225-932E-2521DF1FE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A2112A-F4A5-4EFE-BDE0-B85378B2C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5ECFE3-E220-47FF-9ACB-E64264FED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A2D257-7CEF-420E-9B84-EC5413013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13C812A-9FE7-4701-B08A-14F2AE59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1A92-B32F-4B87-9E2C-05521C0AFE5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849A663-E213-456E-AA20-1A430425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389ADF2-C4B3-4ECD-AAF8-1AD6C55F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1306-7396-4C7E-ACB8-681539865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48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D42B0-EA31-486B-8C70-E9B01CD8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E8FC98-E4FA-4322-8CD4-4E0F5F65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1A92-B32F-4B87-9E2C-05521C0AFE5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E0C6BF-46CA-428F-9CBD-B02CF123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1C3BC2-4C87-40A1-9AC6-B62DD047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1306-7396-4C7E-ACB8-681539865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91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DE340B-226D-4419-BFC5-3730EADD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1A92-B32F-4B87-9E2C-05521C0AFE5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A525DEB-8B34-4FAF-88BB-DD31E5B7A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E4F790-4454-40CE-960C-9C49C7DC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1306-7396-4C7E-ACB8-681539865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59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EDC64-C841-491A-A68A-0A2AA99E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B5746-3870-4644-9948-5FE6BCAF6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4BC7D4-3867-4526-AF25-CAB00B593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877771-CA46-4872-9BFE-9AEF17F4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1A92-B32F-4B87-9E2C-05521C0AFE5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60F7F2-7B7A-4829-85EA-0E0A8B2D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0A859E-B153-4AFC-94A9-9E4DE513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1306-7396-4C7E-ACB8-681539865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50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D9040-BC65-4508-B934-920D31BD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83C29E7-CAFA-4917-8DF2-B7928E1F3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0867D0-D95D-43EB-B82D-134837D3D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F89F8E-1FEC-4044-B5BC-397C5B85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1A92-B32F-4B87-9E2C-05521C0AFE5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BEFE9B-7161-4F4B-B435-1CAB061F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2DE0D4-3F62-4E92-8486-796549E2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1306-7396-4C7E-ACB8-681539865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69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817889D-DBB3-4042-AA01-8F98D01F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B87057-9A3C-44B5-B667-E93A9C846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C57C16-7773-407A-818C-50D496278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1A92-B32F-4B87-9E2C-05521C0AFE5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AA9CD6-464E-48B4-BB3B-E4F96305A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C908D6-A7B6-497F-A85F-2F6C6278B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E1306-7396-4C7E-ACB8-681539865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89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255500&amp;picture=brain-think-huma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gs.cuzk.cz/geoprohlizec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B24EBFE-8F67-44C8-9E34-C3EDD24E7912}"/>
              </a:ext>
            </a:extLst>
          </p:cNvPr>
          <p:cNvSpPr/>
          <p:nvPr/>
        </p:nvSpPr>
        <p:spPr>
          <a:xfrm>
            <a:off x="0" y="2204581"/>
            <a:ext cx="12192000" cy="21964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B94C21-51ED-4D1A-B0DA-5E313DAC5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183" y="2078493"/>
            <a:ext cx="10403633" cy="2248894"/>
          </a:xfrm>
        </p:spPr>
        <p:txBody>
          <a:bodyPr>
            <a:normAutofit/>
          </a:bodyPr>
          <a:lstStyle/>
          <a:p>
            <a:r>
              <a:rPr lang="cs-CZ" sz="4800" b="0" i="0" dirty="0">
                <a:effectLst/>
                <a:latin typeface="+mn-lt"/>
              </a:rPr>
              <a:t>Studie využitelnosti podkroví a řešení konstrukce střechy objektu polyfunkčního domu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732D6F73-21C7-4F25-ABBC-1B65E6E96180}"/>
              </a:ext>
            </a:extLst>
          </p:cNvPr>
          <p:cNvSpPr txBox="1">
            <a:spLocks/>
          </p:cNvSpPr>
          <p:nvPr/>
        </p:nvSpPr>
        <p:spPr>
          <a:xfrm>
            <a:off x="1523999" y="323112"/>
            <a:ext cx="9144000" cy="1019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Vysoká škola technická a ekonomická České Budějovice</a:t>
            </a:r>
          </a:p>
          <a:p>
            <a:r>
              <a:rPr lang="cs-CZ" dirty="0"/>
              <a:t>Ústav technicko - technologický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F2387B87-4B23-47E4-92E4-C341A71884CE}"/>
              </a:ext>
            </a:extLst>
          </p:cNvPr>
          <p:cNvSpPr txBox="1">
            <a:spLocks/>
          </p:cNvSpPr>
          <p:nvPr/>
        </p:nvSpPr>
        <p:spPr>
          <a:xfrm>
            <a:off x="1979113" y="532582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/>
              <a:t>Vytvořil:	Jakub Tejnor			 UČO: 	25567</a:t>
            </a:r>
          </a:p>
          <a:p>
            <a:pPr algn="l"/>
            <a:r>
              <a:rPr lang="cs-CZ" sz="2000" dirty="0"/>
              <a:t>Vedoucí práce: Ing. Aleš Kaňkovský		 Datum odevzdání: Duben 2023</a:t>
            </a:r>
          </a:p>
          <a:p>
            <a:pPr algn="l"/>
            <a:r>
              <a:rPr lang="cs-CZ" sz="2000" dirty="0"/>
              <a:t>Oponent práce: Ing. Blanka </a:t>
            </a:r>
            <a:r>
              <a:rPr lang="cs-CZ" sz="2000" dirty="0" err="1"/>
              <a:t>Pelánková</a:t>
            </a:r>
            <a:endParaRPr lang="cs-CZ" sz="2000" dirty="0"/>
          </a:p>
          <a:p>
            <a:pPr algn="l"/>
            <a:r>
              <a:rPr lang="cs-CZ" sz="2000" dirty="0"/>
              <a:t>		</a:t>
            </a:r>
          </a:p>
        </p:txBody>
      </p:sp>
      <p:pic>
        <p:nvPicPr>
          <p:cNvPr id="7" name="Obrázek 6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08CD9C3A-035A-4826-A6C0-87A79E819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6" y="331555"/>
            <a:ext cx="1615827" cy="161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AD609E7-E956-5678-1F2C-B8028EFF8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806" y="343831"/>
            <a:ext cx="2018349" cy="1615827"/>
          </a:xfrm>
          <a:prstGeom prst="rect">
            <a:avLst/>
          </a:prstGeom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CFD68FD2-ADF5-C251-4C8F-9325F0FB3F2C}"/>
              </a:ext>
            </a:extLst>
          </p:cNvPr>
          <p:cNvSpPr txBox="1">
            <a:spLocks/>
          </p:cNvSpPr>
          <p:nvPr/>
        </p:nvSpPr>
        <p:spPr>
          <a:xfrm>
            <a:off x="4183379" y="4401049"/>
            <a:ext cx="3825240" cy="48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dirty="0"/>
              <a:t>Bakalářská práce</a:t>
            </a:r>
          </a:p>
        </p:txBody>
      </p:sp>
    </p:spTree>
    <p:extLst>
      <p:ext uri="{BB962C8B-B14F-4D97-AF65-F5344CB8AC3E}">
        <p14:creationId xmlns:p14="http://schemas.microsoft.com/office/powerpoint/2010/main" val="177914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Animace, kreslené, oblečení, klipart&#10;&#10;Popis byl vytvořen automaticky">
            <a:extLst>
              <a:ext uri="{FF2B5EF4-FFF2-40B4-BE49-F238E27FC236}">
                <a16:creationId xmlns:a16="http://schemas.microsoft.com/office/drawing/2014/main" id="{A98B2BC9-BCA9-8E07-F2CB-14A30F70D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766"/>
          <a:stretch/>
        </p:blipFill>
        <p:spPr>
          <a:xfrm>
            <a:off x="7163122" y="2499360"/>
            <a:ext cx="4936506" cy="427263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4A552CF-82FD-481F-90B3-6851AF556631}"/>
              </a:ext>
            </a:extLst>
          </p:cNvPr>
          <p:cNvSpPr/>
          <p:nvPr/>
        </p:nvSpPr>
        <p:spPr>
          <a:xfrm>
            <a:off x="0" y="523428"/>
            <a:ext cx="12192000" cy="1008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9E057D-1480-49D8-9461-B55ECCF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B6A501-0B48-B04F-B527-1C1C8149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4" y="1836960"/>
            <a:ext cx="11824054" cy="4351338"/>
          </a:xfrm>
        </p:spPr>
        <p:txBody>
          <a:bodyPr/>
          <a:lstStyle/>
          <a:p>
            <a:r>
              <a:rPr lang="cs-CZ" sz="2800" dirty="0"/>
              <a:t>Využití dosud nevyužívaného podkroví</a:t>
            </a:r>
          </a:p>
          <a:p>
            <a:r>
              <a:rPr lang="cs-CZ" dirty="0"/>
              <a:t>Zjištění poptávky po druhu ubytování</a:t>
            </a:r>
          </a:p>
          <a:p>
            <a:r>
              <a:rPr lang="cs-CZ" sz="2800" dirty="0"/>
              <a:t>Aplikovatelnost v praxi</a:t>
            </a:r>
          </a:p>
        </p:txBody>
      </p:sp>
    </p:spTree>
    <p:extLst>
      <p:ext uri="{BB962C8B-B14F-4D97-AF65-F5344CB8AC3E}">
        <p14:creationId xmlns:p14="http://schemas.microsoft.com/office/powerpoint/2010/main" val="227239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budova, venku, okno, obloha&#10;&#10;Popis byl vytvořen automaticky">
            <a:extLst>
              <a:ext uri="{FF2B5EF4-FFF2-40B4-BE49-F238E27FC236}">
                <a16:creationId xmlns:a16="http://schemas.microsoft.com/office/drawing/2014/main" id="{C760C43B-D961-9812-5252-4A0616F564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A7EAEAC-7F7A-4046-A1C2-022303D56EE8}"/>
              </a:ext>
            </a:extLst>
          </p:cNvPr>
          <p:cNvSpPr/>
          <p:nvPr/>
        </p:nvSpPr>
        <p:spPr>
          <a:xfrm>
            <a:off x="0" y="2796112"/>
            <a:ext cx="12192000" cy="1008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F2F618-A67C-40B1-A4E8-D52E9379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6686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pic>
        <p:nvPicPr>
          <p:cNvPr id="5" name="Zástupný obsah 5" descr="Tleskající ruce se souvislou výplní">
            <a:extLst>
              <a:ext uri="{FF2B5EF4-FFF2-40B4-BE49-F238E27FC236}">
                <a16:creationId xmlns:a16="http://schemas.microsoft.com/office/drawing/2014/main" id="{00C45CDD-CB8C-46F1-B4DE-5EB68725A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954494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13353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4A552CF-82FD-481F-90B3-6851AF556631}"/>
              </a:ext>
            </a:extLst>
          </p:cNvPr>
          <p:cNvSpPr/>
          <p:nvPr/>
        </p:nvSpPr>
        <p:spPr>
          <a:xfrm>
            <a:off x="0" y="523428"/>
            <a:ext cx="12192000" cy="1008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9E057D-1480-49D8-9461-B55ECCF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Otázky vedoucího práce a oponenta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B6A501-0B48-B04F-B527-1C1C8149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4" y="1836960"/>
            <a:ext cx="11824054" cy="4351338"/>
          </a:xfrm>
        </p:spPr>
        <p:txBody>
          <a:bodyPr/>
          <a:lstStyle/>
          <a:p>
            <a:r>
              <a:rPr lang="cs-CZ" dirty="0"/>
              <a:t>Jaké jsou požadavky na dělící mezibytové příčky? U bytových jednotek i prostorů pro krátkodobé ubytování? Z hlediska PBŘS, akustiky, bezpečnosti?</a:t>
            </a:r>
          </a:p>
          <a:p>
            <a:r>
              <a:rPr lang="cs-CZ" dirty="0"/>
              <a:t> Jakým způsobem byste řešil akustická opatření u dělící příčky mezi bytovými jednotkami, v místě sloupku krovu? Popište na detailu.</a:t>
            </a:r>
          </a:p>
          <a:p>
            <a:endParaRPr lang="cs-CZ" dirty="0"/>
          </a:p>
          <a:p>
            <a:r>
              <a:rPr lang="cs-CZ" dirty="0"/>
              <a:t>Bylo by možné u bytů se dvěma obytnými místnostmi sloučit místnost koupelny s WC a získat tak lepší prostor? </a:t>
            </a:r>
          </a:p>
        </p:txBody>
      </p:sp>
    </p:spTree>
    <p:extLst>
      <p:ext uri="{BB962C8B-B14F-4D97-AF65-F5344CB8AC3E}">
        <p14:creationId xmlns:p14="http://schemas.microsoft.com/office/powerpoint/2010/main" val="19250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4A552CF-82FD-481F-90B3-6851AF556631}"/>
              </a:ext>
            </a:extLst>
          </p:cNvPr>
          <p:cNvSpPr/>
          <p:nvPr/>
        </p:nvSpPr>
        <p:spPr>
          <a:xfrm>
            <a:off x="0" y="523428"/>
            <a:ext cx="12192000" cy="1008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9E057D-1480-49D8-9461-B55ECCF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Požadavky na mezibytové příčky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B6A501-0B48-B04F-B527-1C1C8149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54" y="1690687"/>
            <a:ext cx="11824054" cy="501458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Akustické požadavky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/>
              <a:t>Dle ČSN 73 0532 Ochrana proti hluku v budovách =&gt; </a:t>
            </a:r>
            <a:r>
              <a:rPr lang="cs-CZ" b="1" dirty="0" err="1"/>
              <a:t>R´w</a:t>
            </a:r>
            <a:r>
              <a:rPr lang="cs-CZ" b="1" dirty="0"/>
              <a:t>= min. 52 dB</a:t>
            </a:r>
          </a:p>
          <a:p>
            <a:r>
              <a:rPr lang="cs-CZ" dirty="0"/>
              <a:t>Požárně bezpečnostní požadavky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/>
              <a:t>Dle ČSN 73 0802 Požární bezpečnost staveb – Nevýrobní objekty</a:t>
            </a:r>
          </a:p>
          <a:p>
            <a:pPr>
              <a:buFont typeface="Calibri" panose="020F0502020204030204" pitchFamily="34" charset="0"/>
              <a:buChar char="-"/>
            </a:pPr>
            <a:endParaRPr lang="cs-CZ" dirty="0"/>
          </a:p>
          <a:p>
            <a:pPr>
              <a:buFont typeface="Calibri" panose="020F0502020204030204" pitchFamily="34" charset="0"/>
              <a:buChar char="-"/>
            </a:pPr>
            <a:endParaRPr lang="cs-CZ" dirty="0"/>
          </a:p>
          <a:p>
            <a:pPr>
              <a:buFont typeface="Calibri" panose="020F0502020204030204" pitchFamily="34" charset="0"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Bezpečnostní požadavky</a:t>
            </a:r>
          </a:p>
          <a:p>
            <a:pPr>
              <a:buFont typeface="Calibri" panose="020F0502020204030204" pitchFamily="34" charset="0"/>
              <a:buChar char="-"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F90A5E9-06B4-E7E9-8491-885D81B64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98" y="3429000"/>
            <a:ext cx="8994462" cy="2667423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9470BBD-99F6-683F-2FAD-6FFE017E2D85}"/>
              </a:ext>
            </a:extLst>
          </p:cNvPr>
          <p:cNvSpPr/>
          <p:nvPr/>
        </p:nvSpPr>
        <p:spPr>
          <a:xfrm>
            <a:off x="975360" y="5665888"/>
            <a:ext cx="2753360" cy="213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4883E928-C985-68AE-3AC9-3CB7BDF66810}"/>
              </a:ext>
            </a:extLst>
          </p:cNvPr>
          <p:cNvSpPr/>
          <p:nvPr/>
        </p:nvSpPr>
        <p:spPr>
          <a:xfrm>
            <a:off x="5426404" y="4178184"/>
            <a:ext cx="2249476" cy="213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F878F1D-632B-15E9-F106-E86CC6E73E33}"/>
              </a:ext>
            </a:extLst>
          </p:cNvPr>
          <p:cNvSpPr/>
          <p:nvPr/>
        </p:nvSpPr>
        <p:spPr>
          <a:xfrm>
            <a:off x="5426404" y="5665888"/>
            <a:ext cx="2345996" cy="213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6904B30-EFBA-41AC-2257-F47A078BA92A}"/>
              </a:ext>
            </a:extLst>
          </p:cNvPr>
          <p:cNvSpPr txBox="1"/>
          <p:nvPr/>
        </p:nvSpPr>
        <p:spPr>
          <a:xfrm>
            <a:off x="6553200" y="6530224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 obrázku : ČSN 73 0802 Požární bezpečnost staveb – Nevýrobní objekty, Tabulka 12</a:t>
            </a:r>
          </a:p>
        </p:txBody>
      </p:sp>
    </p:spTree>
    <p:extLst>
      <p:ext uri="{BB962C8B-B14F-4D97-AF65-F5344CB8AC3E}">
        <p14:creationId xmlns:p14="http://schemas.microsoft.com/office/powerpoint/2010/main" val="339267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4A552CF-82FD-481F-90B3-6851AF556631}"/>
              </a:ext>
            </a:extLst>
          </p:cNvPr>
          <p:cNvSpPr/>
          <p:nvPr/>
        </p:nvSpPr>
        <p:spPr>
          <a:xfrm>
            <a:off x="0" y="523428"/>
            <a:ext cx="12192000" cy="1008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9E057D-1480-49D8-9461-B55ECCF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Detail v místě napojení sloupku krovu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ABFC10-EAE2-A163-D2CD-A13AF40B3571}"/>
              </a:ext>
            </a:extLst>
          </p:cNvPr>
          <p:cNvSpPr txBox="1"/>
          <p:nvPr/>
        </p:nvSpPr>
        <p:spPr>
          <a:xfrm>
            <a:off x="2290964" y="5208548"/>
            <a:ext cx="8621453" cy="178510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l"/>
            <a:r>
              <a:rPr lang="cs-CZ" sz="2000" b="1" i="0" u="sng" strike="noStrike" baseline="0" dirty="0"/>
              <a:t>Legenda</a:t>
            </a:r>
          </a:p>
          <a:p>
            <a:pPr algn="l"/>
            <a:r>
              <a:rPr lang="cs-CZ" sz="1800" b="0" i="0" u="none" strike="noStrike" baseline="0" dirty="0"/>
              <a:t>1. Sádrokartonová deska </a:t>
            </a:r>
            <a:r>
              <a:rPr lang="cs-CZ" sz="1800" b="0" i="0" u="none" strike="noStrike" baseline="0" dirty="0" err="1"/>
              <a:t>Rigips</a:t>
            </a:r>
            <a:endParaRPr lang="cs-CZ" sz="1800" b="0" i="0" u="none" strike="noStrike" baseline="0" dirty="0"/>
          </a:p>
          <a:p>
            <a:pPr algn="l"/>
            <a:r>
              <a:rPr lang="cs-CZ" sz="1800" b="0" i="0" u="none" strike="noStrike" baseline="0" dirty="0"/>
              <a:t>2. Profil R-CW</a:t>
            </a:r>
          </a:p>
          <a:p>
            <a:pPr algn="l"/>
            <a:r>
              <a:rPr lang="cs-CZ" sz="1800" b="0" i="0" u="none" strike="noStrike" baseline="0" dirty="0"/>
              <a:t>3. Minerální izolace</a:t>
            </a:r>
          </a:p>
          <a:p>
            <a:pPr algn="l"/>
            <a:endParaRPr lang="cs-CZ" dirty="0"/>
          </a:p>
          <a:p>
            <a:pPr algn="l"/>
            <a:endParaRPr lang="cs-CZ" sz="1800" b="0" i="0" u="none" strike="noStrike" baseline="0" dirty="0"/>
          </a:p>
          <a:p>
            <a:pPr algn="l"/>
            <a:r>
              <a:rPr lang="cs-CZ" sz="1800" b="0" i="0" u="none" strike="noStrike" baseline="0" dirty="0"/>
              <a:t>4. </a:t>
            </a:r>
            <a:r>
              <a:rPr lang="cs-CZ" sz="1800" b="0" i="0" u="none" strike="noStrike" baseline="0" dirty="0" err="1"/>
              <a:t>Rychlošrouby</a:t>
            </a:r>
            <a:r>
              <a:rPr lang="cs-CZ" sz="1800" b="0" i="0" u="none" strike="noStrike" baseline="0" dirty="0"/>
              <a:t> </a:t>
            </a:r>
            <a:r>
              <a:rPr lang="cs-CZ" sz="1800" b="0" i="0" u="none" strike="noStrike" baseline="0" dirty="0" err="1"/>
              <a:t>Rigips</a:t>
            </a:r>
            <a:r>
              <a:rPr lang="cs-CZ" sz="1800" b="0" i="0" u="none" strike="noStrike" baseline="0" dirty="0"/>
              <a:t> TN</a:t>
            </a:r>
          </a:p>
          <a:p>
            <a:r>
              <a:rPr lang="cs-CZ" sz="1800" b="0" i="0" u="none" strike="noStrike" baseline="0" dirty="0"/>
              <a:t>5. Profil R-UW</a:t>
            </a:r>
          </a:p>
          <a:p>
            <a:pPr algn="l"/>
            <a:r>
              <a:rPr lang="pl-PL" sz="1800" b="0" i="0" u="none" strike="noStrike" baseline="0" dirty="0"/>
              <a:t>6. Kotvení do nosné konstrukce</a:t>
            </a:r>
          </a:p>
          <a:p>
            <a:pPr algn="l"/>
            <a:r>
              <a:rPr lang="cs-CZ" sz="1800" b="0" i="0" u="none" strike="noStrike" baseline="0" dirty="0"/>
              <a:t>7. Napojovací těsnění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E463044-32A0-F97F-1D60-E7601AF799D2}"/>
              </a:ext>
            </a:extLst>
          </p:cNvPr>
          <p:cNvSpPr txBox="1"/>
          <p:nvPr/>
        </p:nvSpPr>
        <p:spPr>
          <a:xfrm>
            <a:off x="6096000" y="6492875"/>
            <a:ext cx="6071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Dokumenty společnosti RIGIPS, Velká kniha sádrokartonu, Kap.9 Detaily konstrukcí </a:t>
            </a:r>
            <a:r>
              <a:rPr lang="cs-CZ" sz="1200" dirty="0" err="1"/>
              <a:t>Rigips</a:t>
            </a:r>
            <a:r>
              <a:rPr lang="cs-CZ" sz="1200" dirty="0"/>
              <a:t> </a:t>
            </a:r>
          </a:p>
        </p:txBody>
      </p:sp>
      <p:pic>
        <p:nvPicPr>
          <p:cNvPr id="10" name="Obrázek 9" descr="Obsah obrázku snímek obrazovky, diagram, řada/pruh, Obdélník&#10;&#10;Popis byl vytvořen automaticky">
            <a:extLst>
              <a:ext uri="{FF2B5EF4-FFF2-40B4-BE49-F238E27FC236}">
                <a16:creationId xmlns:a16="http://schemas.microsoft.com/office/drawing/2014/main" id="{8E971098-F30C-96BE-9FAD-9139AC36E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577340"/>
            <a:ext cx="880110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5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4A552CF-82FD-481F-90B3-6851AF556631}"/>
              </a:ext>
            </a:extLst>
          </p:cNvPr>
          <p:cNvSpPr/>
          <p:nvPr/>
        </p:nvSpPr>
        <p:spPr>
          <a:xfrm>
            <a:off x="0" y="523428"/>
            <a:ext cx="12192000" cy="1008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9E057D-1480-49D8-9461-B55ECCF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Sloučení WC s koupelnou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B6A501-0B48-B04F-B527-1C1C8149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4" y="1836960"/>
            <a:ext cx="11824054" cy="4351338"/>
          </a:xfrm>
        </p:spPr>
        <p:txBody>
          <a:bodyPr/>
          <a:lstStyle/>
          <a:p>
            <a:r>
              <a:rPr lang="cs-CZ" dirty="0"/>
              <a:t>Dle ČSN 268/2009 Sb., o obecných požadavcích na stavby</a:t>
            </a:r>
          </a:p>
          <a:p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Záchod nesmí být přístupný přímo z pobytové místnosti, nebo z obytné místnosti, jde-li o jediný záchod v bytě.“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63890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4A552CF-82FD-481F-90B3-6851AF556631}"/>
              </a:ext>
            </a:extLst>
          </p:cNvPr>
          <p:cNvSpPr/>
          <p:nvPr/>
        </p:nvSpPr>
        <p:spPr>
          <a:xfrm>
            <a:off x="0" y="523428"/>
            <a:ext cx="12192000" cy="1008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9E057D-1480-49D8-9461-B55ECCF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informace o projektu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E6BCBA35-00A2-B0A6-85E0-E4D7A0400587}"/>
              </a:ext>
            </a:extLst>
          </p:cNvPr>
          <p:cNvSpPr txBox="1">
            <a:spLocks/>
          </p:cNvSpPr>
          <p:nvPr/>
        </p:nvSpPr>
        <p:spPr>
          <a:xfrm>
            <a:off x="493589" y="1848991"/>
            <a:ext cx="8254171" cy="4643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dirty="0"/>
              <a:t>Řešení nevyužitého podkroví multifunkční budovy</a:t>
            </a:r>
          </a:p>
          <a:p>
            <a:r>
              <a:rPr lang="cs-CZ" sz="2600" dirty="0"/>
              <a:t>Výzkumná otázka č. 1 – Variantní studie využitelnosti podkroví vč. posouzení a vyhodnocení navržených variant.</a:t>
            </a:r>
          </a:p>
          <a:p>
            <a:r>
              <a:rPr lang="cs-CZ" sz="2600" dirty="0"/>
              <a:t>Výzkumná otázka č. 2 – Variantní studie konstrukce (tvaru) střechy v návaznosti na okolí a studii využitelnosti podkroví vč. posouzení a vyhodnocení navržených variant.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Zástupný obsah 8" descr="Obsah obrázku text&#10;&#10;Popis byl vytvořen automaticky">
            <a:extLst>
              <a:ext uri="{FF2B5EF4-FFF2-40B4-BE49-F238E27FC236}">
                <a16:creationId xmlns:a16="http://schemas.microsoft.com/office/drawing/2014/main" id="{72E40EB4-99D3-C5D4-A377-351C45EFB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68" y="1532384"/>
            <a:ext cx="9100079" cy="5118794"/>
          </a:xfrm>
        </p:spPr>
      </p:pic>
    </p:spTree>
    <p:extLst>
      <p:ext uri="{BB962C8B-B14F-4D97-AF65-F5344CB8AC3E}">
        <p14:creationId xmlns:p14="http://schemas.microsoft.com/office/powerpoint/2010/main" val="386579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4A552CF-82FD-481F-90B3-6851AF556631}"/>
              </a:ext>
            </a:extLst>
          </p:cNvPr>
          <p:cNvSpPr/>
          <p:nvPr/>
        </p:nvSpPr>
        <p:spPr>
          <a:xfrm>
            <a:off x="0" y="523428"/>
            <a:ext cx="12192000" cy="1008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9E057D-1480-49D8-9461-B55ECCF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informace o objektu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755DABFE-9A74-512A-7C20-2570237F5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6" t="4433" r="29318" b="7060"/>
          <a:stretch/>
        </p:blipFill>
        <p:spPr>
          <a:xfrm>
            <a:off x="5669280" y="1848991"/>
            <a:ext cx="6029131" cy="4485581"/>
          </a:xfrm>
        </p:spPr>
      </p:pic>
      <p:sp>
        <p:nvSpPr>
          <p:cNvPr id="7" name="Vývojový diagram: sumační spojení 6">
            <a:extLst>
              <a:ext uri="{FF2B5EF4-FFF2-40B4-BE49-F238E27FC236}">
                <a16:creationId xmlns:a16="http://schemas.microsoft.com/office/drawing/2014/main" id="{BAEF3886-4BFE-70AC-3013-C0198C6844ED}"/>
              </a:ext>
            </a:extLst>
          </p:cNvPr>
          <p:cNvSpPr/>
          <p:nvPr/>
        </p:nvSpPr>
        <p:spPr>
          <a:xfrm>
            <a:off x="10595531" y="2939142"/>
            <a:ext cx="288000" cy="288000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E6BCBA35-00A2-B0A6-85E0-E4D7A0400587}"/>
              </a:ext>
            </a:extLst>
          </p:cNvPr>
          <p:cNvSpPr txBox="1">
            <a:spLocks/>
          </p:cNvSpPr>
          <p:nvPr/>
        </p:nvSpPr>
        <p:spPr>
          <a:xfrm>
            <a:off x="493589" y="1848991"/>
            <a:ext cx="5175691" cy="4643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dirty="0"/>
              <a:t>Jihočeský kraj, České Budějovice</a:t>
            </a:r>
          </a:p>
          <a:p>
            <a:r>
              <a:rPr lang="cs-CZ" sz="2600" dirty="0"/>
              <a:t>Místní část 6, ul. Nádražní</a:t>
            </a:r>
          </a:p>
          <a:p>
            <a:r>
              <a:rPr lang="cs-CZ" sz="2600" dirty="0"/>
              <a:t>Multifunkční budova   </a:t>
            </a:r>
            <a:r>
              <a:rPr lang="cs-CZ" sz="2200" dirty="0"/>
              <a:t>– obchody</a:t>
            </a:r>
          </a:p>
          <a:p>
            <a:pPr marL="0" indent="0">
              <a:buNone/>
            </a:pPr>
            <a:r>
              <a:rPr lang="cs-CZ" sz="2200" dirty="0"/>
              <a:t>			       – služby</a:t>
            </a:r>
          </a:p>
          <a:p>
            <a:pPr marL="0" indent="0">
              <a:buNone/>
            </a:pPr>
            <a:r>
              <a:rPr lang="cs-CZ" sz="2200" dirty="0"/>
              <a:t>			       – byty</a:t>
            </a:r>
          </a:p>
          <a:p>
            <a:r>
              <a:rPr lang="cs-CZ" sz="2600" dirty="0" err="1"/>
              <a:t>Celk</a:t>
            </a:r>
            <a:r>
              <a:rPr lang="cs-CZ" sz="2600" dirty="0"/>
              <a:t>. kapacita objektu 65 osob</a:t>
            </a:r>
          </a:p>
          <a:p>
            <a:r>
              <a:rPr lang="cs-CZ" sz="2600" dirty="0"/>
              <a:t>Dvůr – 14 parkovacích míst a dětské hřiště</a:t>
            </a:r>
          </a:p>
          <a:p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sz="26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4970DAB-A0E2-877D-150A-50B3543EF4DA}"/>
              </a:ext>
            </a:extLst>
          </p:cNvPr>
          <p:cNvSpPr txBox="1"/>
          <p:nvPr/>
        </p:nvSpPr>
        <p:spPr>
          <a:xfrm>
            <a:off x="6792686" y="6492875"/>
            <a:ext cx="490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Obr.1 Mapa umístění, zdroj </a:t>
            </a:r>
            <a:r>
              <a:rPr lang="cs-CZ" sz="1200" dirty="0">
                <a:hlinkClick r:id="rId4"/>
              </a:rPr>
              <a:t>https://ags.cuzk.cz/geoprohlizec/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069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12">
            <a:extLst>
              <a:ext uri="{FF2B5EF4-FFF2-40B4-BE49-F238E27FC236}">
                <a16:creationId xmlns:a16="http://schemas.microsoft.com/office/drawing/2014/main" id="{E1D5D46B-4425-5AC2-7906-2267C75AF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675"/>
          <a:stretch/>
        </p:blipFill>
        <p:spPr>
          <a:xfrm>
            <a:off x="6967924" y="1322897"/>
            <a:ext cx="705416" cy="4696644"/>
          </a:xfrm>
          <a:prstGeom prst="rect">
            <a:avLst/>
          </a:prstGeom>
        </p:spPr>
      </p:pic>
      <p:pic>
        <p:nvPicPr>
          <p:cNvPr id="3" name="Zástupný obsah 12">
            <a:extLst>
              <a:ext uri="{FF2B5EF4-FFF2-40B4-BE49-F238E27FC236}">
                <a16:creationId xmlns:a16="http://schemas.microsoft.com/office/drawing/2014/main" id="{EAD45A6F-589F-0DF4-E5E5-9588D0149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604"/>
          <a:stretch/>
        </p:blipFill>
        <p:spPr>
          <a:xfrm>
            <a:off x="7640877" y="1796231"/>
            <a:ext cx="4057534" cy="4696644"/>
          </a:xfr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4A552CF-82FD-481F-90B3-6851AF556631}"/>
              </a:ext>
            </a:extLst>
          </p:cNvPr>
          <p:cNvSpPr/>
          <p:nvPr/>
        </p:nvSpPr>
        <p:spPr>
          <a:xfrm>
            <a:off x="0" y="523428"/>
            <a:ext cx="12192000" cy="1008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9E057D-1480-49D8-9461-B55ECCF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Dispoziční a hmotové řešení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E6BCBA35-00A2-B0A6-85E0-E4D7A0400587}"/>
              </a:ext>
            </a:extLst>
          </p:cNvPr>
          <p:cNvSpPr txBox="1">
            <a:spLocks/>
          </p:cNvSpPr>
          <p:nvPr/>
        </p:nvSpPr>
        <p:spPr>
          <a:xfrm>
            <a:off x="493589" y="1848991"/>
            <a:ext cx="6760651" cy="4643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dirty="0"/>
              <a:t>Třípodlažní, nepodsklepený objekt</a:t>
            </a:r>
          </a:p>
          <a:p>
            <a:r>
              <a:rPr lang="cs-CZ" sz="2600" dirty="0"/>
              <a:t>Základové pasy</a:t>
            </a:r>
          </a:p>
          <a:p>
            <a:r>
              <a:rPr lang="cs-CZ" sz="2600" dirty="0"/>
              <a:t>Nosný obousměrný systém</a:t>
            </a:r>
          </a:p>
          <a:p>
            <a:r>
              <a:rPr lang="cs-CZ" sz="2600" dirty="0"/>
              <a:t>Zděná konstrukce</a:t>
            </a:r>
          </a:p>
          <a:p>
            <a:r>
              <a:rPr lang="cs-CZ" sz="2600" dirty="0"/>
              <a:t>Strop z prefabrikovaných ŽB panelů SPIROLL</a:t>
            </a:r>
          </a:p>
          <a:p>
            <a:r>
              <a:rPr lang="cs-CZ" sz="2600" dirty="0"/>
              <a:t>Střecha sedlová, krov příhradové vazníky</a:t>
            </a:r>
          </a:p>
          <a:p>
            <a:pPr marL="457200" lvl="1" indent="0">
              <a:buNone/>
            </a:pPr>
            <a:endParaRPr lang="cs-CZ" sz="2600" dirty="0"/>
          </a:p>
          <a:p>
            <a:pPr marL="457200" lvl="1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 </a:t>
            </a:r>
          </a:p>
          <a:p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sz="2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3B0CB37-54CF-163B-34D1-632A8B849CDA}"/>
              </a:ext>
            </a:extLst>
          </p:cNvPr>
          <p:cNvSpPr txBox="1"/>
          <p:nvPr/>
        </p:nvSpPr>
        <p:spPr>
          <a:xfrm>
            <a:off x="8087464" y="6492875"/>
            <a:ext cx="361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Obr.2 Půdorysy stropů, 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23304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4A552CF-82FD-481F-90B3-6851AF556631}"/>
              </a:ext>
            </a:extLst>
          </p:cNvPr>
          <p:cNvSpPr/>
          <p:nvPr/>
        </p:nvSpPr>
        <p:spPr>
          <a:xfrm>
            <a:off x="0" y="523428"/>
            <a:ext cx="6003627" cy="1008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9E057D-1480-49D8-9461-B55ECCF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Vizualizace objektu</a:t>
            </a:r>
          </a:p>
        </p:txBody>
      </p:sp>
      <p:pic>
        <p:nvPicPr>
          <p:cNvPr id="9" name="Zástupný obsah 8" descr="Obsah obrázku text&#10;&#10;Popis byl vytvořen automaticky">
            <a:extLst>
              <a:ext uri="{FF2B5EF4-FFF2-40B4-BE49-F238E27FC236}">
                <a16:creationId xmlns:a16="http://schemas.microsoft.com/office/drawing/2014/main" id="{36ADCED3-8F20-BE89-2404-D327088A8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r="7635"/>
          <a:stretch/>
        </p:blipFill>
        <p:spPr>
          <a:xfrm>
            <a:off x="92373" y="2127702"/>
            <a:ext cx="5911254" cy="3644692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0BE385-D365-3588-47CB-B3F7AF18E430}"/>
              </a:ext>
            </a:extLst>
          </p:cNvPr>
          <p:cNvSpPr txBox="1"/>
          <p:nvPr/>
        </p:nvSpPr>
        <p:spPr>
          <a:xfrm>
            <a:off x="2392680" y="6492875"/>
            <a:ext cx="361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Obr.3-5 Vizualizace, zdroj: Vlastní zpracování</a:t>
            </a:r>
          </a:p>
        </p:txBody>
      </p:sp>
      <p:pic>
        <p:nvPicPr>
          <p:cNvPr id="3" name="Zástupný obsah 6" descr="Obsah obrázku budova, dům, obytný dům&#10;&#10;Popis byl vytvořen automaticky">
            <a:extLst>
              <a:ext uri="{FF2B5EF4-FFF2-40B4-BE49-F238E27FC236}">
                <a16:creationId xmlns:a16="http://schemas.microsoft.com/office/drawing/2014/main" id="{2C270813-A693-DCFD-1138-8700741C14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2"/>
          <a:stretch/>
        </p:blipFill>
        <p:spPr>
          <a:xfrm>
            <a:off x="6096000" y="162605"/>
            <a:ext cx="6003627" cy="3056165"/>
          </a:xfrm>
          <a:prstGeom prst="rect">
            <a:avLst/>
          </a:prstGeom>
        </p:spPr>
      </p:pic>
      <p:pic>
        <p:nvPicPr>
          <p:cNvPr id="6" name="Zástupný obsah 7" descr="Obsah obrázku venku, tráva&#10;&#10;Popis byl vytvořen automaticky">
            <a:extLst>
              <a:ext uri="{FF2B5EF4-FFF2-40B4-BE49-F238E27FC236}">
                <a16:creationId xmlns:a16="http://schemas.microsoft.com/office/drawing/2014/main" id="{B6514B7F-830C-83FC-385B-678ED3915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41137"/>
            <a:ext cx="6003627" cy="33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4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4A552CF-82FD-481F-90B3-6851AF556631}"/>
              </a:ext>
            </a:extLst>
          </p:cNvPr>
          <p:cNvSpPr/>
          <p:nvPr/>
        </p:nvSpPr>
        <p:spPr>
          <a:xfrm>
            <a:off x="0" y="523428"/>
            <a:ext cx="12192000" cy="1008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9E057D-1480-49D8-9461-B55ECCF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Výzkumná otázka č. 1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B6A501-0B48-B04F-B527-1C1C8149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5" y="1825625"/>
            <a:ext cx="11386159" cy="4351338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Výzkumná otázka č. 1 – Variantní studie využitelnosti podkroví vč. posouzení a vyhodnocení navržených variant.</a:t>
            </a:r>
          </a:p>
          <a:p>
            <a:r>
              <a:rPr lang="cs-CZ" dirty="0"/>
              <a:t>Tři varianty využití podkroví</a:t>
            </a:r>
          </a:p>
          <a:p>
            <a:r>
              <a:rPr lang="cs-CZ" sz="2800" dirty="0"/>
              <a:t>Hlediska pro posouzení</a:t>
            </a:r>
            <a:r>
              <a:rPr lang="cs-CZ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80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4A552CF-82FD-481F-90B3-6851AF556631}"/>
              </a:ext>
            </a:extLst>
          </p:cNvPr>
          <p:cNvSpPr/>
          <p:nvPr/>
        </p:nvSpPr>
        <p:spPr>
          <a:xfrm>
            <a:off x="0" y="523428"/>
            <a:ext cx="12192000" cy="1008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9E057D-1480-49D8-9461-B55ECCF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Vyhodnocení 1. výzkumné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B6A501-0B48-B04F-B527-1C1C8149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35" y="1825625"/>
            <a:ext cx="11386159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	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1B25DC0-FD7B-35BE-0A01-DF03A4644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3" t="26961" r="14500" b="18816"/>
          <a:stretch/>
        </p:blipFill>
        <p:spPr>
          <a:xfrm>
            <a:off x="2184400" y="1825625"/>
            <a:ext cx="7823200" cy="371869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488066F-2B06-90DF-DB6F-BCA394A0B33E}"/>
              </a:ext>
            </a:extLst>
          </p:cNvPr>
          <p:cNvSpPr txBox="1"/>
          <p:nvPr/>
        </p:nvSpPr>
        <p:spPr>
          <a:xfrm>
            <a:off x="6695441" y="6470204"/>
            <a:ext cx="5314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Obr.6 Vyhodnocení multikriteriálního řešení, zdroj: Vlastní zpracování (BP, str. 53) </a:t>
            </a:r>
          </a:p>
        </p:txBody>
      </p:sp>
    </p:spTree>
    <p:extLst>
      <p:ext uri="{BB962C8B-B14F-4D97-AF65-F5344CB8AC3E}">
        <p14:creationId xmlns:p14="http://schemas.microsoft.com/office/powerpoint/2010/main" val="67892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4A552CF-82FD-481F-90B3-6851AF556631}"/>
              </a:ext>
            </a:extLst>
          </p:cNvPr>
          <p:cNvSpPr/>
          <p:nvPr/>
        </p:nvSpPr>
        <p:spPr>
          <a:xfrm>
            <a:off x="0" y="523428"/>
            <a:ext cx="12192000" cy="1008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9E057D-1480-49D8-9461-B55ECCF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Výzkumná otázka č. 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B6A501-0B48-B04F-B527-1C1C8149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4" y="1836960"/>
            <a:ext cx="11824054" cy="4351338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Výzkumná otázka č. 2 – Variantní studie konstrukce (tvaru) střechy v návaznosti na okolí a studii využitelnosti podkroví vč. posouzení a vyhodnocení navržených variant</a:t>
            </a:r>
            <a:endParaRPr lang="cs-CZ" b="1" dirty="0"/>
          </a:p>
          <a:p>
            <a:r>
              <a:rPr lang="cs-CZ" dirty="0"/>
              <a:t>Dvě varianty zastřešení </a:t>
            </a:r>
          </a:p>
          <a:p>
            <a:r>
              <a:rPr lang="cs-CZ" dirty="0"/>
              <a:t>Hlediska posouzení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0996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4A552CF-82FD-481F-90B3-6851AF556631}"/>
              </a:ext>
            </a:extLst>
          </p:cNvPr>
          <p:cNvSpPr/>
          <p:nvPr/>
        </p:nvSpPr>
        <p:spPr>
          <a:xfrm>
            <a:off x="0" y="523428"/>
            <a:ext cx="12192000" cy="1008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9E057D-1480-49D8-9461-B55ECCF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Vyhodnocení 2. výzkumné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B6A501-0B48-B04F-B527-1C1C8149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4" y="1836960"/>
            <a:ext cx="11824054" cy="4351338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Výsledek dotazníkového šetření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92059D-E729-0B50-A345-2F6E64B86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41630" r="20500" b="20444"/>
          <a:stretch/>
        </p:blipFill>
        <p:spPr>
          <a:xfrm>
            <a:off x="5658917" y="2804160"/>
            <a:ext cx="6257509" cy="224358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0B459D0-028D-8774-D9DF-96A8C565B9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17" t="39407" r="46332" b="17185"/>
          <a:stretch/>
        </p:blipFill>
        <p:spPr>
          <a:xfrm>
            <a:off x="397494" y="2576608"/>
            <a:ext cx="4733628" cy="270361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E129F02-1A67-D16F-3AF0-1A7A2EAF7446}"/>
              </a:ext>
            </a:extLst>
          </p:cNvPr>
          <p:cNvSpPr txBox="1"/>
          <p:nvPr/>
        </p:nvSpPr>
        <p:spPr>
          <a:xfrm>
            <a:off x="6461761" y="6470204"/>
            <a:ext cx="5548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Graf 1 a 2 – Výsledky dotazníkového šetření, zdroj: Vlastní zpracování (BP, str.  48 a 51)</a:t>
            </a:r>
          </a:p>
        </p:txBody>
      </p:sp>
    </p:spTree>
    <p:extLst>
      <p:ext uri="{BB962C8B-B14F-4D97-AF65-F5344CB8AC3E}">
        <p14:creationId xmlns:p14="http://schemas.microsoft.com/office/powerpoint/2010/main" val="17105101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597</Words>
  <Application>Microsoft Office PowerPoint</Application>
  <PresentationFormat>Širokoúhlá obrazovka</PresentationFormat>
  <Paragraphs>101</Paragraphs>
  <Slides>15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Studie využitelnosti podkroví a řešení konstrukce střechy objektu polyfunkčního domu</vt:lpstr>
      <vt:lpstr>Základní informace o projektu</vt:lpstr>
      <vt:lpstr>Základní informace o objektu</vt:lpstr>
      <vt:lpstr>Dispoziční a hmotové řešení</vt:lpstr>
      <vt:lpstr>Vizualizace objektu</vt:lpstr>
      <vt:lpstr>Výzkumná otázka č. 1</vt:lpstr>
      <vt:lpstr>Vyhodnocení 1. výzkumné otázky</vt:lpstr>
      <vt:lpstr>Výzkumná otázka č. 2</vt:lpstr>
      <vt:lpstr>Vyhodnocení 2. výzkumné otázky</vt:lpstr>
      <vt:lpstr>Závěr</vt:lpstr>
      <vt:lpstr>Děkuji za pozornost</vt:lpstr>
      <vt:lpstr>Otázky vedoucího práce a oponenta</vt:lpstr>
      <vt:lpstr>Požadavky na mezibytové příčky</vt:lpstr>
      <vt:lpstr>Detail v místě napojení sloupku krovu</vt:lpstr>
      <vt:lpstr>Sloučení WC s koupelnou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Multifunkční budova</dc:title>
  <dc:creator>Lukas Tejnor</dc:creator>
  <cp:lastModifiedBy>Jakub Tejnor</cp:lastModifiedBy>
  <cp:revision>15</cp:revision>
  <dcterms:created xsi:type="dcterms:W3CDTF">2021-12-30T10:44:16Z</dcterms:created>
  <dcterms:modified xsi:type="dcterms:W3CDTF">2023-06-12T17:42:26Z</dcterms:modified>
</cp:coreProperties>
</file>