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85" r:id="rId4"/>
    <p:sldId id="329" r:id="rId5"/>
    <p:sldId id="330" r:id="rId6"/>
    <p:sldId id="297" r:id="rId7"/>
    <p:sldId id="298" r:id="rId8"/>
    <p:sldId id="331" r:id="rId9"/>
    <p:sldId id="332" r:id="rId10"/>
    <p:sldId id="299" r:id="rId11"/>
    <p:sldId id="334" r:id="rId12"/>
    <p:sldId id="333" r:id="rId13"/>
    <p:sldId id="336" r:id="rId14"/>
    <p:sldId id="335" r:id="rId15"/>
    <p:sldId id="311" r:id="rId16"/>
    <p:sldId id="337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latka Břendová" initials="ZB" lastIdx="1" clrIdx="0">
    <p:extLst>
      <p:ext uri="{19B8F6BF-5375-455C-9EA6-DF929625EA0E}">
        <p15:presenceInfo xmlns:p15="http://schemas.microsoft.com/office/powerpoint/2012/main" userId="e2fcd5e0379337d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6-08T10:04:44.240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8F474B3-C9DD-4915-B5CD-725A552C1A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18267679-0412-4DC3-BC12-FB11892CA0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225996A5-B264-4522-9D4F-5BC52DA09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E9AA7-02CC-42D1-BA92-70BC40534F31}" type="datetimeFigureOut">
              <a:rPr lang="cs-CZ" smtClean="0"/>
              <a:t>13. 6. 2023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9B1BAA9E-81B4-4DAD-A98A-3B5A94690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ECE49AA7-EB5B-4A58-B031-9A5EEB93C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DB9A-1384-4282-B71B-DAB3AA2D74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5901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F3FD451-7EC5-47A2-AEA7-B656E8003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6CD3FB75-3F04-48D6-A9C8-34DAE774AA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7920DB08-DB1C-4A7E-BC5B-86116C285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E9AA7-02CC-42D1-BA92-70BC40534F31}" type="datetimeFigureOut">
              <a:rPr lang="cs-CZ" smtClean="0"/>
              <a:t>13. 6. 2023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8F9DA8C8-A2C6-4749-A759-4D2529D2E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0D1A35EC-D81B-4C95-BAC0-F2459ECB7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DB9A-1384-4282-B71B-DAB3AA2D74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7034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2AFA4027-2FF4-4DA3-B543-E4EDDAB39E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25E9B511-0AA5-4257-ADC9-20C2372BF3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959634C7-8F20-47E2-814B-C7CD698F2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E9AA7-02CC-42D1-BA92-70BC40534F31}" type="datetimeFigureOut">
              <a:rPr lang="cs-CZ" smtClean="0"/>
              <a:t>13. 6. 2023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26E45FEB-7A4C-49AA-AF9F-533B094D5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FD93CDF3-E81F-409C-894A-E3A845D91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DB9A-1384-4282-B71B-DAB3AA2D74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288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3E80922-B590-46BC-BEEE-C311854E4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DC1581CB-4DAD-4816-9A63-A444C2B02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EDD902C4-DB10-4744-BA57-A79B15936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E9AA7-02CC-42D1-BA92-70BC40534F31}" type="datetimeFigureOut">
              <a:rPr lang="cs-CZ" smtClean="0"/>
              <a:t>13. 6. 2023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04ABFA6A-B19E-42E6-9572-33C4EBF59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E5C2CE6C-9FF4-4909-9635-A10DB11DF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DB9A-1384-4282-B71B-DAB3AA2D74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9339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F73517A-FCF2-4652-9DE5-4FE786BBF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FE5A35EE-C02A-48E5-99CA-796E3B10F8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95787BBE-0245-44EB-A410-20F075854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E9AA7-02CC-42D1-BA92-70BC40534F31}" type="datetimeFigureOut">
              <a:rPr lang="cs-CZ" smtClean="0"/>
              <a:t>13. 6. 2023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1119D753-B921-46E0-A3AF-AC31D0293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5888742E-6656-4222-88DB-229364388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DB9A-1384-4282-B71B-DAB3AA2D74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1245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CA1313A-CF56-4126-8887-B7A84EACD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706A4817-02C2-482F-8FD4-B74B76F1A9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BC693AE1-3D80-4A30-AC6E-025AA11A0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2B81D0A1-D18B-42F8-AA1A-7EFCF0C87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E9AA7-02CC-42D1-BA92-70BC40534F31}" type="datetimeFigureOut">
              <a:rPr lang="cs-CZ" smtClean="0"/>
              <a:t>13. 6. 2023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037773F2-A205-4B82-B9C7-B518188CD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7923D19D-0D1C-40C4-BFEC-2A540A832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DB9A-1384-4282-B71B-DAB3AA2D74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5876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DD550E8-83CE-4D4A-A7DF-67E2CE38D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7B33D83E-58A6-4DD7-B20E-198EAE4CB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BB3D680E-1F07-4609-8353-A59849C45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74CCC138-9C3C-48BC-AD2A-C3D7AED2F3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C8A0177A-F819-4714-B4C9-26EC10DE70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FFAFC404-ED63-4000-8ED3-81D820B23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E9AA7-02CC-42D1-BA92-70BC40534F31}" type="datetimeFigureOut">
              <a:rPr lang="cs-CZ" smtClean="0"/>
              <a:t>13. 6. 2023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70E6BB6D-70EE-4BE3-984C-627395F34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2047C065-E0CD-492A-A86A-9367C6188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DB9A-1384-4282-B71B-DAB3AA2D74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3012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29E4F99-7870-4E4B-AE36-D4C41B6AC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3A201687-4746-458C-B4FB-84CBB0911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E9AA7-02CC-42D1-BA92-70BC40534F31}" type="datetimeFigureOut">
              <a:rPr lang="cs-CZ" smtClean="0"/>
              <a:t>13. 6. 2023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60337500-7C39-478A-8C42-3C0E64830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C4D9078F-5439-49B9-9520-2F72A6721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DB9A-1384-4282-B71B-DAB3AA2D74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4168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A8EFC1E3-8E3D-43F8-AA04-4ECAF2328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E9AA7-02CC-42D1-BA92-70BC40534F31}" type="datetimeFigureOut">
              <a:rPr lang="cs-CZ" smtClean="0"/>
              <a:t>13. 6. 2023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6C420102-793F-414C-B89A-F663287F7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0560BEAC-09AD-4CA8-BCB6-2813DD4C1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DB9A-1384-4282-B71B-DAB3AA2D74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7935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EBC3D63-B78E-4A67-872C-C2F057488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C01C24A-D6E5-4552-92B1-83BC7C184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9B06E24D-2138-4B55-9FB5-4C56FD47D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B05D3AD6-2A13-41DB-9BCB-E394357E1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E9AA7-02CC-42D1-BA92-70BC40534F31}" type="datetimeFigureOut">
              <a:rPr lang="cs-CZ" smtClean="0"/>
              <a:t>13. 6. 2023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C9E4B231-F349-481A-9B5D-9583082A2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3D946136-A5BD-483A-8C39-0EB7D3AA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DB9A-1384-4282-B71B-DAB3AA2D74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3606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43389CC-85BA-4703-842F-EB92C64B2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197405A5-5257-4953-86BE-4248558B6E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4F65964B-1330-47CF-8C7F-D61A2C93D5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17557DC9-90A3-44CE-AF34-5402EF4C1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E9AA7-02CC-42D1-BA92-70BC40534F31}" type="datetimeFigureOut">
              <a:rPr lang="cs-CZ" smtClean="0"/>
              <a:t>13. 6. 2023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92754B6C-01C5-479C-B041-8190C8816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58FDA218-BFE3-4A57-BC60-E0B7BA3CE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DB9A-1384-4282-B71B-DAB3AA2D74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9089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86B4884B-9EC8-4A9E-83DE-09F598538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8A10CC1B-620C-48B1-9C15-26E4D58D8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2DDBD25C-E452-414A-AFC5-4CECECE545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E9AA7-02CC-42D1-BA92-70BC40534F31}" type="datetimeFigureOut">
              <a:rPr lang="cs-CZ" smtClean="0"/>
              <a:t>13. 6. 2023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7172A0BC-72D8-48AD-BB47-AB37E1563E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27992DCD-1F9E-4591-8C39-FA2F08A0A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4DB9A-1384-4282-B71B-DAB3AA2D74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1580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comments" Target="../comments/commen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AA6FAED-BEAE-4E9A-B142-03FCD7949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11078"/>
            <a:ext cx="10515600" cy="2744144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Porovnání metodiky návrhu vtokových soustav v závislosti na změně určení času plnění tvarové dutiny formy</a:t>
            </a:r>
            <a:b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Vedoucí</a:t>
            </a: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31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Ing. </a:t>
            </a:r>
            <a:r>
              <a:rPr lang="cs-CZ" sz="31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Jan Kolínský, </a:t>
            </a:r>
            <a:r>
              <a:rPr lang="cs-CZ" sz="31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Ph.D.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8EE9146B-658D-40BE-B444-CD7EF5D1E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821" y="5899010"/>
            <a:ext cx="2540381" cy="58477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Břenda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71B613AE-E6CA-44EC-BE1C-FEB62A372200}"/>
              </a:ext>
            </a:extLst>
          </p:cNvPr>
          <p:cNvSpPr txBox="1"/>
          <p:nvPr/>
        </p:nvSpPr>
        <p:spPr>
          <a:xfrm>
            <a:off x="8253644" y="5824133"/>
            <a:ext cx="2072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2022/2023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9AFCC34A-DE29-78C8-2A14-D2BF4D5B7B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420" y="5381591"/>
            <a:ext cx="1034837" cy="103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00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AA6FAED-BEAE-4E9A-B142-03FCD7949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79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Porovnání vtokových soustav</a:t>
            </a:r>
            <a:endParaRPr lang="cs-CZ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EBE64564-87B6-72DF-E521-062A170E3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420" y="5381591"/>
            <a:ext cx="1034837" cy="1034837"/>
          </a:xfrm>
          <a:prstGeom prst="rect">
            <a:avLst/>
          </a:prstGeom>
        </p:spPr>
      </p:pic>
      <p:pic>
        <p:nvPicPr>
          <p:cNvPr id="5" name="Obrázek 4"/>
          <p:cNvPicPr/>
          <p:nvPr/>
        </p:nvPicPr>
        <p:blipFill>
          <a:blip r:embed="rId3"/>
          <a:stretch>
            <a:fillRect/>
          </a:stretch>
        </p:blipFill>
        <p:spPr>
          <a:xfrm>
            <a:off x="838200" y="2512541"/>
            <a:ext cx="4862384" cy="3435178"/>
          </a:xfrm>
          <a:prstGeom prst="rect">
            <a:avLst/>
          </a:prstGeom>
        </p:spPr>
      </p:pic>
      <p:pic>
        <p:nvPicPr>
          <p:cNvPr id="6" name="Obrázek 5"/>
          <p:cNvPicPr/>
          <p:nvPr/>
        </p:nvPicPr>
        <p:blipFill>
          <a:blip r:embed="rId4"/>
          <a:stretch>
            <a:fillRect/>
          </a:stretch>
        </p:blipFill>
        <p:spPr>
          <a:xfrm>
            <a:off x="5961981" y="2414854"/>
            <a:ext cx="5391819" cy="1959438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838200" y="5947719"/>
            <a:ext cx="3132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Porovnání průřezu hl. kanálů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961981" y="4230130"/>
            <a:ext cx="4291913" cy="378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Porovnání průřezu vedlejšího kanálu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067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AA6FAED-BEAE-4E9A-B142-03FCD7949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77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cs-CZ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Numerická simulace pomocí </a:t>
            </a:r>
            <a:r>
              <a:rPr lang="cs-CZ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MagmaSoft</a:t>
            </a:r>
            <a:endParaRPr lang="cs-CZ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BD3C9EB4-9509-7E69-019B-4627E2BFD0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420" y="5381591"/>
            <a:ext cx="1034837" cy="1034837"/>
          </a:xfrm>
          <a:prstGeom prst="rect">
            <a:avLst/>
          </a:prstGeom>
        </p:spPr>
      </p:pic>
      <p:pic>
        <p:nvPicPr>
          <p:cNvPr id="5" name="Obrázek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4"/>
          <a:stretch/>
        </p:blipFill>
        <p:spPr>
          <a:xfrm>
            <a:off x="5741912" y="2654053"/>
            <a:ext cx="4747998" cy="1676792"/>
          </a:xfrm>
          <a:prstGeom prst="rect">
            <a:avLst/>
          </a:prstGeom>
        </p:spPr>
      </p:pic>
      <p:pic>
        <p:nvPicPr>
          <p:cNvPr id="6" name="Obrázek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37" y="4725606"/>
            <a:ext cx="5496697" cy="1744891"/>
          </a:xfrm>
          <a:prstGeom prst="rect">
            <a:avLst/>
          </a:prstGeom>
        </p:spPr>
      </p:pic>
      <p:pic>
        <p:nvPicPr>
          <p:cNvPr id="7" name="Obrázek 6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6" r="13378"/>
          <a:stretch/>
        </p:blipFill>
        <p:spPr bwMode="auto">
          <a:xfrm>
            <a:off x="5865341" y="4791508"/>
            <a:ext cx="4813901" cy="16789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Obrázek 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37" y="2647475"/>
            <a:ext cx="5343182" cy="1666955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30830" y="2205187"/>
            <a:ext cx="538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1.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30830" y="4356274"/>
            <a:ext cx="367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3.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540015" y="4409462"/>
            <a:ext cx="419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4.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438157" y="2185367"/>
            <a:ext cx="521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479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AA6FAED-BEAE-4E9A-B142-03FCD7949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724" y="42850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Obsah plynu v odlitku</a:t>
            </a:r>
            <a:endParaRPr lang="cs-CZ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75C4BF59-DCCB-7C4F-B59E-284F38A937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420" y="5381591"/>
            <a:ext cx="1034837" cy="1034837"/>
          </a:xfrm>
          <a:prstGeom prst="rect">
            <a:avLst/>
          </a:prstGeom>
        </p:spPr>
      </p:pic>
      <p:pic>
        <p:nvPicPr>
          <p:cNvPr id="5" name="Obrázek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" t="1054" b="9999"/>
          <a:stretch/>
        </p:blipFill>
        <p:spPr bwMode="auto">
          <a:xfrm>
            <a:off x="964281" y="1754067"/>
            <a:ext cx="4134485" cy="47538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ázek 5" descr="C:\Users\HP\Desktop\Bakalářka\OBRAZKY\LUKA3 BABOR\Vzduchy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5" r="22678"/>
          <a:stretch/>
        </p:blipFill>
        <p:spPr bwMode="auto">
          <a:xfrm>
            <a:off x="6689123" y="1754067"/>
            <a:ext cx="3641126" cy="334515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ovéPole 3"/>
          <p:cNvSpPr txBox="1"/>
          <p:nvPr/>
        </p:nvSpPr>
        <p:spPr>
          <a:xfrm>
            <a:off x="6689123" y="5196925"/>
            <a:ext cx="3369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Simulace obsahu plynu v odlitku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646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AA6FAED-BEAE-4E9A-B142-03FCD7949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79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cs-CZ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Porovnání obou vtokových soustav</a:t>
            </a:r>
            <a:endParaRPr lang="cs-CZ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D293001-E08F-2A5F-E260-596933EC6C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420" y="5381591"/>
            <a:ext cx="1034837" cy="10348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/>
              <p:cNvSpPr/>
              <p:nvPr/>
            </p:nvSpPr>
            <p:spPr>
              <a:xfrm>
                <a:off x="2280342" y="3103262"/>
                <a:ext cx="1680204" cy="1754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cs-CZ" i="1" dirty="0" smtClean="0">
                  <a:latin typeface="Cambria Math" panose="02040503050406030204" pitchFamily="18" charset="0"/>
                </a:endParaRPr>
              </a:p>
              <a:p>
                <a:endParaRPr lang="cs-CZ" b="1" i="1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  <m:r>
                      <a:rPr lang="cs-CZ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1" i="1">
                        <a:latin typeface="Cambria Math" panose="02040503050406030204" pitchFamily="18" charset="0"/>
                      </a:rPr>
                      <m:t>𝟑𝟒𝟖</m:t>
                    </m:r>
                    <m:r>
                      <a:rPr lang="cs-CZ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b="1" i="1">
                        <a:latin typeface="Cambria Math" panose="02040503050406030204" pitchFamily="18" charset="0"/>
                      </a:rPr>
                      <m:t>𝟖𝟓𝟑</m:t>
                    </m:r>
                  </m:oMath>
                </a14:m>
                <a:r>
                  <a:rPr lang="cs-CZ" dirty="0" smtClean="0"/>
                  <a:t> </a:t>
                </a:r>
              </a:p>
              <a:p>
                <a:endParaRPr lang="cs-CZ" b="1" i="1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  <m:r>
                      <a:rPr lang="cs-CZ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1" i="1">
                        <a:latin typeface="Cambria Math" panose="02040503050406030204" pitchFamily="18" charset="0"/>
                      </a:rPr>
                      <m:t>𝟐𝟒𝟔</m:t>
                    </m:r>
                    <m:r>
                      <a:rPr lang="cs-CZ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b="1" i="1">
                        <a:latin typeface="Cambria Math" panose="02040503050406030204" pitchFamily="18" charset="0"/>
                      </a:rPr>
                      <m:t>𝟐𝟎𝟓</m:t>
                    </m:r>
                  </m:oMath>
                </a14:m>
                <a:r>
                  <a:rPr lang="cs-CZ" dirty="0" smtClean="0"/>
                  <a:t> </a:t>
                </a:r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4" name="Obdélní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342" y="3103262"/>
                <a:ext cx="1680204" cy="175432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5462717" y="2969622"/>
                <a:ext cx="3369276" cy="21390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49580" algn="just">
                  <a:lnSpc>
                    <a:spcPct val="150000"/>
                  </a:lnSpc>
                  <a:spcAft>
                    <a:spcPts val="1000"/>
                  </a:spcAft>
                </a:pPr>
                <a:endParaRPr lang="cs-CZ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indent="449580" algn="just"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cs-CZ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cs-CZ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cs-CZ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𝟏𝟐𝟒</m:t>
                    </m:r>
                  </m:oMath>
                </a14:m>
                <a:r>
                  <a:rPr lang="cs-CZ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</a:t>
                </a:r>
              </a:p>
              <a:p>
                <a:pPr indent="449580" algn="just"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cs-CZ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cs-CZ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𝟎𝟓𝟕</m:t>
                    </m:r>
                  </m:oMath>
                </a14:m>
                <a:r>
                  <a:rPr lang="cs-CZ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cs-CZ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indent="449580" algn="just">
                  <a:lnSpc>
                    <a:spcPct val="150000"/>
                  </a:lnSpc>
                  <a:spcAft>
                    <a:spcPts val="1000"/>
                  </a:spcAft>
                </a:pPr>
                <a:endParaRPr lang="cs-CZ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2717" y="2969622"/>
                <a:ext cx="3369276" cy="213904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bdélník 7"/>
          <p:cNvSpPr/>
          <p:nvPr/>
        </p:nvSpPr>
        <p:spPr>
          <a:xfrm>
            <a:off x="9496643" y="4237247"/>
            <a:ext cx="1233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latin typeface="Cambria Math" panose="02040503050406030204" pitchFamily="18" charset="0"/>
                <a:ea typeface="Calibri" panose="020F0502020204030204" pitchFamily="34" charset="0"/>
              </a:rPr>
              <a:t>0,59815 %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9496643" y="3651668"/>
            <a:ext cx="1285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latin typeface="Cambria Math" panose="02040503050406030204" pitchFamily="18" charset="0"/>
                <a:ea typeface="Calibri" panose="020F0502020204030204" pitchFamily="34" charset="0"/>
              </a:rPr>
              <a:t>0,48165 %</a:t>
            </a:r>
            <a:r>
              <a:rPr lang="cs-CZ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499287" y="2916317"/>
            <a:ext cx="10225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            </a:t>
            </a:r>
            <a:r>
              <a:rPr lang="cs-CZ" dirty="0" err="1" smtClean="0"/>
              <a:t>Reynoldsovo</a:t>
            </a:r>
            <a:r>
              <a:rPr lang="cs-CZ" dirty="0" smtClean="0"/>
              <a:t> číslo                             Režim plnění formy                                    Obsah plynu v odlitku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60726" y="3605934"/>
            <a:ext cx="17207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Dle výpočtu:</a:t>
            </a:r>
          </a:p>
          <a:p>
            <a:endParaRPr lang="cs-CZ" dirty="0" smtClean="0"/>
          </a:p>
          <a:p>
            <a:r>
              <a:rPr lang="cs-CZ" dirty="0" smtClean="0"/>
              <a:t>Dle grafu: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897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AA6FAED-BEAE-4E9A-B142-03FCD7949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962" y="57832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Závěrečné zhodnocení</a:t>
            </a:r>
            <a:endParaRPr lang="cs-CZ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32DB738F-F8F3-684C-6A52-AC0C7CEB0F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420" y="5381591"/>
            <a:ext cx="1034837" cy="1034837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054442" y="2093359"/>
            <a:ext cx="1054443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Teoretická část – teorie odlévání, licí stroje, formy, metodika návrhu</a:t>
            </a:r>
          </a:p>
          <a:p>
            <a:endParaRPr lang="cs-C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Aplikační část – návrh a výpočet vtokových kanálů, modely, simulace, porovnání</a:t>
            </a:r>
          </a:p>
          <a:p>
            <a:endParaRPr lang="cs-C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Výstupy práce: Návrhy vtokových soustav a jejich modely v programu Autodesk </a:t>
            </a:r>
            <a:r>
              <a:rPr lang="cs-CZ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Inventor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provedené simulace v programu </a:t>
            </a:r>
            <a:r>
              <a:rPr lang="cs-CZ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MagmaSoft</a:t>
            </a:r>
            <a:endParaRPr lang="cs-C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Volba výhodnější možnosti pro využití v praxi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413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AA6FAED-BEAE-4E9A-B142-03FCD7949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238" y="2642222"/>
            <a:ext cx="10515600" cy="968759"/>
          </a:xfrm>
        </p:spPr>
        <p:txBody>
          <a:bodyPr>
            <a:noAutofit/>
          </a:bodyPr>
          <a:lstStyle/>
          <a:p>
            <a:pPr algn="ctr"/>
            <a:r>
              <a:rPr lang="cs-CZ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Děkuji za Vaši pozornost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41DB5A48-00AA-6B82-4F31-E9A54A6264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420" y="5381591"/>
            <a:ext cx="1034837" cy="103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99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739527"/>
            <a:ext cx="11353800" cy="1325563"/>
          </a:xfrm>
        </p:spPr>
        <p:txBody>
          <a:bodyPr>
            <a:noAutofit/>
          </a:bodyPr>
          <a:lstStyle/>
          <a:p>
            <a:r>
              <a:rPr lang="cs-CZ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Otázky vedoucího a oponenta práce</a:t>
            </a:r>
            <a:endParaRPr lang="cs-CZ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72298" y="2506662"/>
            <a:ext cx="10515600" cy="4351338"/>
          </a:xfrm>
        </p:spPr>
        <p:txBody>
          <a:bodyPr/>
          <a:lstStyle/>
          <a:p>
            <a:r>
              <a:rPr lang="cs-CZ" dirty="0" smtClean="0"/>
              <a:t>Do jaké míry lze aplikovat Váš návrh v praxi?</a:t>
            </a:r>
          </a:p>
          <a:p>
            <a:r>
              <a:rPr lang="cs-CZ" dirty="0" smtClean="0"/>
              <a:t>Bude navrhované řešení využito v praxi?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41DB5A48-00AA-6B82-4F31-E9A54A6264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420" y="5381591"/>
            <a:ext cx="1034837" cy="103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30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AA6FAED-BEAE-4E9A-B142-03FCD7949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Osnova</a:t>
            </a:r>
            <a:endParaRPr lang="cs-CZ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8EE9146B-658D-40BE-B444-CD7EF5D1E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4087" y="1576288"/>
            <a:ext cx="9306735" cy="490756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Motivace a důvody řešení daného tématu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Cíl práce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Teoretická část práce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Výpočetní část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Tvorba 3D modelů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Simulace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Dosažené výsledky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Závěrečné shrnutí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32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F2346B76-9E5B-04DD-77FB-5EEE5A01EA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420" y="5381591"/>
            <a:ext cx="1034837" cy="103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47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AA6FAED-BEAE-4E9A-B142-03FCD7949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79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Důvod </a:t>
            </a:r>
            <a:r>
              <a:rPr lang="cs-CZ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výběru daného tématu</a:t>
            </a:r>
            <a:endParaRPr lang="cs-CZ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426DCC01-BA46-1EF3-5C3A-2B468FE04E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420" y="5381591"/>
            <a:ext cx="1034837" cy="103483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383" y="2619193"/>
            <a:ext cx="5206828" cy="2979655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286383" y="5714343"/>
            <a:ext cx="3113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Forma pro tlakové lití a odlitek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87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AA6FAED-BEAE-4E9A-B142-03FCD7949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6945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Cíl práce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8902156D-37A3-45E2-B149-849E735B3D51}"/>
              </a:ext>
            </a:extLst>
          </p:cNvPr>
          <p:cNvSpPr txBox="1"/>
          <p:nvPr/>
        </p:nvSpPr>
        <p:spPr>
          <a:xfrm>
            <a:off x="838199" y="1380837"/>
            <a:ext cx="974351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návrhu a výpočtu geometrických charakteristik vtokových soustav permanentních forem pro lití kovů pod tlakem vstupuje vícero různorodých, a ne jasně definovatelných parametrů. Jedním z nich je určení času plnění tvarové dutiny formy.  Způsob určení tohoto času je limitující pro návrh geometrie vtokového systému. Cílem práce je proto vykonat návrhy vtokového systému pro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nízkohmotnostný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tlakový odlitek na báze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silumínu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 rozličným způsobem určení času plnění tvarové dutiny formy. Na vykonaných návrzích a jejích 3D modelech provést numerickou simulaci a na základě výsledků simulace vyhodnotit výhodnější metodiku volby, resp. prvotního určení času plnění tvarové dutiny formy.</a:t>
            </a:r>
          </a:p>
          <a:p>
            <a:pPr algn="just"/>
            <a:endParaRPr lang="cs-CZ" sz="2800" dirty="0">
              <a:latin typeface="Book Antiqua" panose="0204060205030503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315BD7D6-E2AE-E19B-8DDF-1AB3812B7C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420" y="5381591"/>
            <a:ext cx="1034837" cy="103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9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AA6FAED-BEAE-4E9A-B142-03FCD7949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885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cs-CZ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Teoretická část práce</a:t>
            </a:r>
            <a:endParaRPr lang="cs-CZ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8902156D-37A3-45E2-B149-849E735B3D51}"/>
              </a:ext>
            </a:extLst>
          </p:cNvPr>
          <p:cNvSpPr txBox="1"/>
          <p:nvPr/>
        </p:nvSpPr>
        <p:spPr>
          <a:xfrm>
            <a:off x="993755" y="2573400"/>
            <a:ext cx="1060718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Book Antiqua" panose="02040602050305030304" pitchFamily="18" charset="0"/>
              </a:rPr>
              <a:t>Lití pod tlakem</a:t>
            </a:r>
            <a:endParaRPr lang="cs-CZ" sz="2800" b="1" dirty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Book Antiqua" panose="02040602050305030304" pitchFamily="18" charset="0"/>
              </a:rPr>
              <a:t>Licí stroje a formy</a:t>
            </a:r>
            <a:endParaRPr lang="cs-CZ" sz="2800" b="1" dirty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Book Antiqua" panose="02040602050305030304" pitchFamily="18" charset="0"/>
              </a:rPr>
              <a:t>Metodika návrhu vtokové soustavy</a:t>
            </a:r>
            <a:endParaRPr lang="cs-CZ" sz="2800" b="1" dirty="0">
              <a:latin typeface="Book Antiqua" panose="02040602050305030304" pitchFamily="18" charset="0"/>
            </a:endParaRPr>
          </a:p>
          <a:p>
            <a:endParaRPr lang="cs-CZ" sz="3200" b="1" dirty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 dirty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 dirty="0">
              <a:latin typeface="Book Antiqua" panose="0204060205030503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A7665559-D56B-48C2-9D01-CDC1AE106D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420" y="5381591"/>
            <a:ext cx="1034837" cy="103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13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AA6FAED-BEAE-4E9A-B142-03FCD7949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79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Návrh vtokové soustavy</a:t>
            </a:r>
            <a:endParaRPr lang="cs-CZ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935F7264-DC68-BEBA-94C8-2C15B033E6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420" y="5381591"/>
            <a:ext cx="1034837" cy="1034837"/>
          </a:xfrm>
          <a:prstGeom prst="rect">
            <a:avLst/>
          </a:prstGeom>
        </p:spPr>
      </p:pic>
      <p:pic>
        <p:nvPicPr>
          <p:cNvPr id="6" name="image12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363" y="2759676"/>
            <a:ext cx="4197178" cy="2188052"/>
          </a:xfrm>
          <a:prstGeom prst="rect">
            <a:avLst/>
          </a:prstGeom>
        </p:spPr>
      </p:pic>
      <p:pic>
        <p:nvPicPr>
          <p:cNvPr id="7" name="Obrázek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929" y="2311620"/>
            <a:ext cx="4061255" cy="2636108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363363" y="5012259"/>
            <a:ext cx="3208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Odlitek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6820929" y="4981323"/>
            <a:ext cx="3855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Vtoková soustava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699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AA6FAED-BEAE-4E9A-B142-03FCD7949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79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Výpočetní část</a:t>
            </a:r>
            <a:endParaRPr lang="cs-CZ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65A9665F-CA14-FBD8-60EF-3587DCB9E1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420" y="5381591"/>
            <a:ext cx="1034837" cy="10348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/>
              <p:cNvSpPr/>
              <p:nvPr/>
            </p:nvSpPr>
            <p:spPr>
              <a:xfrm>
                <a:off x="1839144" y="2451035"/>
                <a:ext cx="3663731" cy="7183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cs-CZ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cs-CZ" i="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begChr m:val="{"/>
                          <m:endChr m:val="}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sub>
                              </m:sSub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𝐿𝐼𝐾</m:t>
                                  </m:r>
                                </m:sub>
                              </m:sSub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𝐿𝐼𝐾</m:t>
                                  </m:r>
                                </m:sub>
                              </m:sSub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cs-CZ" i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𝑐h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" name="Obdélní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144" y="2451035"/>
                <a:ext cx="3663731" cy="71833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Obrázek 7"/>
          <p:cNvPicPr/>
          <p:nvPr/>
        </p:nvPicPr>
        <p:blipFill>
          <a:blip r:embed="rId4"/>
          <a:stretch>
            <a:fillRect/>
          </a:stretch>
        </p:blipFill>
        <p:spPr>
          <a:xfrm>
            <a:off x="7422291" y="2638365"/>
            <a:ext cx="3264535" cy="26092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1918699" y="3523744"/>
                <a:ext cx="2417713" cy="6439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cs-CZ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∗0,785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699" y="3523744"/>
                <a:ext cx="2417713" cy="64395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/>
              <p:cNvSpPr/>
              <p:nvPr/>
            </p:nvSpPr>
            <p:spPr>
              <a:xfrm>
                <a:off x="1918699" y="4522074"/>
                <a:ext cx="1641923" cy="6596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  <m:r>
                        <a:rPr lang="cs-CZ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𝐺</m:t>
                          </m:r>
                        </m:num>
                        <m:den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699" y="4522074"/>
                <a:ext cx="1641923" cy="65960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063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AA6FAED-BEAE-4E9A-B142-03FCD7949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79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Výpočetní část</a:t>
            </a:r>
            <a:endParaRPr lang="cs-CZ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7F305158-9AFD-EBDB-0479-3DBAEB6E14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420" y="5381591"/>
            <a:ext cx="1034837" cy="1034837"/>
          </a:xfrm>
          <a:prstGeom prst="rect">
            <a:avLst/>
          </a:prstGeom>
        </p:spPr>
      </p:pic>
      <p:pic>
        <p:nvPicPr>
          <p:cNvPr id="8" name="image10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96996" y="2730579"/>
            <a:ext cx="2317923" cy="16805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/>
              <p:cNvSpPr/>
              <p:nvPr/>
            </p:nvSpPr>
            <p:spPr>
              <a:xfrm>
                <a:off x="2094066" y="2826775"/>
                <a:ext cx="2674386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𝐶𝑇</m:t>
                      </m:r>
                      <m:r>
                        <a:rPr lang="cs-CZ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𝐾𝑉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2−</m:t>
                              </m:r>
                              <m:func>
                                <m:func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cs-CZ" i="0">
                                      <a:latin typeface="Cambria Math" panose="02040503050406030204" pitchFamily="18" charset="0"/>
                                    </a:rPr>
                                    <m:t>tan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i="0">
                                          <a:latin typeface="Cambria Math" panose="02040503050406030204" pitchFamily="18" charset="0"/>
                                        </a:rPr>
                                        <m:t>90°−</m:t>
                                      </m:r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d>
                                </m:e>
                              </m:func>
                            </m:den>
                          </m:f>
                        </m:e>
                      </m:ra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" name="Obdélní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066" y="2826775"/>
                <a:ext cx="2674386" cy="9106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délník 8"/>
              <p:cNvSpPr/>
              <p:nvPr/>
            </p:nvSpPr>
            <p:spPr>
              <a:xfrm>
                <a:off x="2186944" y="4190200"/>
                <a:ext cx="12443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𝐶𝐵</m:t>
                      </m:r>
                      <m:r>
                        <a:rPr lang="cs-CZ" i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𝐶𝑇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9" name="Obdélní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944" y="4190200"/>
                <a:ext cx="1244315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délník 10"/>
              <p:cNvSpPr/>
              <p:nvPr/>
            </p:nvSpPr>
            <p:spPr>
              <a:xfrm>
                <a:off x="2186944" y="5012258"/>
                <a:ext cx="12784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cs-CZ" i="0">
                          <a:latin typeface="Cambria Math" panose="02040503050406030204" pitchFamily="18" charset="0"/>
                        </a:rPr>
                        <m:t>=0,5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𝐶𝑇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1" name="Obdélní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944" y="5012258"/>
                <a:ext cx="1278491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291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AA6FAED-BEAE-4E9A-B142-03FCD7949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79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Tvorba 3D modelů</a:t>
            </a:r>
            <a:endParaRPr lang="cs-CZ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37E5954F-953C-0660-474A-56FB563300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420" y="5381591"/>
            <a:ext cx="1034837" cy="1034837"/>
          </a:xfrm>
          <a:prstGeom prst="rect">
            <a:avLst/>
          </a:prstGeom>
        </p:spPr>
      </p:pic>
      <p:pic>
        <p:nvPicPr>
          <p:cNvPr id="6" name="Obrázek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94" y="2443910"/>
            <a:ext cx="3015906" cy="2853021"/>
          </a:xfrm>
          <a:prstGeom prst="rect">
            <a:avLst/>
          </a:prstGeom>
        </p:spPr>
      </p:pic>
      <p:pic>
        <p:nvPicPr>
          <p:cNvPr id="7" name="Obrázek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960" y="2443911"/>
            <a:ext cx="3924197" cy="285302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054912" y="5296931"/>
            <a:ext cx="3237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Model odlitku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298960" y="5296931"/>
            <a:ext cx="3001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Model vtoku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292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1953</TotalTime>
  <Words>260</Words>
  <Application>Microsoft Office PowerPoint</Application>
  <PresentationFormat>Širokoúhlá obrazovka</PresentationFormat>
  <Paragraphs>72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3" baseType="lpstr">
      <vt:lpstr>Arial</vt:lpstr>
      <vt:lpstr>Book Antiqua</vt:lpstr>
      <vt:lpstr>Calibri</vt:lpstr>
      <vt:lpstr>Calibri Light</vt:lpstr>
      <vt:lpstr>Cambria Math</vt:lpstr>
      <vt:lpstr>Times New Roman</vt:lpstr>
      <vt:lpstr>Motiv Office</vt:lpstr>
      <vt:lpstr>Porovnání metodiky návrhu vtokových soustav v závislosti na změně určení času plnění tvarové dutiny formy  Vedoucí: Ing. Jan Kolínský, Ph.D. </vt:lpstr>
      <vt:lpstr>Osnova</vt:lpstr>
      <vt:lpstr>Důvod výběru daného tématu</vt:lpstr>
      <vt:lpstr>Cíl práce</vt:lpstr>
      <vt:lpstr>Teoretická část práce</vt:lpstr>
      <vt:lpstr>Návrh vtokové soustavy</vt:lpstr>
      <vt:lpstr>Výpočetní část</vt:lpstr>
      <vt:lpstr>Výpočetní část</vt:lpstr>
      <vt:lpstr>Tvorba 3D modelů</vt:lpstr>
      <vt:lpstr>Porovnání vtokových soustav</vt:lpstr>
      <vt:lpstr>Numerická simulace pomocí MagmaSoft</vt:lpstr>
      <vt:lpstr>Obsah plynu v odlitku</vt:lpstr>
      <vt:lpstr>Porovnání obou vtokových soustav</vt:lpstr>
      <vt:lpstr>Závěrečné zhodnocení</vt:lpstr>
      <vt:lpstr>Děkuji za Vaši pozornost</vt:lpstr>
      <vt:lpstr>Otázky vedoucího a oponenta práce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Výroba medailí</dc:title>
  <dc:creator>Jakub Svatek</dc:creator>
  <cp:lastModifiedBy>Zlatka Břendová</cp:lastModifiedBy>
  <cp:revision>165</cp:revision>
  <dcterms:created xsi:type="dcterms:W3CDTF">2019-01-27T15:50:24Z</dcterms:created>
  <dcterms:modified xsi:type="dcterms:W3CDTF">2023-06-13T09:59:52Z</dcterms:modified>
</cp:coreProperties>
</file>