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62" r:id="rId5"/>
    <p:sldId id="263" r:id="rId6"/>
    <p:sldId id="264" r:id="rId7"/>
    <p:sldId id="267" r:id="rId8"/>
    <p:sldId id="266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80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FC27-20D9-94B3-1887-44429C9D5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76D005-EE06-BA28-3461-0F032295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457929-4586-D673-760A-79FB407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5B2FE-F302-9D4F-DFB5-6035C99E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7885D-EB95-8633-2884-7ED7D5E6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0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A1601-B318-C553-F06B-FB8E49E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AF1D07-2581-C53F-D702-B4992F4F9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43FFC1-7FD1-D723-35F7-96CDD967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ECB0B-384D-2635-8A64-8027FFD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DBDA3-1A15-3377-7D67-A243E6DD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1DC323-C740-82B7-96BF-82218526C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5CC2F0-B0AA-C09A-B907-4288A614D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27EF5-1CAD-6076-8B93-041C5263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6E0F6-320D-DE25-FB6F-B9C2C4B4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2F339D-1523-710D-0A8B-F075269B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5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3EB66-0268-7795-F360-709EE3A0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8A5C2-39EE-2E76-C892-8BC29F5E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80129-8DD5-3212-16BC-6E2A13DC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68D08-CE0C-0DD3-A3E3-A0466B55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3C5E7-5D14-1ABA-DD59-F517A60C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55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AB596-9DBF-AD74-93EE-F3F7ACE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8D937F-637C-96DE-F5FA-9915CC7F9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2DD12-C345-5CB4-381D-7C8374CB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DA94F-53E6-55F4-563E-44DB3F35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0AFD16-17AD-A726-0B4F-AD87707B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F9181-B587-55C5-A4F2-522E8C84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51EBE-BD1E-88D6-CDA5-B42E0BEB3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468A69-68E0-B916-ECFE-CA991379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BECB-1086-5AF1-CE56-360DA22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EEF81-4ED2-E2EC-EC9C-121D6578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D6832-5E8A-2D75-3D9D-1F59986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D1C75-26D6-9F0E-59D0-C26CC51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BB0922-1E72-E646-70B4-D471F986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910E9-04D5-4686-C378-29254FC85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8EF9B8-846C-37A8-217F-97D7C6A66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8AB84B-7A2D-76DE-3297-24DB1157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B2E8AA-82C8-BC3B-3BD5-C5C4901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95C4AE-B27F-C6B3-AF30-0A97C8C5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A75CF-4CFF-9841-A9BE-2A642F6D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54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8D45A-B375-2979-4576-0D34476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987795-EEEB-FB51-7D0A-0ECD332E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6BB50-E620-887B-DACD-AA3B879E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D52CF5-72FA-AF5D-F36D-F3D928A2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8BF106-D5DF-AD70-EEA7-B4EF3297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6953D4-A2CB-5361-6C47-B5F91195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19D0C-E3CC-B300-49DB-5BAEC386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6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F0E0-191D-E7D4-68CA-7BAECA29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34284-A1A5-CBA4-5664-63BC82C9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0E4148-0C8F-9D41-6427-A8CA8E142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B77713-D507-DDE4-4F36-346833C1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C5D096-89ED-A4E9-1286-5BDFF340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51578A-6F13-1B81-DB7C-B20EBC2D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7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B1855-AB3A-5023-A41C-B1890E1D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1C7FC8-8BE0-CDB8-8AB4-98943D65C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253C15-3DE5-11E5-C1A0-391BF7C2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EC42C8-ED83-D7B0-70E7-2A4C5ACB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CE837E-887E-595A-EE84-4FF962E3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23D779-D67A-838E-D583-43B46A6C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9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5AEA85-BFFC-0422-CAB9-27E7EEF8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BEE8F-A4DE-9A0F-7F8E-09419B75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7A565B-4B78-9A04-5252-A9B89DD23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682E-FD50-4FDB-9EC5-E487B31540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F78453-4E29-DCBC-358B-A0FE240E7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02FC4-6018-1BB4-3274-342B160E8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0D329-8E99-1A23-707E-1997BD60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891" y="1922124"/>
            <a:ext cx="9144000" cy="1974461"/>
          </a:xfrm>
        </p:spPr>
        <p:txBody>
          <a:bodyPr>
            <a:normAutofit/>
          </a:bodyPr>
          <a:lstStyle/>
          <a:p>
            <a:r>
              <a:rPr lang="cs-CZ" sz="4400" b="1" dirty="0"/>
              <a:t>Analýza poškození naftového potrubí z uhlíkové feriticko-perlitické oceli motoru dieselgenerátorové stanice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C736FC-1C30-E72C-55E1-0D4924FD4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017" y="6172710"/>
            <a:ext cx="10841965" cy="42649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Autor: Jiří Pešička 27262		Vedoucí práce: Ing. Marcel Beňo, Ph.D.		České Budějovice 16.05.2023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50" y="157977"/>
            <a:ext cx="1764147" cy="17641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500290" y="157977"/>
            <a:ext cx="611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Vysoká škola technická a ekonomická v Českých Budějovicích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960E7B-EC64-7BB2-1616-0941836BEA8D}"/>
              </a:ext>
            </a:extLst>
          </p:cNvPr>
          <p:cNvSpPr/>
          <p:nvPr/>
        </p:nvSpPr>
        <p:spPr>
          <a:xfrm>
            <a:off x="-2278743" y="-2046514"/>
            <a:ext cx="17242971" cy="11146971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A72A92-573A-6B4F-D210-2467A6C25FCA}"/>
              </a:ext>
            </a:extLst>
          </p:cNvPr>
          <p:cNvSpPr txBox="1"/>
          <p:nvPr/>
        </p:nvSpPr>
        <p:spPr>
          <a:xfrm>
            <a:off x="-6091054" y="-1395584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</p:spTree>
    <p:extLst>
      <p:ext uri="{BB962C8B-B14F-4D97-AF65-F5344CB8AC3E}">
        <p14:creationId xmlns:p14="http://schemas.microsoft.com/office/powerpoint/2010/main" val="363992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501235" y="1767006"/>
            <a:ext cx="46041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Pór u navřeného štítku (svar č. 5)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Trhlina (trubkový oblouk A 496)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Ostatní vzorky </a:t>
            </a:r>
            <a:r>
              <a:rPr lang="cs-CZ" dirty="0">
                <a:sym typeface="Wingdings" panose="05000000000000000000" pitchFamily="2" charset="2"/>
              </a:rPr>
              <a:t> vyhovují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7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Vizuální kontrola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747B949-DF23-A9DF-D69E-CF9DE669F005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48237B7-A90C-6B34-0AB1-3238E5E94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17773" r="26967" b="27623"/>
          <a:stretch/>
        </p:blipFill>
        <p:spPr bwMode="auto">
          <a:xfrm>
            <a:off x="5281613" y="2032912"/>
            <a:ext cx="2614756" cy="2199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6EAFB8F-0CA2-B474-82F8-B438DBFC7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17288" r="25040" b="7495"/>
          <a:stretch/>
        </p:blipFill>
        <p:spPr bwMode="auto">
          <a:xfrm rot="5400000">
            <a:off x="8976509" y="1823631"/>
            <a:ext cx="2196190" cy="261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CF165C-35B9-F5FE-EA09-962B60C3F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5728"/>
          <a:stretch/>
        </p:blipFill>
        <p:spPr bwMode="auto">
          <a:xfrm rot="5400000">
            <a:off x="7196709" y="4520904"/>
            <a:ext cx="2115929" cy="1965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406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522667" y="1767007"/>
            <a:ext cx="46041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Pór nezasahuje do základního materiálu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Potvrzena průchozí trhlina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Žádné jiné indikace nebyly zjištěny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6CDEEF-53FE-6C98-22C8-AEC49948BC19}"/>
              </a:ext>
            </a:extLst>
          </p:cNvPr>
          <p:cNvSpPr txBox="1"/>
          <p:nvPr/>
        </p:nvSpPr>
        <p:spPr>
          <a:xfrm>
            <a:off x="522667" y="1822701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Kapilární zkouška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89EF78-0C25-9EAF-239F-FB5CD916821D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DDF80D8-7296-56AC-3DC6-51156CB1E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/>
          <a:stretch/>
        </p:blipFill>
        <p:spPr bwMode="auto">
          <a:xfrm rot="5400000">
            <a:off x="6817900" y="3039911"/>
            <a:ext cx="2434152" cy="237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D88F81B-930C-396A-A51D-97990BD71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829" y="3311973"/>
            <a:ext cx="2413411" cy="180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B66C9C2-401E-CCFC-B7B8-9C4D7DE518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5719" y="3311797"/>
            <a:ext cx="2413411" cy="1809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5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4954759-A6E1-02C8-62E9-34C052393888}"/>
              </a:ext>
            </a:extLst>
          </p:cNvPr>
          <p:cNvSpPr txBox="1"/>
          <p:nvPr/>
        </p:nvSpPr>
        <p:spPr>
          <a:xfrm>
            <a:off x="501233" y="1767005"/>
            <a:ext cx="46041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Radiografická zkouška</a:t>
            </a:r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Opětovné potvrzení trhliny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Nevyhovující bubliny (svar č. 5)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Ostatní vzorky </a:t>
            </a:r>
            <a:r>
              <a:rPr lang="cs-CZ" dirty="0">
                <a:sym typeface="Wingdings" panose="05000000000000000000" pitchFamily="2" charset="2"/>
              </a:rPr>
              <a:t> vyhovují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1FFAB5-E362-2D94-2EDB-F7DAE18EEC79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13" name="Obrázek 12" descr="Obsah obrázku text, snímek obrazovky, černá, černobílý&#10;&#10;Popis byl vytvořen automaticky">
            <a:extLst>
              <a:ext uri="{FF2B5EF4-FFF2-40B4-BE49-F238E27FC236}">
                <a16:creationId xmlns:a16="http://schemas.microsoft.com/office/drawing/2014/main" id="{7AF301C3-8F05-9D9F-91E7-AA7F3EC0FD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r="15947"/>
          <a:stretch/>
        </p:blipFill>
        <p:spPr>
          <a:xfrm>
            <a:off x="6011532" y="4191303"/>
            <a:ext cx="5164615" cy="22002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614A2A-6717-ED59-4F4B-78B79F93DF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5714" r="20065" b="5144"/>
          <a:stretch/>
        </p:blipFill>
        <p:spPr bwMode="auto">
          <a:xfrm>
            <a:off x="6011532" y="1850439"/>
            <a:ext cx="5140178" cy="2039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03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501235" y="1767006"/>
            <a:ext cx="4604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Vzorky: SŠ, SŠK, TŠ, TŠ 2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Únavový transkrystalický lom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Občasné interkrystalické vyloupnutí zrna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Napjatost v místě konce svaru + zákalná struktura (Widmanstättenova struktura)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Šíření shodně na obě strany z místa vzniku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7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Fraktografie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46714E-125C-B618-FE86-AEFF8D073967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63AA60-A427-6E96-B093-07A6707A7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20" y="2228672"/>
            <a:ext cx="2750185" cy="21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38D548E-CAED-72A5-C684-34C17BD62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89" y="2196287"/>
            <a:ext cx="2790825" cy="2231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1BA0D97-F26A-B7A0-D1A1-003851AF5DF0}"/>
              </a:ext>
            </a:extLst>
          </p:cNvPr>
          <p:cNvGrpSpPr/>
          <p:nvPr/>
        </p:nvGrpSpPr>
        <p:grpSpPr>
          <a:xfrm>
            <a:off x="5967603" y="4627314"/>
            <a:ext cx="5427980" cy="1934210"/>
            <a:chOff x="0" y="0"/>
            <a:chExt cx="5427980" cy="1934210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D77D733-246F-4E5B-E33A-D6A5AEDC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81275" cy="1934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2C9A2E73-F816-1F64-8718-A21D76B4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975" y="0"/>
              <a:ext cx="2580005" cy="19335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85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501237" y="1767007"/>
            <a:ext cx="4795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Ocel 12 022.1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Vysoký obsah C (EDS analýza není vhodná) 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Vysoký obsah O (oxidace lomových ploch)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Legující prvky: </a:t>
            </a:r>
            <a:r>
              <a:rPr lang="cs-CZ" dirty="0" err="1"/>
              <a:t>Mn</a:t>
            </a:r>
            <a:r>
              <a:rPr lang="cs-CZ" dirty="0"/>
              <a:t> a Si </a:t>
            </a:r>
            <a:r>
              <a:rPr lang="cs-CZ" dirty="0">
                <a:sym typeface="Wingdings" panose="05000000000000000000" pitchFamily="2" charset="2"/>
              </a:rPr>
              <a:t> shodné s mat. listem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6CDEEF-53FE-6C98-22C8-AEC49948BC19}"/>
              </a:ext>
            </a:extLst>
          </p:cNvPr>
          <p:cNvSpPr txBox="1"/>
          <p:nvPr/>
        </p:nvSpPr>
        <p:spPr>
          <a:xfrm>
            <a:off x="501238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Spektrální prvková analýza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5A12E6-1A85-86F2-16DB-DE58FD5CBF75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12" name="Obrázek 11" descr="TemplateImage">
            <a:extLst>
              <a:ext uri="{FF2B5EF4-FFF2-40B4-BE49-F238E27FC236}">
                <a16:creationId xmlns:a16="http://schemas.microsoft.com/office/drawing/2014/main" id="{5EE16104-4AC6-0075-AEC1-E13A3C5DD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40" y="2419171"/>
            <a:ext cx="5125170" cy="29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4954759-A6E1-02C8-62E9-34C052393888}"/>
              </a:ext>
            </a:extLst>
          </p:cNvPr>
          <p:cNvSpPr txBox="1"/>
          <p:nvPr/>
        </p:nvSpPr>
        <p:spPr>
          <a:xfrm>
            <a:off x="501235" y="1822701"/>
            <a:ext cx="53906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Metalografická analýza </a:t>
            </a:r>
            <a:r>
              <a:rPr lang="cs-CZ" sz="2400" dirty="0" err="1"/>
              <a:t>makrosturktury</a:t>
            </a:r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Výrazná TOO u všech vzorků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Ověřena průchodnost trhliny (trubkový oblouk A496)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Koroze v kořeni svaru č. 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DCD19C-1BA6-FE27-7900-D5DC9AD128ED}"/>
              </a:ext>
            </a:extLst>
          </p:cNvPr>
          <p:cNvSpPr txBox="1"/>
          <p:nvPr/>
        </p:nvSpPr>
        <p:spPr>
          <a:xfrm>
            <a:off x="501235" y="4341236"/>
            <a:ext cx="50248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Metalografická analýza mikrostruktury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Feriticko-perlitická struktura (řádkový perlit)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Widmanstättenova struktura v TOO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Navaření nerezového (austenitického štítku)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5526A5-AC0F-8BFA-8494-AE89978DE83F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13" name="Obrázek 12" descr="Obsah obrázku text, zařízení&#10;&#10;Popis byl vytvořen automaticky">
            <a:extLst>
              <a:ext uri="{FF2B5EF4-FFF2-40B4-BE49-F238E27FC236}">
                <a16:creationId xmlns:a16="http://schemas.microsoft.com/office/drawing/2014/main" id="{C5CB121D-C03F-D8A1-DD00-53D8DD3BC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0" r="50160"/>
          <a:stretch/>
        </p:blipFill>
        <p:spPr>
          <a:xfrm>
            <a:off x="6383654" y="1962150"/>
            <a:ext cx="3007995" cy="2131340"/>
          </a:xfrm>
          <a:prstGeom prst="rect">
            <a:avLst/>
          </a:prstGeom>
        </p:spPr>
      </p:pic>
      <p:pic>
        <p:nvPicPr>
          <p:cNvPr id="16" name="Obrázek 15" descr="Obsah obrázku text, klavír&#10;&#10;Popis byl vytvořen automaticky">
            <a:extLst>
              <a:ext uri="{FF2B5EF4-FFF2-40B4-BE49-F238E27FC236}">
                <a16:creationId xmlns:a16="http://schemas.microsoft.com/office/drawing/2014/main" id="{C406AB5A-2C99-56BD-67E7-0C77C4E8D3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/>
          <a:stretch/>
        </p:blipFill>
        <p:spPr>
          <a:xfrm>
            <a:off x="9224259" y="1962150"/>
            <a:ext cx="2888486" cy="2093072"/>
          </a:xfrm>
          <a:prstGeom prst="rect">
            <a:avLst/>
          </a:prstGeom>
        </p:spPr>
      </p:pic>
      <p:pic>
        <p:nvPicPr>
          <p:cNvPr id="18" name="Obrázek 17" descr="Obsah obrázku mapa, snímek obrazovky&#10;&#10;Popis byl vytvořen automaticky">
            <a:extLst>
              <a:ext uri="{FF2B5EF4-FFF2-40B4-BE49-F238E27FC236}">
                <a16:creationId xmlns:a16="http://schemas.microsoft.com/office/drawing/2014/main" id="{4920AA16-4AEF-8790-4E9B-7DD2EDBE4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68" y="4341236"/>
            <a:ext cx="2850504" cy="2131340"/>
          </a:xfrm>
          <a:prstGeom prst="rect">
            <a:avLst/>
          </a:prstGeom>
        </p:spPr>
      </p:pic>
      <p:pic>
        <p:nvPicPr>
          <p:cNvPr id="20" name="Obrázek 19" descr="Obsah obrázku snímek obrazovky, text, Béžová, rukopis&#10;&#10;Popis byl vytvořen automaticky">
            <a:extLst>
              <a:ext uri="{FF2B5EF4-FFF2-40B4-BE49-F238E27FC236}">
                <a16:creationId xmlns:a16="http://schemas.microsoft.com/office/drawing/2014/main" id="{7966AD90-59D2-5400-D5AE-85D3EF4BF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84" y="4337639"/>
            <a:ext cx="2850504" cy="21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680984" y="1822701"/>
            <a:ext cx="5415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Očekávané hodnoty tvrdosti (žádná anomálie)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Vyšší tvrdost v TOO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Pravděpodobné tepelné zpracování (žíhání)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Martenzitická struktura v některých SK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Zákalná struktura ve svarech s nerezovým štítkem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680984" y="1822702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Tvrdost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81FCE8-2CE1-4140-4758-A2AEEE293943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Výsledky</a:t>
            </a:r>
          </a:p>
        </p:txBody>
      </p:sp>
      <p:pic>
        <p:nvPicPr>
          <p:cNvPr id="7" name="Obrázek 6" descr="Obsah obrázku území, venku, snímek obrazovky, pláž&#10;&#10;Popis byl vytvořen automaticky">
            <a:extLst>
              <a:ext uri="{FF2B5EF4-FFF2-40B4-BE49-F238E27FC236}">
                <a16:creationId xmlns:a16="http://schemas.microsoft.com/office/drawing/2014/main" id="{3C2183CC-C566-EBE1-D54A-717AE6923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18" y="1822701"/>
            <a:ext cx="3246407" cy="2428327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5995A4A-783D-15E3-6FB2-F064A9DE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586"/>
              </p:ext>
            </p:extLst>
          </p:nvPr>
        </p:nvGraphicFramePr>
        <p:xfrm>
          <a:off x="2437003" y="4587829"/>
          <a:ext cx="6621270" cy="1811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828">
                  <a:extLst>
                    <a:ext uri="{9D8B030D-6E8A-4147-A177-3AD203B41FA5}">
                      <a16:colId xmlns:a16="http://schemas.microsoft.com/office/drawing/2014/main" val="4011133105"/>
                    </a:ext>
                  </a:extLst>
                </a:gridCol>
                <a:gridCol w="1102828">
                  <a:extLst>
                    <a:ext uri="{9D8B030D-6E8A-4147-A177-3AD203B41FA5}">
                      <a16:colId xmlns:a16="http://schemas.microsoft.com/office/drawing/2014/main" val="2828937466"/>
                    </a:ext>
                  </a:extLst>
                </a:gridCol>
                <a:gridCol w="1103545">
                  <a:extLst>
                    <a:ext uri="{9D8B030D-6E8A-4147-A177-3AD203B41FA5}">
                      <a16:colId xmlns:a16="http://schemas.microsoft.com/office/drawing/2014/main" val="743330212"/>
                    </a:ext>
                  </a:extLst>
                </a:gridCol>
                <a:gridCol w="1103545">
                  <a:extLst>
                    <a:ext uri="{9D8B030D-6E8A-4147-A177-3AD203B41FA5}">
                      <a16:colId xmlns:a16="http://schemas.microsoft.com/office/drawing/2014/main" val="3961093380"/>
                    </a:ext>
                  </a:extLst>
                </a:gridCol>
                <a:gridCol w="1104262">
                  <a:extLst>
                    <a:ext uri="{9D8B030D-6E8A-4147-A177-3AD203B41FA5}">
                      <a16:colId xmlns:a16="http://schemas.microsoft.com/office/drawing/2014/main" val="1202672123"/>
                    </a:ext>
                  </a:extLst>
                </a:gridCol>
                <a:gridCol w="1104262">
                  <a:extLst>
                    <a:ext uri="{9D8B030D-6E8A-4147-A177-3AD203B41FA5}">
                      <a16:colId xmlns:a16="http://schemas.microsoft.com/office/drawing/2014/main" val="4029888941"/>
                    </a:ext>
                  </a:extLst>
                </a:gridCol>
              </a:tblGrid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Oblast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Vpich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Vpich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Vpich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Vpich 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Vpich 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1919892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ZM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146,8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154,5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154,8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2104707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TOO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174,6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157,6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182,6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172,3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170,4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194453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SK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202,9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175,6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6758737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TOO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213,1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193,8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196,4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191,9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190,8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997386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ZM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163,2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158,9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161,9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34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0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659552" y="2032912"/>
            <a:ext cx="10941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dirty="0"/>
              <a:t>Poškození celistvosti ZM– trhlina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Šíření z místa svarového spoje štítku (začátek svaru)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Zákalná struktura ve SK i v TOO v 90 % zkoumaných vzorků</a:t>
            </a:r>
          </a:p>
          <a:p>
            <a:endParaRPr lang="cs-CZ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Nápravná opatření: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Změna identifikace hutních materiálů a jejich svarových spojů (zákaz přivaření štítku k základnímu materiálu; alternativní způsoby např. štítek pomocí vázacího drátu, popisové pero, antistresová razidla)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Zajištění a kontrola teplotního cyklu u vícevrstvých svarových spojů (</a:t>
            </a:r>
            <a:r>
              <a:rPr lang="cs-CZ" dirty="0" err="1"/>
              <a:t>mezihousenková</a:t>
            </a:r>
            <a:r>
              <a:rPr lang="cs-CZ" dirty="0"/>
              <a:t> teplota &lt;250 °C)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81FCE8-2CE1-4140-4758-A2AEEE293943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2447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E6B6EE-2590-36A7-4ED5-2C1184B0F57B}"/>
              </a:ext>
            </a:extLst>
          </p:cNvPr>
          <p:cNvSpPr txBox="1"/>
          <p:nvPr/>
        </p:nvSpPr>
        <p:spPr>
          <a:xfrm>
            <a:off x="3305175" y="2967335"/>
            <a:ext cx="626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577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E614864-5FF9-E660-D129-22EB1C07C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368526" y="-14082593"/>
            <a:ext cx="115798926" cy="316992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cs-CZ" sz="55000" b="1" dirty="0"/>
              <a:t>Analýza poškození naftového potrubí z uhlíkové feriticko-perlitické oceli motoru dieselgenerátorové stanice</a:t>
            </a:r>
            <a:endParaRPr lang="cs-CZ" sz="55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Cíl bakalářské práce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Zhodnocení analýzy poškození naftového potrubí z uhlíkové feriticko-perlitické oceli motoru dieselgenerátorové stanice se zaměřením na základní poznatky metalurgické svařitelnosti s vlivem na výrobní a provozní degradační mechanismy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388D918-084B-2C6E-4BC4-8670CC77E855}"/>
              </a:ext>
            </a:extLst>
          </p:cNvPr>
          <p:cNvSpPr txBox="1"/>
          <p:nvPr/>
        </p:nvSpPr>
        <p:spPr>
          <a:xfrm>
            <a:off x="-5295933" y="6917950"/>
            <a:ext cx="38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Systémová diesel generátorová stanice </a:t>
            </a:r>
          </a:p>
        </p:txBody>
      </p:sp>
      <p:pic>
        <p:nvPicPr>
          <p:cNvPr id="21" name="Grafický objekt 20" descr="Dokument obrys">
            <a:extLst>
              <a:ext uri="{FF2B5EF4-FFF2-40B4-BE49-F238E27FC236}">
                <a16:creationId xmlns:a16="http://schemas.microsoft.com/office/drawing/2014/main" id="{2EE1A9F6-E7CF-F433-9F90-819D5E75B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12730" y="41441"/>
            <a:ext cx="1702279" cy="1702279"/>
          </a:xfrm>
          <a:prstGeom prst="rect">
            <a:avLst/>
          </a:prstGeom>
        </p:spPr>
      </p:pic>
      <p:pic>
        <p:nvPicPr>
          <p:cNvPr id="22" name="Grafický objekt 21" descr="Mikroskop obrys">
            <a:extLst>
              <a:ext uri="{FF2B5EF4-FFF2-40B4-BE49-F238E27FC236}">
                <a16:creationId xmlns:a16="http://schemas.microsoft.com/office/drawing/2014/main" id="{04D8C86D-A0C1-B112-50AC-DC264D000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51658" y="7911887"/>
            <a:ext cx="1961072" cy="1961072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C87D8AAA-507B-0A14-6974-90C56E1EE25F}"/>
              </a:ext>
            </a:extLst>
          </p:cNvPr>
          <p:cNvSpPr txBox="1"/>
          <p:nvPr/>
        </p:nvSpPr>
        <p:spPr>
          <a:xfrm>
            <a:off x="-5725391" y="5140519"/>
            <a:ext cx="5231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Metodika</a:t>
            </a:r>
            <a:r>
              <a:rPr lang="cs-CZ" sz="3200" dirty="0"/>
              <a:t> </a:t>
            </a:r>
            <a:r>
              <a:rPr lang="cs-CZ" sz="2400" dirty="0"/>
              <a:t>práce</a:t>
            </a:r>
          </a:p>
          <a:p>
            <a:endParaRPr lang="cs-CZ" sz="32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Teoretická část – sběr dat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Aplikační část – experimentální výzkum</a:t>
            </a:r>
          </a:p>
        </p:txBody>
      </p:sp>
    </p:spTree>
    <p:extLst>
      <p:ext uri="{BB962C8B-B14F-4D97-AF65-F5344CB8AC3E}">
        <p14:creationId xmlns:p14="http://schemas.microsoft.com/office/powerpoint/2010/main" val="3105072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Metodika</a:t>
            </a:r>
            <a:r>
              <a:rPr lang="cs-CZ" sz="3200" dirty="0"/>
              <a:t> </a:t>
            </a:r>
            <a:r>
              <a:rPr lang="cs-CZ" sz="2400" dirty="0"/>
              <a:t>práce</a:t>
            </a:r>
          </a:p>
          <a:p>
            <a:endParaRPr lang="cs-CZ" sz="32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Teoretická část – sběr dat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Aplikační část – experimentální výzkum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Grafický objekt 1" descr="Dokument obrys">
            <a:extLst>
              <a:ext uri="{FF2B5EF4-FFF2-40B4-BE49-F238E27FC236}">
                <a16:creationId xmlns:a16="http://schemas.microsoft.com/office/drawing/2014/main" id="{DC9F5FAC-39AC-9E04-FED8-01AA4CA7D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614" y="1560875"/>
            <a:ext cx="1702279" cy="1702279"/>
          </a:xfrm>
          <a:prstGeom prst="rect">
            <a:avLst/>
          </a:prstGeom>
        </p:spPr>
      </p:pic>
      <p:pic>
        <p:nvPicPr>
          <p:cNvPr id="7" name="Grafický objekt 6" descr="Mikroskop obrys">
            <a:extLst>
              <a:ext uri="{FF2B5EF4-FFF2-40B4-BE49-F238E27FC236}">
                <a16:creationId xmlns:a16="http://schemas.microsoft.com/office/drawing/2014/main" id="{A0A4BEEC-182E-B2EC-BFBF-8D7484177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6115" y="3543087"/>
            <a:ext cx="1961072" cy="196107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496711-9212-B620-E0C1-5F729BE9A32A}"/>
              </a:ext>
            </a:extLst>
          </p:cNvPr>
          <p:cNvSpPr txBox="1"/>
          <p:nvPr/>
        </p:nvSpPr>
        <p:spPr>
          <a:xfrm>
            <a:off x="14369636" y="5504159"/>
            <a:ext cx="111895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Cíl bakalářské práce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Zhodnocení analýzy poškození naftového potrubí z uhlíkové feriticko-perlitické oceli motoru dieselgenerátorové stanice se zaměřením na základní poznatky metalurgické svařitelnosti s vlivem na výrobní a provozní degradační mechanismy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B5A8C44-2EA0-E950-A859-04E9F7E95571}"/>
              </a:ext>
            </a:extLst>
          </p:cNvPr>
          <p:cNvSpPr txBox="1"/>
          <p:nvPr/>
        </p:nvSpPr>
        <p:spPr>
          <a:xfrm>
            <a:off x="-12145505" y="5504160"/>
            <a:ext cx="1118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Temelín a dieselgenerátorová stanice</a:t>
            </a:r>
          </a:p>
          <a:p>
            <a:endParaRPr lang="cs-CZ" sz="3200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0EDF671A-3DFB-FF81-3A85-F543CB5B2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4784" y="6056940"/>
            <a:ext cx="3282108" cy="4338485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EFC418FC-3493-A615-C561-611F29B87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970466" y="6585128"/>
            <a:ext cx="6381624" cy="3282108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C506A0AC-1608-6D3E-FF70-BCEBF0823B15}"/>
              </a:ext>
            </a:extLst>
          </p:cNvPr>
          <p:cNvSpPr txBox="1"/>
          <p:nvPr/>
        </p:nvSpPr>
        <p:spPr>
          <a:xfrm>
            <a:off x="-11970466" y="627360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Jaderná elektrárna Temelín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D6D8C39-EE36-342D-C9AC-AE3015AED794}"/>
              </a:ext>
            </a:extLst>
          </p:cNvPr>
          <p:cNvSpPr txBox="1"/>
          <p:nvPr/>
        </p:nvSpPr>
        <p:spPr>
          <a:xfrm>
            <a:off x="-5102973" y="6273600"/>
            <a:ext cx="38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Systémová diesel generátorová stanice </a:t>
            </a:r>
          </a:p>
        </p:txBody>
      </p:sp>
    </p:spTree>
    <p:extLst>
      <p:ext uri="{BB962C8B-B14F-4D97-AF65-F5344CB8AC3E}">
        <p14:creationId xmlns:p14="http://schemas.microsoft.com/office/powerpoint/2010/main" val="204616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Temelín a dieselgenerátorová stanice</a:t>
            </a:r>
          </a:p>
          <a:p>
            <a:endParaRPr lang="cs-CZ" sz="3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1EFA122-7ACD-5CC5-8F48-FC4E1C0D4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1957" y="2319787"/>
            <a:ext cx="3282108" cy="43384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036874C-0F97-C79C-45E6-5612F86CF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847975"/>
            <a:ext cx="6381624" cy="328210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3AB7AD-F490-FF42-163A-4746752DEB11}"/>
              </a:ext>
            </a:extLst>
          </p:cNvPr>
          <p:cNvSpPr txBox="1"/>
          <p:nvPr/>
        </p:nvSpPr>
        <p:spPr>
          <a:xfrm>
            <a:off x="676275" y="253644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Jaderná elektrárna Temelín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60DF32-8DC8-4A68-45A6-A8C32EE7DCF3}"/>
              </a:ext>
            </a:extLst>
          </p:cNvPr>
          <p:cNvSpPr txBox="1"/>
          <p:nvPr/>
        </p:nvSpPr>
        <p:spPr>
          <a:xfrm>
            <a:off x="7543768" y="2536448"/>
            <a:ext cx="38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Systémová diesel generátorová stanice </a:t>
            </a:r>
          </a:p>
        </p:txBody>
      </p:sp>
      <p:pic>
        <p:nvPicPr>
          <p:cNvPr id="17" name="Grafický objekt 16" descr="Dokument obrys">
            <a:extLst>
              <a:ext uri="{FF2B5EF4-FFF2-40B4-BE49-F238E27FC236}">
                <a16:creationId xmlns:a16="http://schemas.microsoft.com/office/drawing/2014/main" id="{D64F4C36-252F-B595-7C43-4646A4BAB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12730" y="41441"/>
            <a:ext cx="1702279" cy="1702279"/>
          </a:xfrm>
          <a:prstGeom prst="rect">
            <a:avLst/>
          </a:prstGeom>
        </p:spPr>
      </p:pic>
      <p:pic>
        <p:nvPicPr>
          <p:cNvPr id="18" name="Grafický objekt 17" descr="Mikroskop obrys">
            <a:extLst>
              <a:ext uri="{FF2B5EF4-FFF2-40B4-BE49-F238E27FC236}">
                <a16:creationId xmlns:a16="http://schemas.microsoft.com/office/drawing/2014/main" id="{9F7AF333-39E0-E137-01EE-12DB3F445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51658" y="7911887"/>
            <a:ext cx="1961072" cy="196107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80A07E-2A86-2452-1506-B023F9C56C74}"/>
              </a:ext>
            </a:extLst>
          </p:cNvPr>
          <p:cNvSpPr txBox="1"/>
          <p:nvPr/>
        </p:nvSpPr>
        <p:spPr>
          <a:xfrm>
            <a:off x="-5725391" y="5140519"/>
            <a:ext cx="5231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Metodika</a:t>
            </a:r>
            <a:r>
              <a:rPr lang="cs-CZ" sz="3200" dirty="0"/>
              <a:t> </a:t>
            </a:r>
            <a:r>
              <a:rPr lang="cs-CZ" sz="2400" dirty="0"/>
              <a:t>práce</a:t>
            </a:r>
          </a:p>
          <a:p>
            <a:endParaRPr lang="cs-CZ" sz="3200" dirty="0"/>
          </a:p>
          <a:p>
            <a:pPr marL="285750" indent="-285750">
              <a:buBlip>
                <a:blip r:embed="rId9"/>
              </a:buBlip>
            </a:pPr>
            <a:r>
              <a:rPr lang="cs-CZ" dirty="0"/>
              <a:t>Teoretická část – sběr dat</a:t>
            </a:r>
          </a:p>
          <a:p>
            <a:pPr marL="285750" indent="-285750">
              <a:buBlip>
                <a:blip r:embed="rId9"/>
              </a:buBlip>
            </a:pPr>
            <a:r>
              <a:rPr lang="cs-CZ" dirty="0"/>
              <a:t>Aplikační část – experimentální výzkum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BB39550-F671-0072-6ADE-0C0635CDE40E}"/>
              </a:ext>
            </a:extLst>
          </p:cNvPr>
          <p:cNvSpPr txBox="1"/>
          <p:nvPr/>
        </p:nvSpPr>
        <p:spPr>
          <a:xfrm>
            <a:off x="-6755907" y="4365010"/>
            <a:ext cx="111895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Zkoumaný vzorek potrubí</a:t>
            </a:r>
          </a:p>
          <a:p>
            <a:endParaRPr lang="cs-CZ" sz="2400" dirty="0"/>
          </a:p>
          <a:p>
            <a:pPr marL="285750" indent="-285750">
              <a:buBlip>
                <a:blip r:embed="rId9"/>
              </a:buBlip>
            </a:pPr>
            <a:r>
              <a:rPr lang="cs-CZ" dirty="0"/>
              <a:t>Potrubní trasa 1QC21Z06/1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Odvod paliva </a:t>
            </a:r>
            <a:r>
              <a:rPr lang="cs-CZ" dirty="0">
                <a:sym typeface="Wingdings" panose="05000000000000000000" pitchFamily="2" charset="2"/>
              </a:rPr>
              <a:t> drenážní </a:t>
            </a:r>
            <a:r>
              <a:rPr lang="cs-CZ" dirty="0" err="1">
                <a:sym typeface="Wingdings" panose="05000000000000000000" pitchFamily="2" charset="2"/>
              </a:rPr>
              <a:t>nádž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Rozměr: 38 x 2,6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potrubí: žáropevná ocel 12 022.1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příruby: ocel 11 416.1 </a:t>
            </a:r>
            <a:endParaRPr lang="cs-CZ" dirty="0"/>
          </a:p>
          <a:p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0DAFBF46-1D96-656C-2F57-48609B2FF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3713" y="9061201"/>
            <a:ext cx="4944257" cy="47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595A2F2-EF48-9D3B-D086-882B1689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64" y="1460251"/>
            <a:ext cx="4944257" cy="47966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Zkoumaný vzorek potrubí</a:t>
            </a:r>
          </a:p>
          <a:p>
            <a:endParaRPr lang="cs-CZ" sz="2400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Potrubní trasa 1QC21Z06/1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Odvod paliva </a:t>
            </a:r>
            <a:r>
              <a:rPr lang="cs-CZ" dirty="0">
                <a:sym typeface="Wingdings" panose="05000000000000000000" pitchFamily="2" charset="2"/>
              </a:rPr>
              <a:t> drenážní </a:t>
            </a:r>
            <a:r>
              <a:rPr lang="cs-CZ" dirty="0" err="1">
                <a:sym typeface="Wingdings" panose="05000000000000000000" pitchFamily="2" charset="2"/>
              </a:rPr>
              <a:t>nádž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Rozměr: 38 x 2,6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potrubí: žáropevná ocel 12 022.1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příruby: ocel 11 416.1 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Grafický objekt 14" descr="Dokument obrys">
            <a:extLst>
              <a:ext uri="{FF2B5EF4-FFF2-40B4-BE49-F238E27FC236}">
                <a16:creationId xmlns:a16="http://schemas.microsoft.com/office/drawing/2014/main" id="{08308C4A-ED06-708C-6DA5-238CE9A11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0402" y="-689103"/>
            <a:ext cx="1702279" cy="170227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85BB34C-604B-441B-CF07-12CA603A3C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03" y="8319245"/>
            <a:ext cx="2951067" cy="221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F048C6B-6DF8-7763-8B18-454D52752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87" y="-1021731"/>
            <a:ext cx="2951066" cy="22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89D6700-A7AE-12CD-2224-5EFCD52338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543" y="10639863"/>
            <a:ext cx="3142999" cy="23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5A0477-BB38-F3A1-3D09-EB03F4248E9B}"/>
              </a:ext>
            </a:extLst>
          </p:cNvPr>
          <p:cNvSpPr txBox="1"/>
          <p:nvPr/>
        </p:nvSpPr>
        <p:spPr>
          <a:xfrm>
            <a:off x="13988638" y="4383798"/>
            <a:ext cx="1118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Temelín a dieselgenerátorová stanice</a:t>
            </a:r>
          </a:p>
          <a:p>
            <a:endParaRPr lang="cs-CZ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2AF56-DDD0-6F6C-FF39-7A273538C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59359" y="4936578"/>
            <a:ext cx="3282108" cy="43384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BF7D73-05D7-9FA3-CEF3-194A64C37C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63677" y="5464766"/>
            <a:ext cx="6381624" cy="328210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165929D-3CBB-46E1-E072-014CEE5081F9}"/>
              </a:ext>
            </a:extLst>
          </p:cNvPr>
          <p:cNvSpPr txBox="1"/>
          <p:nvPr/>
        </p:nvSpPr>
        <p:spPr>
          <a:xfrm>
            <a:off x="14163677" y="515323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Jaderná elektrárna Temelín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0E2D06C-F927-4F22-D6B3-4A2BF0E2FFFE}"/>
              </a:ext>
            </a:extLst>
          </p:cNvPr>
          <p:cNvSpPr txBox="1"/>
          <p:nvPr/>
        </p:nvSpPr>
        <p:spPr>
          <a:xfrm>
            <a:off x="21031170" y="5153238"/>
            <a:ext cx="38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Systémová diesel generátorová stanice </a:t>
            </a:r>
          </a:p>
        </p:txBody>
      </p:sp>
    </p:spTree>
    <p:extLst>
      <p:ext uri="{BB962C8B-B14F-4D97-AF65-F5344CB8AC3E}">
        <p14:creationId xmlns:p14="http://schemas.microsoft.com/office/powerpoint/2010/main" val="310297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1437C04-05CC-5146-F7BF-BF7CF19F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368" y="8485166"/>
            <a:ext cx="4944257" cy="47966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Zkoumaný vzorek potrubí</a:t>
            </a:r>
          </a:p>
          <a:p>
            <a:endParaRPr lang="cs-CZ" sz="2400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Potrubní trasa 1QC21Z06/1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Odvod paliva </a:t>
            </a:r>
            <a:r>
              <a:rPr lang="cs-CZ" dirty="0">
                <a:sym typeface="Wingdings" panose="05000000000000000000" pitchFamily="2" charset="2"/>
              </a:rPr>
              <a:t> drenážní </a:t>
            </a:r>
            <a:r>
              <a:rPr lang="cs-CZ" dirty="0" err="1">
                <a:sym typeface="Wingdings" panose="05000000000000000000" pitchFamily="2" charset="2"/>
              </a:rPr>
              <a:t>nádž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Rozměr: 38 x 2,6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potrubí: žáropevná ocel 12 022.1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 příruby: ocel 11 416.1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CF75BC-DE84-3251-7BD6-2824BCDA7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83" y="1371530"/>
            <a:ext cx="2951067" cy="221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DA23E2-4E13-275B-BEB8-34C2C323A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97" y="1354028"/>
            <a:ext cx="2951066" cy="22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4280A6-EE74-E996-1872-55E5C3BE0C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97" y="3992754"/>
            <a:ext cx="3142999" cy="23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EADA226-72BE-5E54-5508-1514CDA9BA95}"/>
              </a:ext>
            </a:extLst>
          </p:cNvPr>
          <p:cNvSpPr txBox="1"/>
          <p:nvPr/>
        </p:nvSpPr>
        <p:spPr>
          <a:xfrm>
            <a:off x="-5023263" y="114069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Prováděné zkoušky</a:t>
            </a:r>
          </a:p>
        </p:txBody>
      </p:sp>
    </p:spTree>
    <p:extLst>
      <p:ext uri="{BB962C8B-B14F-4D97-AF65-F5344CB8AC3E}">
        <p14:creationId xmlns:p14="http://schemas.microsoft.com/office/powerpoint/2010/main" val="955578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501237" y="1767006"/>
            <a:ext cx="460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Nedestruktivní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Vizuální kontrola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Kapilární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Radiografická zkouška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7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Prováděné zkoušky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359CB7-8F0C-0B8B-14DF-F6DEF9E7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6801" r="26978" b="38859"/>
          <a:stretch/>
        </p:blipFill>
        <p:spPr bwMode="auto">
          <a:xfrm>
            <a:off x="5426914" y="1404662"/>
            <a:ext cx="2977193" cy="2301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55938A6-D60D-3198-F3D2-1F5ECC09DE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6"/>
          <a:stretch/>
        </p:blipFill>
        <p:spPr bwMode="auto">
          <a:xfrm>
            <a:off x="8916658" y="1404399"/>
            <a:ext cx="2351418" cy="2302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D790AF-E5BD-2B23-260D-11374ABC96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5714" r="20065" b="5144"/>
          <a:stretch/>
        </p:blipFill>
        <p:spPr bwMode="auto">
          <a:xfrm>
            <a:off x="5889507" y="4317048"/>
            <a:ext cx="5029200" cy="199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6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7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Prováděné zkoušky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501237" y="1767007"/>
            <a:ext cx="4604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Destruktivní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Fraktografie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Strukturní a prvková analýza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Metalografická analýza makrostruktury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Metalografická analýza mikrostruktury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Zkouška tvrdosti (</a:t>
            </a:r>
            <a:r>
              <a:rPr lang="cs-CZ" dirty="0" err="1"/>
              <a:t>Vickers</a:t>
            </a:r>
            <a:r>
              <a:rPr lang="cs-CZ" dirty="0"/>
              <a:t> HV10)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Zkouška mikrotvrdosti (</a:t>
            </a:r>
            <a:r>
              <a:rPr lang="cs-CZ" dirty="0" err="1"/>
              <a:t>Vickers</a:t>
            </a:r>
            <a:r>
              <a:rPr lang="cs-CZ" dirty="0"/>
              <a:t> HV0,01)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269FD9-BCCC-15AD-C01A-6B538C5C7F52}"/>
              </a:ext>
            </a:extLst>
          </p:cNvPr>
          <p:cNvSpPr txBox="1"/>
          <p:nvPr/>
        </p:nvSpPr>
        <p:spPr>
          <a:xfrm>
            <a:off x="4793501" y="8163520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Výsledky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DAB643-8532-B429-0090-CDD87F66D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r="24913"/>
          <a:stretch/>
        </p:blipFill>
        <p:spPr bwMode="auto">
          <a:xfrm>
            <a:off x="5528960" y="2571816"/>
            <a:ext cx="2930434" cy="3073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211F7B-4B4D-18B3-0914-203AEBD7F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54" y="1519356"/>
            <a:ext cx="2807809" cy="210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BD79FAA-25A3-0415-B874-CF38148226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22484" r="3531" b="14832"/>
          <a:stretch/>
        </p:blipFill>
        <p:spPr bwMode="auto">
          <a:xfrm rot="5400000">
            <a:off x="8879306" y="4492539"/>
            <a:ext cx="2815103" cy="1546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Analýza poškození naftového potrubí z uhlíkové feriticko-perlitické oceli motoru dieselgenerátorové stanice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7CB8B4-E03D-90BD-E9B0-43249F028887}"/>
              </a:ext>
            </a:extLst>
          </p:cNvPr>
          <p:cNvSpPr txBox="1"/>
          <p:nvPr/>
        </p:nvSpPr>
        <p:spPr>
          <a:xfrm>
            <a:off x="4786312" y="2505670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Výsledky</a:t>
            </a:r>
          </a:p>
        </p:txBody>
      </p:sp>
    </p:spTree>
    <p:extLst>
      <p:ext uri="{BB962C8B-B14F-4D97-AF65-F5344CB8AC3E}">
        <p14:creationId xmlns:p14="http://schemas.microsoft.com/office/powerpoint/2010/main" val="23718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989</Words>
  <Application>Microsoft Office PowerPoint</Application>
  <PresentationFormat>Širokoúhlá obrazovka</PresentationFormat>
  <Paragraphs>210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Analýza poškození naftového potrubí z uhlíkové feriticko-perlitické oceli motoru dieselgenerátorové stanice</vt:lpstr>
      <vt:lpstr>Analýza poškození naftového potrubí z uhlíkové feriticko-perlitické oceli motoru dieselgenerátorové stanice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poškození naftového potrubí z uhlíkové feriticko-perlitické oceli motoru dieselgenerátorové stanice</dc:title>
  <dc:creator>Jiří Pešička</dc:creator>
  <cp:lastModifiedBy>Jiří Pešička</cp:lastModifiedBy>
  <cp:revision>16</cp:revision>
  <dcterms:created xsi:type="dcterms:W3CDTF">2023-05-16T17:08:38Z</dcterms:created>
  <dcterms:modified xsi:type="dcterms:W3CDTF">2023-06-13T14:24:33Z</dcterms:modified>
</cp:coreProperties>
</file>