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as_2ecsbas\Desktop\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ysClr val="windowText" lastClr="000000"/>
                </a:solidFill>
              </a:rPr>
              <a:t>Porovnání celkové ceny</a:t>
            </a:r>
          </a:p>
        </c:rich>
      </c:tx>
      <c:layout>
        <c:manualLayout>
          <c:xMode val="edge"/>
          <c:yMode val="edge"/>
          <c:x val="0.28300582138493119"/>
          <c:y val="3.1930326519016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List1!$A$8</c:f>
              <c:strCache>
                <c:ptCount val="1"/>
                <c:pt idx="0">
                  <c:v>Extenzivní plochá střecha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List1!$B$7:$D$7</c:f>
              <c:numCache>
                <c:formatCode>#,##0</c:formatCode>
                <c:ptCount val="3"/>
                <c:pt idx="0">
                  <c:v>1710000</c:v>
                </c:pt>
                <c:pt idx="1">
                  <c:v>1630000</c:v>
                </c:pt>
                <c:pt idx="2">
                  <c:v>1485000</c:v>
                </c:pt>
              </c:numCache>
            </c:numRef>
          </c:cat>
          <c:val>
            <c:numRef>
              <c:f>List1!$B$8:$D$8</c:f>
              <c:numCache>
                <c:formatCode>General</c:formatCode>
                <c:ptCount val="3"/>
                <c:pt idx="0" formatCode="#,##0">
                  <c:v>1710000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D-41AA-BF14-282837031E4A}"/>
            </c:ext>
          </c:extLst>
        </c:ser>
        <c:ser>
          <c:idx val="1"/>
          <c:order val="1"/>
          <c:tx>
            <c:strRef>
              <c:f>List1!$A$9</c:f>
              <c:strCache>
                <c:ptCount val="1"/>
                <c:pt idx="0">
                  <c:v>Inverzní plochá střecha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List1!$B$7:$D$7</c:f>
              <c:numCache>
                <c:formatCode>#,##0</c:formatCode>
                <c:ptCount val="3"/>
                <c:pt idx="0">
                  <c:v>1710000</c:v>
                </c:pt>
                <c:pt idx="1">
                  <c:v>1630000</c:v>
                </c:pt>
                <c:pt idx="2">
                  <c:v>1485000</c:v>
                </c:pt>
              </c:numCache>
            </c:numRef>
          </c:cat>
          <c:val>
            <c:numRef>
              <c:f>List1!$B$9:$D$9</c:f>
              <c:numCache>
                <c:formatCode>#,##0</c:formatCode>
                <c:ptCount val="3"/>
                <c:pt idx="1">
                  <c:v>1630000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D-41AA-BF14-282837031E4A}"/>
            </c:ext>
          </c:extLst>
        </c:ser>
        <c:ser>
          <c:idx val="2"/>
          <c:order val="2"/>
          <c:tx>
            <c:strRef>
              <c:f>List1!$A$10</c:f>
              <c:strCache>
                <c:ptCount val="1"/>
                <c:pt idx="0">
                  <c:v>Plochá Duo střecha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List1!$B$7:$D$7</c:f>
              <c:numCache>
                <c:formatCode>#,##0</c:formatCode>
                <c:ptCount val="3"/>
                <c:pt idx="0">
                  <c:v>1710000</c:v>
                </c:pt>
                <c:pt idx="1">
                  <c:v>1630000</c:v>
                </c:pt>
                <c:pt idx="2">
                  <c:v>1485000</c:v>
                </c:pt>
              </c:numCache>
            </c:numRef>
          </c:cat>
          <c:val>
            <c:numRef>
              <c:f>List1!$B$10:$D$10</c:f>
              <c:numCache>
                <c:formatCode>General</c:formatCode>
                <c:ptCount val="3"/>
                <c:pt idx="2" formatCode="#,##0">
                  <c:v>1485000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D-41AA-BF14-282837031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66457168"/>
        <c:axId val="466451768"/>
      </c:barChart>
      <c:catAx>
        <c:axId val="46645716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6451768"/>
        <c:crosses val="autoZero"/>
        <c:auto val="1"/>
        <c:lblAlgn val="ctr"/>
        <c:lblOffset val="100"/>
        <c:noMultiLvlLbl val="0"/>
      </c:catAx>
      <c:valAx>
        <c:axId val="46645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Cena v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645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37F8-F434-480C-8BE0-6A40F45C654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9174-CB2E-481B-AD18-F04692E22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8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2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78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8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27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5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3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2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91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56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2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2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02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50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13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7" y="4250950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2" y="425095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7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56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17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4" y="430215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5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52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6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3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4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5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69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92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5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8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1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52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0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3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FC82D9-0A36-4E25-BFD3-FBFCEE3EDE9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19D6-6298-454F-8283-82C25179B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3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7" indent="-342907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5" indent="-285756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3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32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41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50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59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69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78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7"/>
            <a:ext cx="4037012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9"/>
            <a:ext cx="1522412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4" y="3"/>
            <a:ext cx="1603387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9" y="6096000"/>
            <a:ext cx="993734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0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778021-81D0-D11B-5DB0-F0306C152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30" y="629269"/>
            <a:ext cx="9252154" cy="138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err="1">
                <a:solidFill>
                  <a:schemeClr val="bg1"/>
                </a:solidFill>
              </a:rPr>
              <a:t>Administrativní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budova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-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Variantní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střešní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konstrukce</a:t>
            </a:r>
            <a:endParaRPr lang="en-US" sz="4400" dirty="0">
              <a:solidFill>
                <a:schemeClr val="bg1"/>
              </a:solidFill>
            </a:endParaRPr>
          </a:p>
        </p:txBody>
      </p:sp>
      <p:sp useBgFill="1">
        <p:nvSpPr>
          <p:cNvPr id="1049" name="Freeform: Shape 104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" y="1762070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A2C3A5-A469-D00B-14BC-37F91BB6A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32" y="2548284"/>
            <a:ext cx="9978181" cy="3658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900" dirty="0">
                <a:solidFill>
                  <a:schemeClr val="tx1"/>
                </a:solidFill>
              </a:rPr>
              <a:t>Vypracoval: Lukáš Mikuláštík, UČO: 25217</a:t>
            </a:r>
          </a:p>
          <a:p>
            <a:pPr>
              <a:buFont typeface="Wingdings 3" charset="2"/>
              <a:buChar char=""/>
            </a:pPr>
            <a:r>
              <a:rPr lang="en-US" sz="1900" dirty="0">
                <a:solidFill>
                  <a:schemeClr val="tx1"/>
                </a:solidFill>
              </a:rPr>
              <a:t>Vedoucí bakalářské práce: Ing. Aleš Kaňkovský</a:t>
            </a:r>
          </a:p>
          <a:p>
            <a:pPr>
              <a:buFont typeface="Wingdings 3" charset="2"/>
              <a:buChar char=""/>
            </a:pPr>
            <a:r>
              <a:rPr lang="en-US" sz="1900" dirty="0">
                <a:solidFill>
                  <a:schemeClr val="tx1"/>
                </a:solidFill>
              </a:rPr>
              <a:t>Oponent: Ing. Michal Lávička</a:t>
            </a:r>
          </a:p>
          <a:p>
            <a:pPr>
              <a:buFont typeface="Wingdings 3" charset="2"/>
              <a:buChar char=""/>
            </a:pPr>
            <a:r>
              <a:rPr lang="en-US" sz="1900" dirty="0">
                <a:solidFill>
                  <a:schemeClr val="tx1"/>
                </a:solidFill>
              </a:rPr>
              <a:t>Kvalifikační stupeň: Bakalářská práce</a:t>
            </a:r>
          </a:p>
          <a:p>
            <a:pPr>
              <a:buFont typeface="Wingdings 3" charset="2"/>
              <a:buChar char=""/>
            </a:pPr>
            <a:r>
              <a:rPr lang="en-US" sz="1900" dirty="0">
                <a:solidFill>
                  <a:schemeClr val="tx1"/>
                </a:solidFill>
              </a:rPr>
              <a:t>Datum odevzdání: </a:t>
            </a:r>
            <a:r>
              <a:rPr lang="cs-CZ" sz="1900" dirty="0">
                <a:solidFill>
                  <a:schemeClr val="tx1"/>
                </a:solidFill>
              </a:rPr>
              <a:t>06/2023</a:t>
            </a:r>
            <a:endParaRPr lang="en-US" sz="19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1900" dirty="0">
                <a:solidFill>
                  <a:schemeClr val="tx1"/>
                </a:solidFill>
              </a:rPr>
              <a:t>Vysoká škola technická a ekonomická v </a:t>
            </a:r>
            <a:r>
              <a:rPr lang="en-US" sz="1900" dirty="0" err="1">
                <a:solidFill>
                  <a:schemeClr val="tx1"/>
                </a:solidFill>
              </a:rPr>
              <a:t>Českých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Budějovicích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cs-CZ" sz="1900" dirty="0">
                <a:solidFill>
                  <a:schemeClr val="tx1"/>
                </a:solidFill>
              </a:rPr>
              <a:t>Studijní obor: pozemní stavby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E7BE7-D135-FC15-3307-C2462BD1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6869" b="-3"/>
          <a:stretch/>
        </p:blipFill>
        <p:spPr bwMode="auto">
          <a:xfrm>
            <a:off x="9659938" y="3619377"/>
            <a:ext cx="2241548" cy="28497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6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B25F8-3E6A-70B2-BE3B-84D8C5AC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Děkuji za pozornost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2B5C1-5774-98DB-DF3A-5180242A006E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98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03E6D-6389-C49C-A213-BF04D53A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/>
              <a:t>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7BA6C-0170-196F-75DD-91FA0E86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/>
              <a:t>- „</a:t>
            </a:r>
            <a:r>
              <a:rPr lang="cs-CZ" sz="1800" i="1" dirty="0"/>
              <a:t>Je možné u navržených konstrukčních variant ploché střechy uvažovat stávající řešení např. odvodnění střechy, řešení prostupů TZB, výtahové šachty apod.? Případně by bylo nutné tyto prvky upravit dle jednotlivých variant.“</a:t>
            </a:r>
          </a:p>
          <a:p>
            <a:pPr marL="0" indent="0" algn="just">
              <a:buNone/>
            </a:pPr>
            <a:r>
              <a:rPr lang="cs-CZ" sz="1800" dirty="0"/>
              <a:t>- Nastavení výšky odvětrávacích komínků</a:t>
            </a:r>
          </a:p>
          <a:p>
            <a:pPr marL="0" indent="0" algn="just">
              <a:buNone/>
            </a:pPr>
            <a:r>
              <a:rPr lang="cs-CZ" sz="1800" dirty="0"/>
              <a:t>- Změna atikové vpusti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DE7F34-6522-ED90-6850-6866BC61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4575"/>
            <a:ext cx="2938129" cy="4010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FD2AEAF-F74D-78E8-24B0-D98DFD73B924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71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8B1D2-3EE7-EBD1-DBF5-6A0A9222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/>
              <a:t>OTÁZKY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1CBAA-3BC0-C264-790C-F406ACC4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55052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i="1" dirty="0"/>
              <a:t>- „Pokud je v PBŘ požadavek na střechu </a:t>
            </a:r>
            <a:r>
              <a:rPr lang="cs-CZ" sz="1800" i="1" dirty="0" err="1"/>
              <a:t>Broof</a:t>
            </a:r>
            <a:r>
              <a:rPr lang="cs-CZ" sz="1800" i="1" dirty="0"/>
              <a:t> T3 co to znamená jednotlivé vrstvi (skladby jako celek)?“</a:t>
            </a:r>
          </a:p>
          <a:p>
            <a:pPr marL="0" indent="0" algn="just">
              <a:buNone/>
            </a:pPr>
            <a:r>
              <a:rPr lang="cs-CZ" sz="1800" i="1" dirty="0"/>
              <a:t>- „Pokud plochou střechou probíhá objektová dilatace, nakreslete (popište) jak bude vypadat hydroizolace ploché střechy v místě, a na co si dát pozor?“</a:t>
            </a:r>
          </a:p>
          <a:p>
            <a:pPr marL="0" indent="0" algn="just">
              <a:buNone/>
            </a:pPr>
            <a:r>
              <a:rPr lang="cs-CZ" sz="1800" i="1" dirty="0"/>
              <a:t>- „Při návrhu intenzivní/extenzivní střechy je vhodnější k akumulaci vody použít nopovou fólii nebo například </a:t>
            </a:r>
            <a:r>
              <a:rPr lang="cs-CZ" sz="1800" i="1" dirty="0" err="1"/>
              <a:t>Isover</a:t>
            </a:r>
            <a:r>
              <a:rPr lang="cs-CZ" sz="1800" i="1" dirty="0"/>
              <a:t> FLORA – výhody / nevýhody?“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FFB497-BF3C-56D0-F422-92D92A85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09" y="3428997"/>
            <a:ext cx="3362491" cy="2953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667277-EAA1-B900-1D2E-5FB0F82E5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41" y="3428999"/>
            <a:ext cx="1969689" cy="2953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SOVER Flora 30 mm | GREEN DEPOT - vše pro zelené střechy">
            <a:extLst>
              <a:ext uri="{FF2B5EF4-FFF2-40B4-BE49-F238E27FC236}">
                <a16:creationId xmlns:a16="http://schemas.microsoft.com/office/drawing/2014/main" id="{FE820636-F1D4-F235-2D9A-3598121A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79" y="3428996"/>
            <a:ext cx="2303898" cy="2953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pová fólie Guttabeta T20 Garden | Buildex.cz">
            <a:extLst>
              <a:ext uri="{FF2B5EF4-FFF2-40B4-BE49-F238E27FC236}">
                <a16:creationId xmlns:a16="http://schemas.microsoft.com/office/drawing/2014/main" id="{419D15F3-8F21-988D-A5A8-9C600CED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96" y="3428997"/>
            <a:ext cx="3071644" cy="2953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0AF122B-4844-E064-32FF-5B81A39188A6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85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0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7A8FE7-8C0F-5EA0-A717-932000C4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LOKALIZACE PROJEKTU</a:t>
            </a: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" y="1762070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42E305E-C403-145C-D7D8-84A0D09D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4"/>
            <a:ext cx="8071008" cy="365868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/>
              <a:t>- Prerekvizita předmětu Ateliér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- Administrativní budova pro projekční kancelář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u="sng" dirty="0"/>
              <a:t>Výzkumná otázka č.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Variantní návrh konstrukce ploché střechy (min. 3 varianty)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u="sng" dirty="0"/>
              <a:t>Výzkumná otázka č. 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Multikriteriální posouzení a vyhodnocení navržených variant konstrukce ploché střechy (min. 5 kritérií)</a:t>
            </a:r>
          </a:p>
        </p:txBody>
      </p:sp>
      <p:pic>
        <p:nvPicPr>
          <p:cNvPr id="12" name="Graphic 11" descr="Budova">
            <a:extLst>
              <a:ext uri="{FF2B5EF4-FFF2-40B4-BE49-F238E27FC236}">
                <a16:creationId xmlns:a16="http://schemas.microsoft.com/office/drawing/2014/main" id="{10A781D4-1C89-98A0-3E2A-38EFF52D1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1052" y="2548281"/>
            <a:ext cx="3662018" cy="3662018"/>
          </a:xfrm>
          <a:prstGeom prst="rect">
            <a:avLst/>
          </a:prstGeom>
          <a:effectLst/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1ED06ED-BF8A-88DB-37C3-555525CA215A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94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9CD92-E15B-F4BC-3674-2D8D901C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LOKALIZACE,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D0641-962A-C820-4EB1-D235C690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Kraj: Jihočeský kraj</a:t>
            </a:r>
          </a:p>
          <a:p>
            <a:pPr marL="0" indent="0">
              <a:buNone/>
            </a:pPr>
            <a:r>
              <a:rPr lang="cs-CZ" dirty="0"/>
              <a:t>- ORP: Strakonice</a:t>
            </a:r>
          </a:p>
          <a:p>
            <a:pPr marL="0" indent="0">
              <a:buNone/>
            </a:pPr>
            <a:r>
              <a:rPr lang="cs-CZ" dirty="0"/>
              <a:t>- Obec: Strakonice</a:t>
            </a:r>
          </a:p>
          <a:p>
            <a:pPr marL="0" indent="0">
              <a:buNone/>
            </a:pPr>
            <a:r>
              <a:rPr lang="cs-CZ" dirty="0"/>
              <a:t>- Ulice: Zvolenská</a:t>
            </a:r>
          </a:p>
          <a:p>
            <a:pPr marL="0" indent="0">
              <a:buNone/>
            </a:pPr>
            <a:r>
              <a:rPr lang="cs-CZ" dirty="0"/>
              <a:t>- Parcelní číslo: 545/1, 545/11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56BA2-9F64-582D-9B2B-A2167174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523785"/>
            <a:ext cx="3576094" cy="2924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77EFA60-098B-2B0E-6AC2-BD454DBC8BDC}"/>
              </a:ext>
            </a:extLst>
          </p:cNvPr>
          <p:cNvSpPr/>
          <p:nvPr/>
        </p:nvSpPr>
        <p:spPr>
          <a:xfrm>
            <a:off x="2091079" y="3954448"/>
            <a:ext cx="1204331" cy="1215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206FD3-AC78-0B55-5E73-3BAFDCC5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38" y="3523785"/>
            <a:ext cx="2648998" cy="29244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7E1FC2C-1F31-F39C-FC1B-F1CAF4FD04BC}"/>
              </a:ext>
            </a:extLst>
          </p:cNvPr>
          <p:cNvCxnSpPr>
            <a:cxnSpLocks/>
          </p:cNvCxnSpPr>
          <p:nvPr/>
        </p:nvCxnSpPr>
        <p:spPr>
          <a:xfrm flipH="1">
            <a:off x="5193578" y="4125568"/>
            <a:ext cx="466344" cy="9326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7AC6CB8-60E8-A24E-703D-16C31AA7EF16}"/>
              </a:ext>
            </a:extLst>
          </p:cNvPr>
          <p:cNvCxnSpPr>
            <a:cxnSpLocks/>
          </p:cNvCxnSpPr>
          <p:nvPr/>
        </p:nvCxnSpPr>
        <p:spPr>
          <a:xfrm>
            <a:off x="5650778" y="4125568"/>
            <a:ext cx="740664" cy="265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E84E3B8-ED5F-470E-AA12-F9AA0A296074}"/>
              </a:ext>
            </a:extLst>
          </p:cNvPr>
          <p:cNvCxnSpPr>
            <a:cxnSpLocks/>
          </p:cNvCxnSpPr>
          <p:nvPr/>
        </p:nvCxnSpPr>
        <p:spPr>
          <a:xfrm flipH="1">
            <a:off x="6117122" y="4381601"/>
            <a:ext cx="274320" cy="15766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BB1363E-0A78-6390-4938-0F1000047C30}"/>
              </a:ext>
            </a:extLst>
          </p:cNvPr>
          <p:cNvCxnSpPr>
            <a:cxnSpLocks/>
          </p:cNvCxnSpPr>
          <p:nvPr/>
        </p:nvCxnSpPr>
        <p:spPr>
          <a:xfrm flipH="1" flipV="1">
            <a:off x="5193578" y="5058256"/>
            <a:ext cx="923544" cy="9036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84EFD1-1E9F-265F-F6F8-FA071CCEB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870" y="1479747"/>
            <a:ext cx="3475530" cy="4968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2D1FD30-342B-7A0E-46C2-38502F34C98A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6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4BABA-F0A1-A8DA-81EB-F40107D8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DISPOZIČNÍ ŘEŠENÍ, VIZUALIZACE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27924-35E7-EC07-D47B-385EBB97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1.NP											2.NP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FC7B69-9AA3-0E65-FEED-EEDAE81C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0" y="2332674"/>
            <a:ext cx="5790031" cy="37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087126-66BD-000C-80FA-0D6024034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2674"/>
            <a:ext cx="5907232" cy="37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92763B6-5781-1200-BB8C-71424B57CF79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5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13D43-7060-C7B0-088A-DD1ECA8D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DISPOZIČNÍ ŘEŠENÍ, VIZUALIZACE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BFC095C1-C015-07B4-9228-E9E2A381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01" y="1904078"/>
            <a:ext cx="5966299" cy="4404336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708C643-D51F-BEC6-9564-E21DCCE8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29" y="1904079"/>
            <a:ext cx="5851070" cy="440433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6983EC6-B95A-D1BA-4577-C16516DC19F8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20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398C9-7E61-7E4F-8AC0-B6CAB739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STAVEBNĚ KONSTRUKČNÍ ŘEŠENÍ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43CCB-4F41-7431-622D-53C7E4A7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Základy: základové pasy, ztracené bednění, podkladní ŽB deska</a:t>
            </a:r>
          </a:p>
          <a:p>
            <a:pPr marL="0" indent="0">
              <a:buNone/>
            </a:pPr>
            <a:r>
              <a:rPr lang="cs-CZ" dirty="0"/>
              <a:t>- Konstrukční systém: kombinovaný stěnový nosný systém</a:t>
            </a:r>
          </a:p>
          <a:p>
            <a:pPr marL="0" indent="0">
              <a:buNone/>
            </a:pPr>
            <a:r>
              <a:rPr lang="cs-CZ" dirty="0"/>
              <a:t>- Svislé nosné/nenosné konstrukce: cihelné bloky </a:t>
            </a:r>
            <a:r>
              <a:rPr lang="cs-CZ" dirty="0" err="1"/>
              <a:t>Porotherm</a:t>
            </a:r>
            <a:r>
              <a:rPr lang="cs-CZ" dirty="0"/>
              <a:t>, SDK</a:t>
            </a:r>
          </a:p>
          <a:p>
            <a:pPr marL="0" indent="0">
              <a:buNone/>
            </a:pPr>
            <a:r>
              <a:rPr lang="cs-CZ" dirty="0"/>
              <a:t>- Vodorovné nosné konstrukce: předpjaté panely </a:t>
            </a:r>
            <a:r>
              <a:rPr lang="cs-CZ" dirty="0" err="1"/>
              <a:t>Spiroll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Typ střechy: jednoplášťová plochá střecha 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581B1F-8189-A441-C4C8-2E36DC4C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94" y="3561773"/>
            <a:ext cx="9421011" cy="329622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DB1C5EC-8815-9FE3-212C-06EAFD288F26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2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1A949-DF35-BDE9-A203-40B99D18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/>
              <a:t>1. VÝZKUMNÁ OTÁZKA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D5E50-B0F9-4766-6BEC-F5EE3BF8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419548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i="1" dirty="0"/>
              <a:t>- „Variantní návrh konstrukce ploché střechy (min. 3 varianty)“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AF7FBD-AC4E-BB62-6E97-61507EA4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2238390"/>
            <a:ext cx="3747386" cy="45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8FF0BE-090B-BC73-88C2-CDFC199C3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"/>
          <a:stretch/>
        </p:blipFill>
        <p:spPr>
          <a:xfrm>
            <a:off x="4800770" y="2238390"/>
            <a:ext cx="3522776" cy="45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D57F6BD-3043-5A72-75EB-ED99FEBF7EBD}"/>
              </a:ext>
            </a:extLst>
          </p:cNvPr>
          <p:cNvSpPr txBox="1"/>
          <p:nvPr/>
        </p:nvSpPr>
        <p:spPr>
          <a:xfrm>
            <a:off x="1053385" y="1869055"/>
            <a:ext cx="30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Extenzivní plochá střecha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C516F95-612F-0276-9CA5-D157B0A05A6C}"/>
              </a:ext>
            </a:extLst>
          </p:cNvPr>
          <p:cNvSpPr txBox="1"/>
          <p:nvPr/>
        </p:nvSpPr>
        <p:spPr>
          <a:xfrm>
            <a:off x="5055396" y="1869055"/>
            <a:ext cx="30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Inverzní plochá střecha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5A0E27C-3328-4D89-3B81-860104E48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582" y="2238390"/>
            <a:ext cx="3322564" cy="45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353BB4-6D9E-8855-23C1-1D2CCE5382CE}"/>
              </a:ext>
            </a:extLst>
          </p:cNvPr>
          <p:cNvSpPr txBox="1"/>
          <p:nvPr/>
        </p:nvSpPr>
        <p:spPr>
          <a:xfrm>
            <a:off x="8996218" y="1869055"/>
            <a:ext cx="30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Plochá DUO střecha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FE5874-761F-6354-CF2D-48A663B21801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21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FDA-4194-BD00-E368-A2006AC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/>
              <a:t>2. VÝZKUMNÁ OTÁZKA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E1CD7A-498B-7313-1B67-E1AE648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35272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- „Multikriteriální posouzení a vyhodnocení navržených variant konstrukce ploché střechy (min. 5 kritérií)“</a:t>
            </a:r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D246D49-C77A-5204-4AB8-0B7E47091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309214"/>
              </p:ext>
            </p:extLst>
          </p:nvPr>
        </p:nvGraphicFramePr>
        <p:xfrm>
          <a:off x="665747" y="2295802"/>
          <a:ext cx="1088014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578">
                  <a:extLst>
                    <a:ext uri="{9D8B030D-6E8A-4147-A177-3AD203B41FA5}">
                      <a16:colId xmlns:a16="http://schemas.microsoft.com/office/drawing/2014/main" val="3372140602"/>
                    </a:ext>
                  </a:extLst>
                </a:gridCol>
                <a:gridCol w="2119224">
                  <a:extLst>
                    <a:ext uri="{9D8B030D-6E8A-4147-A177-3AD203B41FA5}">
                      <a16:colId xmlns:a16="http://schemas.microsoft.com/office/drawing/2014/main" val="369555535"/>
                    </a:ext>
                  </a:extLst>
                </a:gridCol>
                <a:gridCol w="1859539">
                  <a:extLst>
                    <a:ext uri="{9D8B030D-6E8A-4147-A177-3AD203B41FA5}">
                      <a16:colId xmlns:a16="http://schemas.microsoft.com/office/drawing/2014/main" val="1340839508"/>
                    </a:ext>
                  </a:extLst>
                </a:gridCol>
                <a:gridCol w="1246919">
                  <a:extLst>
                    <a:ext uri="{9D8B030D-6E8A-4147-A177-3AD203B41FA5}">
                      <a16:colId xmlns:a16="http://schemas.microsoft.com/office/drawing/2014/main" val="922237107"/>
                    </a:ext>
                  </a:extLst>
                </a:gridCol>
                <a:gridCol w="1477686">
                  <a:extLst>
                    <a:ext uri="{9D8B030D-6E8A-4147-A177-3AD203B41FA5}">
                      <a16:colId xmlns:a16="http://schemas.microsoft.com/office/drawing/2014/main" val="3241031946"/>
                    </a:ext>
                  </a:extLst>
                </a:gridCol>
                <a:gridCol w="2285194">
                  <a:extLst>
                    <a:ext uri="{9D8B030D-6E8A-4147-A177-3AD203B41FA5}">
                      <a16:colId xmlns:a16="http://schemas.microsoft.com/office/drawing/2014/main" val="2126479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solidFill>
                            <a:schemeClr val="tx1"/>
                          </a:solidFill>
                        </a:rPr>
                        <a:t>Druh střechy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solidFill>
                            <a:schemeClr val="tx1"/>
                          </a:solidFill>
                        </a:rPr>
                        <a:t>Součinitel prostupu tepla (W/m2*K)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solidFill>
                            <a:schemeClr val="tx1"/>
                          </a:solidFill>
                        </a:rPr>
                        <a:t>Statické zatížení (KN/m2)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solidFill>
                            <a:schemeClr val="tx1"/>
                          </a:solidFill>
                        </a:rPr>
                        <a:t>Celková cena (Kč)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solidFill>
                            <a:schemeClr val="tx1"/>
                          </a:solidFill>
                        </a:rPr>
                        <a:t>Celková tloušťka (mm)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solidFill>
                            <a:schemeClr val="tx1"/>
                          </a:solidFill>
                        </a:rPr>
                        <a:t>Lineární činitel prostupu tepla (W/m*K)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62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Extenzivní plochá střecha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0,144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8,47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1 710 000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441,14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0,166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13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Plochá inverzní střecha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0,151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9,44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1 630 000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522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0,148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837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Plochá DUO střecha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0,162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8,83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solidFill>
                            <a:schemeClr val="tx1"/>
                          </a:solidFill>
                        </a:rPr>
                        <a:t>1 485 000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471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0,148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062956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BC0959E9-932F-ED8F-869B-F9F1B8F76943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83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056B5-9CEC-5EC6-1E08-AFF408D4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4" y="452718"/>
            <a:ext cx="9404723" cy="900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/>
              <a:t>SHRNUTÍ, ZÁVĚR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A913AD-D0C0-2F3F-E883-7EA5A1B0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- Zkušenosti</a:t>
            </a:r>
          </a:p>
          <a:p>
            <a:pPr marL="0" indent="0">
              <a:buNone/>
            </a:pPr>
            <a:r>
              <a:rPr lang="cs-CZ"/>
              <a:t>- Průběh práce</a:t>
            </a:r>
          </a:p>
          <a:p>
            <a:pPr marL="0" indent="0">
              <a:buNone/>
            </a:pPr>
            <a:r>
              <a:rPr lang="cs-CZ"/>
              <a:t>- Volba rozhodující varianty</a:t>
            </a:r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59F44E9-E319-5C47-FCF3-826A09D75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826413"/>
              </p:ext>
            </p:extLst>
          </p:nvPr>
        </p:nvGraphicFramePr>
        <p:xfrm>
          <a:off x="6318504" y="3429000"/>
          <a:ext cx="4752429" cy="29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904FD9A-CA8C-BC77-9484-0B213FFB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4" y="3429000"/>
            <a:ext cx="4974933" cy="2865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FF93D8D-4489-8ECD-F1E7-CBA8365215FC}"/>
              </a:ext>
            </a:extLst>
          </p:cNvPr>
          <p:cNvSpPr/>
          <p:nvPr/>
        </p:nvSpPr>
        <p:spPr>
          <a:xfrm>
            <a:off x="10442027" y="0"/>
            <a:ext cx="685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357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468</TotalTime>
  <Words>465</Words>
  <Application>Microsoft Office PowerPoint</Application>
  <PresentationFormat>Širokoúhlá obrazovka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Administrativní budova - Variantní střešní konstrukce</vt:lpstr>
      <vt:lpstr>LOKALIZACE PROJEKTU</vt:lpstr>
      <vt:lpstr>LOKALIZACE, SITUACE</vt:lpstr>
      <vt:lpstr>DISPOZIČNÍ ŘEŠENÍ, VIZUALIZACE</vt:lpstr>
      <vt:lpstr>DISPOZIČNÍ ŘEŠENÍ, VIZUALIZACE</vt:lpstr>
      <vt:lpstr>STAVEBNĚ KONSTRUKČNÍ ŘEŠENÍ</vt:lpstr>
      <vt:lpstr>1. VÝZKUMNÁ OTÁZKA </vt:lpstr>
      <vt:lpstr>2. VÝZKUMNÁ OTÁZKA </vt:lpstr>
      <vt:lpstr>SHRNUTÍ, ZÁVĚR</vt:lpstr>
      <vt:lpstr>Děkuji za pozornost</vt:lpstr>
      <vt:lpstr>OTÁZKY VEDOUCÍHO PRÁCE</vt:lpstr>
      <vt:lpstr>OTÁZKY OPONENTA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Administrativní budova - Variantní střešní konstrukce</dc:title>
  <dc:creator>Lukáš Mikuláštík</dc:creator>
  <cp:lastModifiedBy>Lukáš Mikuláštík</cp:lastModifiedBy>
  <cp:revision>8</cp:revision>
  <dcterms:created xsi:type="dcterms:W3CDTF">2023-06-05T17:22:07Z</dcterms:created>
  <dcterms:modified xsi:type="dcterms:W3CDTF">2023-06-13T07:59:36Z</dcterms:modified>
</cp:coreProperties>
</file>