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22"/>
  </p:notesMasterIdLst>
  <p:handoutMasterIdLst>
    <p:handoutMasterId r:id="rId23"/>
  </p:handoutMasterIdLst>
  <p:sldIdLst>
    <p:sldId id="265" r:id="rId5"/>
    <p:sldId id="309" r:id="rId6"/>
    <p:sldId id="325" r:id="rId7"/>
    <p:sldId id="312" r:id="rId8"/>
    <p:sldId id="320" r:id="rId9"/>
    <p:sldId id="310" r:id="rId10"/>
    <p:sldId id="322" r:id="rId11"/>
    <p:sldId id="315" r:id="rId12"/>
    <p:sldId id="313" r:id="rId13"/>
    <p:sldId id="316" r:id="rId14"/>
    <p:sldId id="317" r:id="rId15"/>
    <p:sldId id="323" r:id="rId16"/>
    <p:sldId id="324" r:id="rId17"/>
    <p:sldId id="307" r:id="rId18"/>
    <p:sldId id="293" r:id="rId19"/>
    <p:sldId id="326" r:id="rId20"/>
    <p:sldId id="31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274" autoAdjust="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FE_Owerflows\Meranie%20Overflow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FE_Owerflows\Meranie%20Overflow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FE_Owerflows\Meranie%20Overflow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142953696325"/>
          <c:y val="7.0247718825154112E-2"/>
          <c:w val="0.88776806700963751"/>
          <c:h val="0.80761376296713638"/>
        </c:manualLayout>
      </c:layout>
      <c:lineChart>
        <c:grouping val="standard"/>
        <c:varyColors val="0"/>
        <c:ser>
          <c:idx val="0"/>
          <c:order val="0"/>
          <c:tx>
            <c:strRef>
              <c:f>List1!$D$13</c:f>
              <c:strCache>
                <c:ptCount val="1"/>
                <c:pt idx="0">
                  <c:v>Průměrná naměřená hodnota zachycení plynů v objemu odlitku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A4-4ACA-8AEA-C2F6F25D4B1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4-4ACA-8AEA-C2F6F25D4B1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76200" cap="sq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A4-4ACA-8AEA-C2F6F25D4B1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A4-4ACA-8AEA-C2F6F25D4B14}"/>
              </c:ext>
            </c:extLst>
          </c:dPt>
          <c:dLbls>
            <c:dLbl>
              <c:idx val="0"/>
              <c:layout>
                <c:manualLayout>
                  <c:x val="-6.8731380578964649E-2"/>
                  <c:y val="-7.9470455169876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A4-4ACA-8AEA-C2F6F25D4B14}"/>
                </c:ext>
              </c:extLst>
            </c:dLbl>
            <c:dLbl>
              <c:idx val="1"/>
              <c:layout>
                <c:manualLayout>
                  <c:x val="-8.9648488203077914E-2"/>
                  <c:y val="-7.0247718825154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A4-4ACA-8AEA-C2F6F25D4B14}"/>
                </c:ext>
              </c:extLst>
            </c:dLbl>
            <c:dLbl>
              <c:idx val="2"/>
              <c:layout>
                <c:manualLayout>
                  <c:x val="-7.0379778081475525E-2"/>
                  <c:y val="-6.7084514258401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4-4ACA-8AEA-C2F6F25D4B14}"/>
                </c:ext>
              </c:extLst>
            </c:dLbl>
            <c:dLbl>
              <c:idx val="3"/>
              <c:layout>
                <c:manualLayout>
                  <c:x val="-7.631711602458302E-2"/>
                  <c:y val="-7.0247762002221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A4-4ACA-8AEA-C2F6F25D4B1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List1!$C$14:$C$18</c:f>
              <c:strCache>
                <c:ptCount val="5"/>
                <c:pt idx="0">
                  <c:v>h1 = 1,50 mm</c:v>
                </c:pt>
                <c:pt idx="1">
                  <c:v>h2 = 1,25 mm</c:v>
                </c:pt>
                <c:pt idx="2">
                  <c:v>h3 = 1,00 mm</c:v>
                </c:pt>
                <c:pt idx="3">
                  <c:v>h4 = 0,75 mm</c:v>
                </c:pt>
                <c:pt idx="4">
                  <c:v>h5 = 0,60 mm</c:v>
                </c:pt>
              </c:strCache>
            </c:strRef>
          </c:cat>
          <c:val>
            <c:numRef>
              <c:f>List1!$D$14:$D$18</c:f>
              <c:numCache>
                <c:formatCode>General</c:formatCode>
                <c:ptCount val="5"/>
                <c:pt idx="0">
                  <c:v>1.6870000000000001</c:v>
                </c:pt>
                <c:pt idx="1">
                  <c:v>1.9700500000000001</c:v>
                </c:pt>
                <c:pt idx="2">
                  <c:v>2.0451999999999999</c:v>
                </c:pt>
                <c:pt idx="3">
                  <c:v>2.1238999999999999</c:v>
                </c:pt>
                <c:pt idx="4">
                  <c:v>2.2023000000000001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A4-4ACA-8AEA-C2F6F25D4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011055"/>
        <c:axId val="1674012015"/>
      </c:lineChart>
      <c:catAx>
        <c:axId val="167401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4012015"/>
        <c:crosses val="autoZero"/>
        <c:auto val="1"/>
        <c:lblAlgn val="ctr"/>
        <c:lblOffset val="100"/>
        <c:noMultiLvlLbl val="0"/>
      </c:catAx>
      <c:valAx>
        <c:axId val="1674012015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401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9218405641965E-2"/>
          <c:y val="5.997566711472635E-2"/>
          <c:w val="0.85954776934701849"/>
          <c:h val="0.60111285346122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List1!$D$24:$D$25</c:f>
              <c:strCache>
                <c:ptCount val="2"/>
                <c:pt idx="0">
                  <c:v>Měřený tlak [MPa]</c:v>
                </c:pt>
                <c:pt idx="1">
                  <c:v>V odlitku – MBT_O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List1!$C$26:$C$30</c:f>
              <c:strCache>
                <c:ptCount val="5"/>
                <c:pt idx="0">
                  <c:v>h1 = 1,50 mm</c:v>
                </c:pt>
                <c:pt idx="1">
                  <c:v>h2 = 1,25 mm</c:v>
                </c:pt>
                <c:pt idx="2">
                  <c:v>h3 = 1,00 mm</c:v>
                </c:pt>
                <c:pt idx="3">
                  <c:v>h4 = 0,75 mm</c:v>
                </c:pt>
                <c:pt idx="4">
                  <c:v>h5 = 0,60 mm</c:v>
                </c:pt>
              </c:strCache>
            </c:strRef>
          </c:cat>
          <c:val>
            <c:numRef>
              <c:f>List1!$D$26:$D$30</c:f>
              <c:numCache>
                <c:formatCode>General</c:formatCode>
                <c:ptCount val="5"/>
                <c:pt idx="0">
                  <c:v>6.32</c:v>
                </c:pt>
                <c:pt idx="1">
                  <c:v>6.45</c:v>
                </c:pt>
                <c:pt idx="2">
                  <c:v>6.54</c:v>
                </c:pt>
                <c:pt idx="3">
                  <c:v>6.78</c:v>
                </c:pt>
                <c:pt idx="4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C-468E-A930-07F0A55BAE3F}"/>
            </c:ext>
          </c:extLst>
        </c:ser>
        <c:ser>
          <c:idx val="1"/>
          <c:order val="1"/>
          <c:tx>
            <c:strRef>
              <c:f>List1!$E$24:$E$25</c:f>
              <c:strCache>
                <c:ptCount val="2"/>
                <c:pt idx="0">
                  <c:v>Měřený tlak [MPa]</c:v>
                </c:pt>
                <c:pt idx="1">
                  <c:v>V oblasti vtokového zářezu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List1!$C$26:$C$30</c:f>
              <c:strCache>
                <c:ptCount val="5"/>
                <c:pt idx="0">
                  <c:v>h1 = 1,50 mm</c:v>
                </c:pt>
                <c:pt idx="1">
                  <c:v>h2 = 1,25 mm</c:v>
                </c:pt>
                <c:pt idx="2">
                  <c:v>h3 = 1,00 mm</c:v>
                </c:pt>
                <c:pt idx="3">
                  <c:v>h4 = 0,75 mm</c:v>
                </c:pt>
                <c:pt idx="4">
                  <c:v>h5 = 0,60 mm</c:v>
                </c:pt>
              </c:strCache>
            </c:strRef>
          </c:cat>
          <c:val>
            <c:numRef>
              <c:f>List1!$E$26:$E$30</c:f>
              <c:numCache>
                <c:formatCode>General</c:formatCode>
                <c:ptCount val="5"/>
                <c:pt idx="0">
                  <c:v>2.82</c:v>
                </c:pt>
                <c:pt idx="1">
                  <c:v>3.64</c:v>
                </c:pt>
                <c:pt idx="2">
                  <c:v>4.8499999999999996</c:v>
                </c:pt>
                <c:pt idx="3">
                  <c:v>5.08</c:v>
                </c:pt>
                <c:pt idx="4">
                  <c:v>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C-468E-A930-07F0A55BAE3F}"/>
            </c:ext>
          </c:extLst>
        </c:ser>
        <c:ser>
          <c:idx val="2"/>
          <c:order val="2"/>
          <c:tx>
            <c:strRef>
              <c:f>List1!$F$24:$F$25</c:f>
              <c:strCache>
                <c:ptCount val="2"/>
                <c:pt idx="0">
                  <c:v>Měřený tlak [MPa]</c:v>
                </c:pt>
                <c:pt idx="1">
                  <c:v>Maximální v měřených místech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List1!$C$26:$C$30</c:f>
              <c:strCache>
                <c:ptCount val="5"/>
                <c:pt idx="0">
                  <c:v>h1 = 1,50 mm</c:v>
                </c:pt>
                <c:pt idx="1">
                  <c:v>h2 = 1,25 mm</c:v>
                </c:pt>
                <c:pt idx="2">
                  <c:v>h3 = 1,00 mm</c:v>
                </c:pt>
                <c:pt idx="3">
                  <c:v>h4 = 0,75 mm</c:v>
                </c:pt>
                <c:pt idx="4">
                  <c:v>h5 = 0,60 mm</c:v>
                </c:pt>
              </c:strCache>
            </c:strRef>
          </c:cat>
          <c:val>
            <c:numRef>
              <c:f>List1!$F$26:$F$30</c:f>
              <c:numCache>
                <c:formatCode>General</c:formatCode>
                <c:ptCount val="5"/>
                <c:pt idx="0">
                  <c:v>9.07</c:v>
                </c:pt>
                <c:pt idx="1">
                  <c:v>9.14</c:v>
                </c:pt>
                <c:pt idx="2">
                  <c:v>11.09</c:v>
                </c:pt>
                <c:pt idx="3">
                  <c:v>12.13</c:v>
                </c:pt>
                <c:pt idx="4">
                  <c:v>17.79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C-468E-A930-07F0A55BA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612799"/>
        <c:axId val="590611359"/>
      </c:barChart>
      <c:catAx>
        <c:axId val="59061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0611359"/>
        <c:crosses val="autoZero"/>
        <c:auto val="1"/>
        <c:lblAlgn val="ctr"/>
        <c:lblOffset val="100"/>
        <c:noMultiLvlLbl val="0"/>
      </c:catAx>
      <c:valAx>
        <c:axId val="590611359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061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339064986056905"/>
          <c:w val="1"/>
          <c:h val="0.21660937917008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List1!$D$59:$D$60</c:f>
              <c:strCache>
                <c:ptCount val="2"/>
                <c:pt idx="0">
                  <c:v>Průměrná hodnota v měřeném bodě</c:v>
                </c:pt>
                <c:pt idx="1">
                  <c:v>MBT_POF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List1!$C$61:$C$65</c:f>
              <c:strCache>
                <c:ptCount val="5"/>
                <c:pt idx="0">
                  <c:v>h1 = 1,50 mm</c:v>
                </c:pt>
                <c:pt idx="1">
                  <c:v>h2 = 1,25 mm</c:v>
                </c:pt>
                <c:pt idx="2">
                  <c:v>h3 = 1,00 mm</c:v>
                </c:pt>
                <c:pt idx="3">
                  <c:v>h4 = 0,75 mm</c:v>
                </c:pt>
                <c:pt idx="4">
                  <c:v>h5 = 0,60 mm</c:v>
                </c:pt>
              </c:strCache>
            </c:strRef>
          </c:cat>
          <c:val>
            <c:numRef>
              <c:f>List1!$D$61:$D$65</c:f>
              <c:numCache>
                <c:formatCode>General</c:formatCode>
                <c:ptCount val="5"/>
                <c:pt idx="0">
                  <c:v>157.75</c:v>
                </c:pt>
                <c:pt idx="1">
                  <c:v>157.30000000000001</c:v>
                </c:pt>
                <c:pt idx="2">
                  <c:v>157.94999999999999</c:v>
                </c:pt>
                <c:pt idx="3">
                  <c:v>159.75</c:v>
                </c:pt>
                <c:pt idx="4">
                  <c:v>158.72499999999999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F-410A-9D42-BEA871A5977E}"/>
            </c:ext>
          </c:extLst>
        </c:ser>
        <c:ser>
          <c:idx val="1"/>
          <c:order val="1"/>
          <c:tx>
            <c:strRef>
              <c:f>List1!$E$59:$E$60</c:f>
              <c:strCache>
                <c:ptCount val="2"/>
                <c:pt idx="0">
                  <c:v>Průměrná hodnota v měřeném bodě</c:v>
                </c:pt>
                <c:pt idx="1">
                  <c:v>MBT_PEF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077185909044361E-2"/>
                  <c:y val="-6.103809451463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2-4032-8A6A-A5E3A0AE0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List1!$C$61:$C$65</c:f>
              <c:strCache>
                <c:ptCount val="5"/>
                <c:pt idx="0">
                  <c:v>h1 = 1,50 mm</c:v>
                </c:pt>
                <c:pt idx="1">
                  <c:v>h2 = 1,25 mm</c:v>
                </c:pt>
                <c:pt idx="2">
                  <c:v>h3 = 1,00 mm</c:v>
                </c:pt>
                <c:pt idx="3">
                  <c:v>h4 = 0,75 mm</c:v>
                </c:pt>
                <c:pt idx="4">
                  <c:v>h5 = 0,60 mm</c:v>
                </c:pt>
              </c:strCache>
            </c:strRef>
          </c:cat>
          <c:val>
            <c:numRef>
              <c:f>List1!$E$61:$E$65</c:f>
              <c:numCache>
                <c:formatCode>General</c:formatCode>
                <c:ptCount val="5"/>
                <c:pt idx="0">
                  <c:v>177.6</c:v>
                </c:pt>
                <c:pt idx="1">
                  <c:v>170.9</c:v>
                </c:pt>
                <c:pt idx="2">
                  <c:v>167.82499999999999</c:v>
                </c:pt>
                <c:pt idx="3">
                  <c:v>168.77500000000001</c:v>
                </c:pt>
                <c:pt idx="4">
                  <c:v>168.625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F-410A-9D42-BEA871A597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9268448"/>
        <c:axId val="949271328"/>
      </c:lineChart>
      <c:catAx>
        <c:axId val="9492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9271328"/>
        <c:crosses val="autoZero"/>
        <c:auto val="1"/>
        <c:lblAlgn val="ctr"/>
        <c:lblOffset val="100"/>
        <c:noMultiLvlLbl val="0"/>
      </c:catAx>
      <c:valAx>
        <c:axId val="949271328"/>
        <c:scaling>
          <c:orientation val="minMax"/>
          <c:min val="1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[\°\C\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92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131ED1-F848-4827-B260-26C36AD0C4E8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2769B9-C4E6-417A-B472-41C2E2BEA76A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04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80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0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02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2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83A349-3E9E-4C14-B1D0-D2787C94D839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15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516795-84AA-4816-AD4B-A4AD89BF2B31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71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35E624-64A2-4C68-AFB3-844E419907A6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91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_1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2528F-2C5A-4663-96A7-AC1B2BF5A08A}" type="datetime1">
              <a:rPr lang="cs-CZ" noProof="0" smtClean="0"/>
              <a:t>13.06.2023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A41C5F-0CA2-425B-A328-995FC201C73E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374509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A41C5F-0CA2-425B-A328-995FC201C73E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816186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A41C5F-0CA2-425B-A328-995FC201C73E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857472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7879BD-235B-4AC9-9162-C34F7ACCBC74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46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3030C1-7908-44A0-9609-5D6AFE1DEB27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92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A41C5F-0CA2-425B-A328-995FC201C73E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825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E85F2E-1728-4528-B7DE-63A882A73594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617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0463C8-ED77-4C27-9271-4F534A5C6707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5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BA41C5F-0CA2-425B-A328-995FC201C73E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11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1503" y="621678"/>
            <a:ext cx="9912485" cy="2899735"/>
          </a:xfrm>
        </p:spPr>
        <p:txBody>
          <a:bodyPr rtlCol="0">
            <a:normAutofit/>
          </a:bodyPr>
          <a:lstStyle/>
          <a:p>
            <a:br>
              <a:rPr lang="cs-CZ" sz="4050" b="1" dirty="0">
                <a:latin typeface="+mn-lt"/>
              </a:rPr>
            </a:br>
            <a:r>
              <a:rPr lang="cs-CZ" sz="4050" b="1" dirty="0">
                <a:latin typeface="+mn-lt"/>
              </a:rPr>
              <a:t>Vliv konstrukce spojovacího kanálku</a:t>
            </a:r>
            <a:br>
              <a:rPr lang="cs-CZ" sz="4050" b="1" dirty="0">
                <a:latin typeface="+mn-lt"/>
              </a:rPr>
            </a:br>
            <a:r>
              <a:rPr lang="cs-CZ" sz="4050" b="1" dirty="0">
                <a:latin typeface="+mn-lt"/>
              </a:rPr>
              <a:t>přetokových jamek na vybrané procesní</a:t>
            </a:r>
            <a:br>
              <a:rPr lang="cs-CZ" sz="4050" b="1" dirty="0">
                <a:latin typeface="+mn-lt"/>
              </a:rPr>
            </a:br>
            <a:r>
              <a:rPr lang="cs-CZ" sz="4050" b="1" dirty="0">
                <a:latin typeface="+mn-lt"/>
              </a:rPr>
              <a:t>parametry licího cyklu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0924" y="4323009"/>
            <a:ext cx="7053645" cy="1688123"/>
          </a:xfrm>
        </p:spPr>
        <p:txBody>
          <a:bodyPr rtlCol="0">
            <a:normAutofit/>
          </a:bodyPr>
          <a:lstStyle/>
          <a:p>
            <a:pPr lvl="1"/>
            <a:r>
              <a:rPr lang="cs-CZ" sz="3000" dirty="0"/>
              <a:t>Autor práce: Martin Hron</a:t>
            </a:r>
          </a:p>
          <a:p>
            <a:pPr lvl="1"/>
            <a:r>
              <a:rPr lang="cs-CZ" sz="3000" dirty="0"/>
              <a:t>Vedoucí práce: Ing. Ján Majerník, PhD.</a:t>
            </a:r>
          </a:p>
          <a:p>
            <a:pPr lvl="1"/>
            <a:r>
              <a:rPr lang="cs-CZ" sz="3000" dirty="0"/>
              <a:t>2022/2023</a:t>
            </a:r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B0464E03-721C-8917-FAAB-A5C2E391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2" y="268571"/>
            <a:ext cx="9575463" cy="916857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+mn-lt"/>
              </a:rPr>
              <a:t>Hodnoty měření tlaku v tavenině</a:t>
            </a:r>
            <a:endParaRPr lang="cs-CZ" sz="4000" b="1" dirty="0">
              <a:latin typeface="+mn-lt"/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C10E36E-74B3-D223-35BB-B4E27CA21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06919"/>
              </p:ext>
            </p:extLst>
          </p:nvPr>
        </p:nvGraphicFramePr>
        <p:xfrm>
          <a:off x="1047622" y="1824128"/>
          <a:ext cx="9732376" cy="500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922553" y="1235719"/>
            <a:ext cx="9982514" cy="4780893"/>
          </a:xfrm>
        </p:spPr>
        <p:txBody>
          <a:bodyPr>
            <a:normAutofit/>
          </a:bodyPr>
          <a:lstStyle/>
          <a:p>
            <a:r>
              <a:rPr lang="cs-CZ" dirty="0"/>
              <a:t>Menší výška kanálku → </a:t>
            </a:r>
            <a:r>
              <a:rPr lang="cs-CZ" b="1" dirty="0"/>
              <a:t>vyšší hodnota hydrostatického tlaku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150315" y="6016612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8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pic>
        <p:nvPicPr>
          <p:cNvPr id="3" name="Picture 2" descr="Soubor:Logo vste.jpg – Wikipedie">
            <a:extLst>
              <a:ext uri="{FF2B5EF4-FFF2-40B4-BE49-F238E27FC236}">
                <a16:creationId xmlns:a16="http://schemas.microsoft.com/office/drawing/2014/main" id="{65DD4F42-6E1B-9D98-C05B-3755D732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2" y="268571"/>
            <a:ext cx="9575463" cy="916857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+mn-lt"/>
              </a:rPr>
              <a:t>Hodnoty teploty líce formy</a:t>
            </a:r>
            <a:endParaRPr lang="cs-CZ" sz="4000" b="1" dirty="0">
              <a:latin typeface="+mn-lt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922552" y="6045747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9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922552" y="1250256"/>
            <a:ext cx="10119073" cy="4780893"/>
          </a:xfrm>
        </p:spPr>
        <p:txBody>
          <a:bodyPr>
            <a:normAutofit/>
          </a:bodyPr>
          <a:lstStyle/>
          <a:p>
            <a:r>
              <a:rPr lang="cs-CZ" dirty="0"/>
              <a:t>Zjištěn vliv výšky kanálku na teplotu formy</a:t>
            </a:r>
          </a:p>
          <a:p>
            <a:r>
              <a:rPr lang="cs-CZ" dirty="0"/>
              <a:t>Výška kanálku </a:t>
            </a:r>
            <a:r>
              <a:rPr lang="cs-CZ" b="1" dirty="0"/>
              <a:t>„h</a:t>
            </a:r>
            <a:r>
              <a:rPr lang="cs-CZ" sz="1600" b="1" spc="-300" dirty="0"/>
              <a:t>3</a:t>
            </a:r>
            <a:r>
              <a:rPr lang="cs-CZ" b="1" dirty="0"/>
              <a:t>“ → nejvhodnější poměr zkoumaných hodnot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B749767B-E6F8-A79B-D92C-774432448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882303"/>
              </p:ext>
            </p:extLst>
          </p:nvPr>
        </p:nvGraphicFramePr>
        <p:xfrm>
          <a:off x="1047442" y="2175909"/>
          <a:ext cx="10097115" cy="462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Soubor:Logo vste.jpg – Wikipedie">
            <a:extLst>
              <a:ext uri="{FF2B5EF4-FFF2-40B4-BE49-F238E27FC236}">
                <a16:creationId xmlns:a16="http://schemas.microsoft.com/office/drawing/2014/main" id="{1E5BDE2F-E7AC-C1AC-75B4-3C133545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922552" y="268571"/>
            <a:ext cx="9575463" cy="916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+mn-lt"/>
              </a:rPr>
              <a:t>Simulace plnění formy taveninou</a:t>
            </a:r>
            <a:endParaRPr lang="cs-CZ" sz="4000" b="1" dirty="0">
              <a:latin typeface="+mn-lt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3F3CAD3-7E48-46BF-1424-BDCEB608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552" y="1250257"/>
            <a:ext cx="10119073" cy="522000"/>
          </a:xfrm>
        </p:spPr>
        <p:txBody>
          <a:bodyPr>
            <a:normAutofit/>
          </a:bodyPr>
          <a:lstStyle/>
          <a:p>
            <a:r>
              <a:rPr lang="cs-CZ" dirty="0"/>
              <a:t>Simulace vyplnění formy dutiny taveninou při hodnotě 100%</a:t>
            </a:r>
          </a:p>
        </p:txBody>
      </p:sp>
      <p:sp>
        <p:nvSpPr>
          <p:cNvPr id="32" name="Zástupný symbol pro obsah 2">
            <a:extLst>
              <a:ext uri="{FF2B5EF4-FFF2-40B4-BE49-F238E27FC236}">
                <a16:creationId xmlns:a16="http://schemas.microsoft.com/office/drawing/2014/main" id="{A85ABCF5-37F9-AC91-4728-E32FB442D892}"/>
              </a:ext>
            </a:extLst>
          </p:cNvPr>
          <p:cNvSpPr txBox="1">
            <a:spLocks/>
          </p:cNvSpPr>
          <p:nvPr/>
        </p:nvSpPr>
        <p:spPr>
          <a:xfrm>
            <a:off x="571565" y="6045747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10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pic>
        <p:nvPicPr>
          <p:cNvPr id="3" name="Picture 2" descr="Soubor:Logo vste.jpg – Wikipedie">
            <a:extLst>
              <a:ext uri="{FF2B5EF4-FFF2-40B4-BE49-F238E27FC236}">
                <a16:creationId xmlns:a16="http://schemas.microsoft.com/office/drawing/2014/main" id="{D299B229-DB76-7782-82BE-90BF8651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A8AF496-1A06-AA6F-68C2-6776BDBBED39}"/>
              </a:ext>
            </a:extLst>
          </p:cNvPr>
          <p:cNvGrpSpPr/>
          <p:nvPr/>
        </p:nvGrpSpPr>
        <p:grpSpPr>
          <a:xfrm>
            <a:off x="571565" y="1772257"/>
            <a:ext cx="11876481" cy="4237683"/>
            <a:chOff x="592045" y="1772257"/>
            <a:chExt cx="11876481" cy="423768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8727111E-CDCC-2537-36AF-296BD0EE4741}"/>
                </a:ext>
              </a:extLst>
            </p:cNvPr>
            <p:cNvGrpSpPr/>
            <p:nvPr/>
          </p:nvGrpSpPr>
          <p:grpSpPr>
            <a:xfrm>
              <a:off x="719590" y="1772257"/>
              <a:ext cx="11748936" cy="4237683"/>
              <a:chOff x="688425" y="1849369"/>
              <a:chExt cx="11748936" cy="4237683"/>
            </a:xfrm>
          </p:grpSpPr>
          <p:sp>
            <p:nvSpPr>
              <p:cNvPr id="24" name="Textové pole 1">
                <a:extLst>
                  <a:ext uri="{FF2B5EF4-FFF2-40B4-BE49-F238E27FC236}">
                    <a16:creationId xmlns:a16="http://schemas.microsoft.com/office/drawing/2014/main" id="{49ED075A-D915-9E95-6400-6A828659D056}"/>
                  </a:ext>
                </a:extLst>
              </p:cNvPr>
              <p:cNvSpPr txBox="1"/>
              <p:nvPr/>
            </p:nvSpPr>
            <p:spPr>
              <a:xfrm>
                <a:off x="8370008" y="5494680"/>
                <a:ext cx="2488875" cy="586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190</a:t>
                </a:r>
                <a:r>
                  <a:rPr lang="cs-CZ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°C</a:t>
                </a:r>
                <a:endParaRPr lang="cs-CZ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30" name="Skupina 29">
                <a:extLst>
                  <a:ext uri="{FF2B5EF4-FFF2-40B4-BE49-F238E27FC236}">
                    <a16:creationId xmlns:a16="http://schemas.microsoft.com/office/drawing/2014/main" id="{34540C36-3964-C8AD-3429-19FB4AF24350}"/>
                  </a:ext>
                </a:extLst>
              </p:cNvPr>
              <p:cNvGrpSpPr/>
              <p:nvPr/>
            </p:nvGrpSpPr>
            <p:grpSpPr>
              <a:xfrm>
                <a:off x="688425" y="1849369"/>
                <a:ext cx="11748936" cy="4237683"/>
                <a:chOff x="688425" y="1849369"/>
                <a:chExt cx="11748936" cy="4237683"/>
              </a:xfrm>
            </p:grpSpPr>
            <p:grpSp>
              <p:nvGrpSpPr>
                <p:cNvPr id="22" name="Skupina 21">
                  <a:extLst>
                    <a:ext uri="{FF2B5EF4-FFF2-40B4-BE49-F238E27FC236}">
                      <a16:creationId xmlns:a16="http://schemas.microsoft.com/office/drawing/2014/main" id="{69234304-6E4A-14F4-9E1B-0E233CA9B8E7}"/>
                    </a:ext>
                  </a:extLst>
                </p:cNvPr>
                <p:cNvGrpSpPr/>
                <p:nvPr/>
              </p:nvGrpSpPr>
              <p:grpSpPr>
                <a:xfrm>
                  <a:off x="688425" y="1849369"/>
                  <a:ext cx="11748936" cy="4237683"/>
                  <a:chOff x="688425" y="1849369"/>
                  <a:chExt cx="11748936" cy="4237683"/>
                </a:xfrm>
              </p:grpSpPr>
              <p:grpSp>
                <p:nvGrpSpPr>
                  <p:cNvPr id="20" name="Skupina 19">
                    <a:extLst>
                      <a:ext uri="{FF2B5EF4-FFF2-40B4-BE49-F238E27FC236}">
                        <a16:creationId xmlns:a16="http://schemas.microsoft.com/office/drawing/2014/main" id="{D3AED4A9-4361-0BD3-C5E4-2EDEF73B5182}"/>
                      </a:ext>
                    </a:extLst>
                  </p:cNvPr>
                  <p:cNvGrpSpPr/>
                  <p:nvPr/>
                </p:nvGrpSpPr>
                <p:grpSpPr>
                  <a:xfrm>
                    <a:off x="688425" y="1849369"/>
                    <a:ext cx="11748936" cy="4237683"/>
                    <a:chOff x="688425" y="1849369"/>
                    <a:chExt cx="11748936" cy="4237683"/>
                  </a:xfrm>
                </p:grpSpPr>
                <p:grpSp>
                  <p:nvGrpSpPr>
                    <p:cNvPr id="18" name="Skupina 17">
                      <a:extLst>
                        <a:ext uri="{FF2B5EF4-FFF2-40B4-BE49-F238E27FC236}">
                          <a16:creationId xmlns:a16="http://schemas.microsoft.com/office/drawing/2014/main" id="{DC41895F-8987-594D-8516-2639B9649B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8425" y="1849369"/>
                      <a:ext cx="11748936" cy="4232139"/>
                      <a:chOff x="688425" y="1849369"/>
                      <a:chExt cx="11748936" cy="4232139"/>
                    </a:xfrm>
                  </p:grpSpPr>
                  <p:grpSp>
                    <p:nvGrpSpPr>
                      <p:cNvPr id="16" name="Skupina 15">
                        <a:extLst>
                          <a:ext uri="{FF2B5EF4-FFF2-40B4-BE49-F238E27FC236}">
                            <a16:creationId xmlns:a16="http://schemas.microsoft.com/office/drawing/2014/main" id="{420C9465-FFD4-D4B6-1ADD-571C6499C2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8425" y="1849369"/>
                        <a:ext cx="10718681" cy="4229367"/>
                        <a:chOff x="688425" y="1849369"/>
                        <a:chExt cx="10718681" cy="4229367"/>
                      </a:xfrm>
                    </p:grpSpPr>
                    <p:grpSp>
                      <p:nvGrpSpPr>
                        <p:cNvPr id="5" name="Skupina 4"/>
                        <p:cNvGrpSpPr/>
                        <p:nvPr/>
                      </p:nvGrpSpPr>
                      <p:grpSpPr>
                        <a:xfrm>
                          <a:off x="1282712" y="1849369"/>
                          <a:ext cx="10124394" cy="875283"/>
                          <a:chOff x="455470" y="-1256706"/>
                          <a:chExt cx="10124465" cy="875283"/>
                        </a:xfrm>
                      </p:grpSpPr>
                      <p:grpSp>
                        <p:nvGrpSpPr>
                          <p:cNvPr id="6" name="Skupina 5"/>
                          <p:cNvGrpSpPr/>
                          <p:nvPr/>
                        </p:nvGrpSpPr>
                        <p:grpSpPr>
                          <a:xfrm>
                            <a:off x="455470" y="-1256706"/>
                            <a:ext cx="6552950" cy="875283"/>
                            <a:chOff x="455470" y="-1256706"/>
                            <a:chExt cx="6552950" cy="875283"/>
                          </a:xfrm>
                        </p:grpSpPr>
                        <p:sp>
                          <p:nvSpPr>
                            <p:cNvPr id="14" name="Textové pole 1"/>
                            <p:cNvSpPr txBox="1"/>
                            <p:nvPr/>
                          </p:nvSpPr>
                          <p:spPr>
                            <a:xfrm>
                              <a:off x="455470" y="-1256706"/>
                              <a:ext cx="2488893" cy="5868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cs-CZ" sz="2800" b="1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a:t>h</a:t>
                              </a:r>
                              <a:r>
                                <a:rPr lang="cs-CZ" sz="2800" b="1" baseline="-25000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a:t>5</a:t>
                              </a:r>
                              <a:r>
                                <a:rPr lang="cs-CZ" sz="2800" b="1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a:t> = 0,60 mm</a:t>
                              </a:r>
                              <a:endParaRPr lang="cs-CZ" sz="28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" name="Textové pole 1"/>
                            <p:cNvSpPr txBox="1"/>
                            <p:nvPr/>
                          </p:nvSpPr>
                          <p:spPr>
                            <a:xfrm>
                              <a:off x="4246483" y="-1256706"/>
                              <a:ext cx="2761937" cy="87528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cs-CZ" sz="2800" b="1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a:t>h</a:t>
                              </a:r>
                              <a:r>
                                <a:rPr lang="cs-CZ" sz="2800" b="1" baseline="-25000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a:t>3</a:t>
                              </a:r>
                              <a:r>
                                <a:rPr lang="cs-CZ" sz="2800" b="1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a:t> = 1,00 mm</a:t>
                              </a:r>
                              <a:endParaRPr lang="cs-CZ" sz="28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" name="Textové pole 1"/>
                          <p:cNvSpPr txBox="1"/>
                          <p:nvPr/>
                        </p:nvSpPr>
                        <p:spPr>
                          <a:xfrm>
                            <a:off x="7947182" y="-1256706"/>
                            <a:ext cx="2632753" cy="685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cs-CZ" sz="2800" b="1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a:t>h</a:t>
                            </a:r>
                            <a:r>
                              <a:rPr lang="cs-CZ" sz="2800" b="1" baseline="-250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a:t>5</a:t>
                            </a:r>
                            <a:r>
                              <a:rPr lang="cs-CZ" sz="2800" b="1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a:t> = 1,50 mm</a:t>
                            </a:r>
                            <a:endParaRPr lang="cs-CZ" sz="2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5" name="Textové pole 1">
                          <a:extLst>
                            <a:ext uri="{FF2B5EF4-FFF2-40B4-BE49-F238E27FC236}">
                              <a16:creationId xmlns:a16="http://schemas.microsoft.com/office/drawing/2014/main" id="{AEC2C3AA-5693-421B-FB74-DF51136CBD3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8425" y="5491908"/>
                          <a:ext cx="2488875" cy="586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150°C</a:t>
                          </a:r>
                          <a:endParaRPr lang="cs-CZ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7" name="Textové pole 1">
                        <a:extLst>
                          <a:ext uri="{FF2B5EF4-FFF2-40B4-BE49-F238E27FC236}">
                            <a16:creationId xmlns:a16="http://schemas.microsoft.com/office/drawing/2014/main" id="{E4ACF068-7084-E5F0-3AD9-6DC4A64CAB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948486" y="5494680"/>
                        <a:ext cx="2488875" cy="586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cs-CZ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a:t>200°C</a:t>
                        </a:r>
                        <a:endPara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9" name="Textové pole 1">
                      <a:extLst>
                        <a:ext uri="{FF2B5EF4-FFF2-40B4-BE49-F238E27FC236}">
                          <a16:creationId xmlns:a16="http://schemas.microsoft.com/office/drawing/2014/main" id="{2089F900-D70B-42D1-286F-C1480D4A34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05101" y="5500224"/>
                      <a:ext cx="2488875" cy="5868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175</a:t>
                      </a:r>
                      <a:r>
                        <a:rPr lang="cs-CZ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°C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" name="Textové pole 1">
                    <a:extLst>
                      <a:ext uri="{FF2B5EF4-FFF2-40B4-BE49-F238E27FC236}">
                        <a16:creationId xmlns:a16="http://schemas.microsoft.com/office/drawing/2014/main" id="{DE2F1CD7-6FD7-E2C4-49B0-615F5CC96940}"/>
                      </a:ext>
                    </a:extLst>
                  </p:cNvPr>
                  <p:cNvSpPr txBox="1"/>
                  <p:nvPr/>
                </p:nvSpPr>
                <p:spPr>
                  <a:xfrm>
                    <a:off x="4007989" y="5497452"/>
                    <a:ext cx="2488875" cy="5868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2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165</a:t>
                    </a:r>
                    <a:r>
                      <a: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°C</a:t>
                    </a:r>
                    <a:endParaRPr lang="cs-CZ" sz="2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9" name="Textové pole 1">
                  <a:extLst>
                    <a:ext uri="{FF2B5EF4-FFF2-40B4-BE49-F238E27FC236}">
                      <a16:creationId xmlns:a16="http://schemas.microsoft.com/office/drawing/2014/main" id="{AE569B2C-8DD6-9648-5B46-F86EFFDF82F1}"/>
                    </a:ext>
                  </a:extLst>
                </p:cNvPr>
                <p:cNvSpPr txBox="1"/>
                <p:nvPr/>
              </p:nvSpPr>
              <p:spPr>
                <a:xfrm>
                  <a:off x="2348207" y="5494680"/>
                  <a:ext cx="2488875" cy="58682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157</a:t>
                  </a:r>
                  <a:r>
                    <a:rPr lang="cs-CZ" sz="28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°C</a:t>
                  </a:r>
                  <a:endParaRPr lang="cs-CZ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B5ECC104-5B62-ADD0-0F0C-788F3E92277B}"/>
                </a:ext>
              </a:extLst>
            </p:cNvPr>
            <p:cNvGrpSpPr/>
            <p:nvPr/>
          </p:nvGrpSpPr>
          <p:grpSpPr>
            <a:xfrm>
              <a:off x="592045" y="2359084"/>
              <a:ext cx="11187558" cy="3064028"/>
              <a:chOff x="592045" y="2359084"/>
              <a:chExt cx="11187558" cy="3064028"/>
            </a:xfrm>
          </p:grpSpPr>
          <p:pic>
            <p:nvPicPr>
              <p:cNvPr id="33" name="Obrázek 32" descr="Obsah obrázku logo&#10;&#10;Popis byl vytvořen automaticky">
                <a:extLst>
                  <a:ext uri="{FF2B5EF4-FFF2-40B4-BE49-F238E27FC236}">
                    <a16:creationId xmlns:a16="http://schemas.microsoft.com/office/drawing/2014/main" id="{332A103B-746A-77A7-F9AF-57F15D4407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" r="14293"/>
              <a:stretch/>
            </p:blipFill>
            <p:spPr bwMode="auto">
              <a:xfrm>
                <a:off x="592046" y="2359084"/>
                <a:ext cx="3599905" cy="269856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C6AABFFF-B63B-89E3-631A-1F578B66B4F4}"/>
                  </a:ext>
                </a:extLst>
              </p:cNvPr>
              <p:cNvGrpSpPr/>
              <p:nvPr/>
            </p:nvGrpSpPr>
            <p:grpSpPr>
              <a:xfrm>
                <a:off x="592045" y="2360221"/>
                <a:ext cx="11187558" cy="3062891"/>
                <a:chOff x="592045" y="2360221"/>
                <a:chExt cx="11187558" cy="3062891"/>
              </a:xfrm>
            </p:grpSpPr>
            <p:pic>
              <p:nvPicPr>
                <p:cNvPr id="34" name="Obrázek 33" descr="Obsah obrázku logo&#10;&#10;Popis byl vytvořen automaticky">
                  <a:extLst>
                    <a:ext uri="{FF2B5EF4-FFF2-40B4-BE49-F238E27FC236}">
                      <a16:creationId xmlns:a16="http://schemas.microsoft.com/office/drawing/2014/main" id="{1E56EF1A-B967-1734-A770-6C937E9AFC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83" r="14968"/>
                <a:stretch/>
              </p:blipFill>
              <p:spPr bwMode="auto">
                <a:xfrm>
                  <a:off x="4332497" y="2360221"/>
                  <a:ext cx="3599904" cy="2697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grpSp>
              <p:nvGrpSpPr>
                <p:cNvPr id="12" name="Skupina 11">
                  <a:extLst>
                    <a:ext uri="{FF2B5EF4-FFF2-40B4-BE49-F238E27FC236}">
                      <a16:creationId xmlns:a16="http://schemas.microsoft.com/office/drawing/2014/main" id="{04367F74-1144-CF2A-4BBC-897F3393FB0A}"/>
                    </a:ext>
                  </a:extLst>
                </p:cNvPr>
                <p:cNvGrpSpPr/>
                <p:nvPr/>
              </p:nvGrpSpPr>
              <p:grpSpPr>
                <a:xfrm>
                  <a:off x="592045" y="2364450"/>
                  <a:ext cx="11187558" cy="3058662"/>
                  <a:chOff x="592045" y="2364450"/>
                  <a:chExt cx="11187558" cy="3058662"/>
                </a:xfrm>
              </p:grpSpPr>
              <p:pic>
                <p:nvPicPr>
                  <p:cNvPr id="35" name="Obrázek 34" descr="Obsah obrázku logo&#10;&#10;Popis byl vytvořen automaticky">
                    <a:extLst>
                      <a:ext uri="{FF2B5EF4-FFF2-40B4-BE49-F238E27FC236}">
                        <a16:creationId xmlns:a16="http://schemas.microsoft.com/office/drawing/2014/main" id="{A30C262F-8C5E-6B63-62C1-074BBF897F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62" r="13847"/>
                  <a:stretch/>
                </p:blipFill>
                <p:spPr bwMode="auto">
                  <a:xfrm>
                    <a:off x="8179699" y="2364450"/>
                    <a:ext cx="3599903" cy="2724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" name="Obrázek 3" descr="Obsah obrázku stůl&#10;&#10;Popis byl vytvořen automaticky">
                    <a:extLst>
                      <a:ext uri="{FF2B5EF4-FFF2-40B4-BE49-F238E27FC236}">
                        <a16:creationId xmlns:a16="http://schemas.microsoft.com/office/drawing/2014/main" id="{DCEF94DC-C91D-27B9-EB30-9B2833958C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583" t="8782" r="72025" b="20278"/>
                  <a:stretch/>
                </p:blipFill>
                <p:spPr bwMode="auto">
                  <a:xfrm rot="5400000">
                    <a:off x="6048690" y="-307800"/>
                    <a:ext cx="274267" cy="11187558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3552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922552" y="268571"/>
            <a:ext cx="9575463" cy="916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+mn-lt"/>
              </a:rPr>
              <a:t>Návrhy opatření</a:t>
            </a:r>
            <a:endParaRPr lang="cs-CZ" sz="4000" b="1" dirty="0">
              <a:latin typeface="+mn-lt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922552" y="1250256"/>
            <a:ext cx="10119073" cy="4780893"/>
          </a:xfrm>
        </p:spPr>
        <p:txBody>
          <a:bodyPr>
            <a:normAutofit/>
          </a:bodyPr>
          <a:lstStyle/>
          <a:p>
            <a:r>
              <a:rPr lang="cs-CZ" sz="2800" dirty="0"/>
              <a:t>Nejvhodnější poměr zkoumaných hodnot → </a:t>
            </a:r>
            <a:r>
              <a:rPr lang="cs-CZ" sz="2800" b="1" dirty="0"/>
              <a:t>průřez kanálku s výškou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cs-CZ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cs-CZ" b="1" dirty="0"/>
              <a:t> a zvýšit počet kanálků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Možné dosáhnout ideálního poměru průřezu kanálku a jejich počtu</a:t>
            </a:r>
          </a:p>
          <a:p>
            <a:r>
              <a:rPr lang="cs-CZ" dirty="0"/>
              <a:t>Zkoumání dalších vtokových soustav</a:t>
            </a:r>
          </a:p>
          <a:p>
            <a:endParaRPr lang="cs-CZ" sz="2800" dirty="0"/>
          </a:p>
        </p:txBody>
      </p:sp>
      <p:pic>
        <p:nvPicPr>
          <p:cNvPr id="2" name="Picture 2" descr="Soubor:Logo vste.jpg – Wikipedie">
            <a:extLst>
              <a:ext uri="{FF2B5EF4-FFF2-40B4-BE49-F238E27FC236}">
                <a16:creationId xmlns:a16="http://schemas.microsoft.com/office/drawing/2014/main" id="{3F3FB60E-FD4B-A1B4-76CB-F7D715B6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922552" y="268571"/>
            <a:ext cx="9575463" cy="916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+mn-lt"/>
              </a:rPr>
              <a:t>Závěr</a:t>
            </a:r>
            <a:endParaRPr lang="cs-CZ" sz="4000" b="1" dirty="0">
              <a:latin typeface="+mn-lt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922552" y="1250256"/>
            <a:ext cx="10119073" cy="4780893"/>
          </a:xfrm>
        </p:spPr>
        <p:txBody>
          <a:bodyPr>
            <a:normAutofit/>
          </a:bodyPr>
          <a:lstStyle/>
          <a:p>
            <a:r>
              <a:rPr lang="cs-CZ" dirty="0"/>
              <a:t>Důležité informace k teorii</a:t>
            </a:r>
          </a:p>
          <a:p>
            <a:r>
              <a:rPr lang="cs-CZ" sz="2800" dirty="0"/>
              <a:t>Zjištěn a popsán vliv změny konstrukce na různé parametry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Nižší průřez spojovacího kanálku → horší odvod plynů</a:t>
            </a:r>
          </a:p>
          <a:p>
            <a:r>
              <a:rPr lang="cs-CZ" dirty="0"/>
              <a:t>Zjištěn i</a:t>
            </a:r>
            <a:r>
              <a:rPr lang="cs-CZ" sz="2800" dirty="0"/>
              <a:t>deální </a:t>
            </a:r>
            <a:r>
              <a:rPr lang="cs-CZ" dirty="0"/>
              <a:t>poměr měřených hodnot u specifické výšky spojovacího kanálku</a:t>
            </a:r>
          </a:p>
          <a:p>
            <a:endParaRPr lang="cs-CZ" sz="2800" dirty="0"/>
          </a:p>
        </p:txBody>
      </p:sp>
      <p:pic>
        <p:nvPicPr>
          <p:cNvPr id="2" name="Picture 2" descr="Soubor:Logo vste.jpg – Wikipedie">
            <a:extLst>
              <a:ext uri="{FF2B5EF4-FFF2-40B4-BE49-F238E27FC236}">
                <a16:creationId xmlns:a16="http://schemas.microsoft.com/office/drawing/2014/main" id="{3F3FB60E-FD4B-A1B4-76CB-F7D715B6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2"/>
          <p:cNvSpPr txBox="1">
            <a:spLocks/>
          </p:cNvSpPr>
          <p:nvPr/>
        </p:nvSpPr>
        <p:spPr>
          <a:xfrm>
            <a:off x="4120367" y="5671573"/>
            <a:ext cx="3910336" cy="5462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buNone/>
            </a:pPr>
            <a:r>
              <a:rPr lang="cs-CZ" sz="3000" dirty="0"/>
              <a:t>Martin Hron – 2023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97334" y="4711338"/>
            <a:ext cx="4956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algn="ctr">
              <a:buNone/>
            </a:pPr>
            <a:r>
              <a:rPr lang="cs-CZ" sz="4000" b="1" dirty="0"/>
              <a:t>Děkuji za pozornost</a:t>
            </a:r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843E360A-276A-2A91-DB5A-CDEEF759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67" y="290111"/>
            <a:ext cx="4168878" cy="41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922552" y="268571"/>
            <a:ext cx="9575463" cy="916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+mn-lt"/>
              </a:rPr>
              <a:t>Dotazy</a:t>
            </a:r>
            <a:endParaRPr lang="cs-CZ" sz="4000" b="1" dirty="0">
              <a:latin typeface="+mn-lt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922552" y="1250256"/>
            <a:ext cx="10119073" cy="4780893"/>
          </a:xfrm>
        </p:spPr>
        <p:txBody>
          <a:bodyPr>
            <a:normAutofit/>
          </a:bodyPr>
          <a:lstStyle/>
          <a:p>
            <a:r>
              <a:rPr lang="cs-CZ" dirty="0"/>
              <a:t>„Platily by stejné výsledky a návrhy opatření i v případě jiného tvaru odlitku?“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Výsledky všeobecně platí pro všechny odlitky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Větší průřez spojovacího kanálku → lepší odvod plynů z dutiny formy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Pro lepší výsledné hodnoty u volených odlitků → experimentální metoda obdobným způsobem</a:t>
            </a:r>
          </a:p>
          <a:p>
            <a:endParaRPr lang="cs-CZ" sz="2800" dirty="0"/>
          </a:p>
        </p:txBody>
      </p:sp>
      <p:pic>
        <p:nvPicPr>
          <p:cNvPr id="2" name="Picture 2" descr="Soubor:Logo vste.jpg – Wikipedie">
            <a:extLst>
              <a:ext uri="{FF2B5EF4-FFF2-40B4-BE49-F238E27FC236}">
                <a16:creationId xmlns:a16="http://schemas.microsoft.com/office/drawing/2014/main" id="{3F3FB60E-FD4B-A1B4-76CB-F7D715B6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2" y="268571"/>
            <a:ext cx="9145576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10643634" cy="476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[1] </a:t>
            </a:r>
            <a:r>
              <a:rPr lang="cs-CZ" dirty="0"/>
              <a:t>MAJERNÍK, Ján. </a:t>
            </a:r>
            <a:r>
              <a:rPr lang="cs-CZ" i="1" dirty="0"/>
              <a:t>PROBLEMATIKA NÁVRHU VTOKOVÝCH SOUSTAV PERMANENTNÍCH FOREM PRO LITÍ KOVŮ POD TLAKEM</a:t>
            </a:r>
            <a:r>
              <a:rPr lang="cs-CZ" dirty="0"/>
              <a:t>. 1. </a:t>
            </a:r>
            <a:r>
              <a:rPr lang="cs-CZ" dirty="0" err="1"/>
              <a:t>Stalowa</a:t>
            </a:r>
            <a:r>
              <a:rPr lang="cs-CZ" dirty="0"/>
              <a:t> </a:t>
            </a:r>
            <a:r>
              <a:rPr lang="cs-CZ" dirty="0" err="1"/>
              <a:t>Wola</a:t>
            </a:r>
            <a:r>
              <a:rPr lang="cs-CZ" dirty="0"/>
              <a:t>: </a:t>
            </a:r>
            <a:r>
              <a:rPr lang="cs-CZ" dirty="0" err="1"/>
              <a:t>Wydawnictwo</a:t>
            </a:r>
            <a:r>
              <a:rPr lang="cs-CZ" dirty="0"/>
              <a:t> </a:t>
            </a:r>
            <a:r>
              <a:rPr lang="cs-CZ" dirty="0" err="1"/>
              <a:t>Sztafeta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 z </a:t>
            </a:r>
            <a:r>
              <a:rPr lang="cs-CZ" dirty="0" err="1"/>
              <a:t>o.o</a:t>
            </a:r>
            <a:r>
              <a:rPr lang="cs-CZ" dirty="0"/>
              <a:t>., 2019, , s. 94.</a:t>
            </a:r>
            <a:endParaRPr lang="cs-CZ" sz="2400" dirty="0"/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9DC3267D-368C-C43B-ABEC-460E484C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3" y="268571"/>
            <a:ext cx="7886700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10643634" cy="4768406"/>
          </a:xfrm>
        </p:spPr>
        <p:txBody>
          <a:bodyPr>
            <a:normAutofit/>
          </a:bodyPr>
          <a:lstStyle/>
          <a:p>
            <a:r>
              <a:rPr lang="cs-CZ" dirty="0"/>
              <a:t>Zkoumání a popsání vlivu konstrukčních změn spojovacího </a:t>
            </a:r>
            <a:br>
              <a:rPr lang="cs-CZ" dirty="0"/>
            </a:br>
            <a:r>
              <a:rPr lang="cs-CZ" dirty="0"/>
              <a:t>kanálku</a:t>
            </a:r>
          </a:p>
          <a:p>
            <a:r>
              <a:rPr lang="cs-CZ" dirty="0"/>
              <a:t>Definice:</a:t>
            </a:r>
          </a:p>
          <a:p>
            <a:pPr lvl="1"/>
            <a:r>
              <a:rPr lang="cs-CZ" sz="2800" dirty="0"/>
              <a:t>měněných konstrukčních parametrů</a:t>
            </a:r>
          </a:p>
          <a:p>
            <a:pPr lvl="1"/>
            <a:r>
              <a:rPr lang="cs-CZ" sz="2800" dirty="0"/>
              <a:t>posuzovaných parametrů licího cyklu</a:t>
            </a:r>
          </a:p>
          <a:p>
            <a:r>
              <a:rPr lang="cs-CZ" dirty="0"/>
              <a:t>Vybraná metoda: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lití kovů pod tlakem</a:t>
            </a:r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357F1DB6-EC0A-E716-356E-6D9C8320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3" y="268571"/>
            <a:ext cx="7886700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Lití kovů pod tlakem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10643634" cy="4768406"/>
          </a:xfrm>
        </p:spPr>
        <p:txBody>
          <a:bodyPr>
            <a:normAutofit/>
          </a:bodyPr>
          <a:lstStyle/>
          <a:p>
            <a:r>
              <a:rPr lang="cs-CZ" dirty="0"/>
              <a:t>Slévárenská technologie</a:t>
            </a:r>
          </a:p>
          <a:p>
            <a:r>
              <a:rPr lang="cs-CZ" dirty="0"/>
              <a:t>Vysoká rychlost a tlak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píst</a:t>
            </a:r>
          </a:p>
          <a:p>
            <a:r>
              <a:rPr lang="cs-CZ" dirty="0"/>
              <a:t>Odlévání složitých odlitků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357F1DB6-EC0A-E716-356E-6D9C8320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5543694" y="5500983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1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098E09-347A-962F-FF6E-DDBDD9667C2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7084" r="7637" b="32425"/>
          <a:stretch/>
        </p:blipFill>
        <p:spPr bwMode="auto">
          <a:xfrm>
            <a:off x="5425064" y="2467738"/>
            <a:ext cx="3152928" cy="2889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7BEEF6-C342-8C56-910C-E49C778CB8E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9730" r="16711" b="31621"/>
          <a:stretch/>
        </p:blipFill>
        <p:spPr bwMode="auto">
          <a:xfrm>
            <a:off x="8554941" y="2467737"/>
            <a:ext cx="2881301" cy="2889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0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63054FB9-7E31-6F03-3136-8E7AE47906D7}"/>
              </a:ext>
            </a:extLst>
          </p:cNvPr>
          <p:cNvGrpSpPr/>
          <p:nvPr/>
        </p:nvGrpSpPr>
        <p:grpSpPr>
          <a:xfrm>
            <a:off x="3173624" y="3003804"/>
            <a:ext cx="6141491" cy="3493826"/>
            <a:chOff x="9737258" y="2605215"/>
            <a:chExt cx="4193738" cy="2613681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DE070271-9A6E-1695-DB6D-BF2064F692B6}"/>
                </a:ext>
              </a:extLst>
            </p:cNvPr>
            <p:cNvGrpSpPr/>
            <p:nvPr/>
          </p:nvGrpSpPr>
          <p:grpSpPr>
            <a:xfrm>
              <a:off x="9737258" y="2605215"/>
              <a:ext cx="4193738" cy="2613681"/>
              <a:chOff x="9737258" y="2605215"/>
              <a:chExt cx="4193738" cy="2613681"/>
            </a:xfrm>
          </p:grpSpPr>
          <p:pic>
            <p:nvPicPr>
              <p:cNvPr id="16" name="Obrázek 15" descr="Obsah obrázku diagram&#10;&#10;Popis byl vytvořen automaticky">
                <a:extLst>
                  <a:ext uri="{FF2B5EF4-FFF2-40B4-BE49-F238E27FC236}">
                    <a16:creationId xmlns:a16="http://schemas.microsoft.com/office/drawing/2014/main" id="{EFD6A89A-E165-936A-062B-8E844D739AC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5" t="6847" r="5948" b="57068"/>
              <a:stretch/>
            </p:blipFill>
            <p:spPr bwMode="auto">
              <a:xfrm>
                <a:off x="9737258" y="2605215"/>
                <a:ext cx="4193738" cy="26136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9F0602E8-2B99-C808-BE33-0771A839994D}"/>
                  </a:ext>
                </a:extLst>
              </p:cNvPr>
              <p:cNvSpPr/>
              <p:nvPr/>
            </p:nvSpPr>
            <p:spPr>
              <a:xfrm>
                <a:off x="10175095" y="3591345"/>
                <a:ext cx="155877" cy="205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Zástupný symbol pro obsah 2">
              <a:extLst>
                <a:ext uri="{FF2B5EF4-FFF2-40B4-BE49-F238E27FC236}">
                  <a16:creationId xmlns:a16="http://schemas.microsoft.com/office/drawing/2014/main" id="{6E06A305-3D22-14F7-B7BC-C1B1EA11FF6B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0120084" y="3022844"/>
              <a:ext cx="685260" cy="812253"/>
            </a:xfrm>
            <a:prstGeom prst="rect">
              <a:avLst/>
            </a:prstGeom>
          </p:spPr>
          <p:txBody>
            <a:bodyPr vert="horz" lIns="0" tIns="34290" rIns="0" bIns="34290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b="1" dirty="0">
                  <a:solidFill>
                    <a:srgbClr val="FF0000"/>
                  </a:solidFill>
                </a:rPr>
                <a:t>h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2" y="268571"/>
            <a:ext cx="9145576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Upravované konstrukční parametry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3084753" y="5996399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2</a:t>
            </a:r>
          </a:p>
          <a:p>
            <a:r>
              <a:rPr lang="cs-CZ" sz="2100" i="1" dirty="0"/>
              <a:t>Zdroj: </a:t>
            </a:r>
            <a:r>
              <a:rPr lang="cs-CZ" sz="2000" dirty="0"/>
              <a:t>[1] </a:t>
            </a:r>
            <a:endParaRPr lang="cs-CZ" sz="135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10643634" cy="4768406"/>
          </a:xfrm>
        </p:spPr>
        <p:txBody>
          <a:bodyPr>
            <a:normAutofit/>
          </a:bodyPr>
          <a:lstStyle/>
          <a:p>
            <a:r>
              <a:rPr lang="cs-CZ" dirty="0"/>
              <a:t>Volba jednotné vtokové soustavy</a:t>
            </a:r>
          </a:p>
          <a:p>
            <a:r>
              <a:rPr lang="cs-CZ" dirty="0"/>
              <a:t>Proměnné rozměry spojovacího kanálku: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výška spojovacího kanálku „h“ → plocha průřezu „S“</a:t>
            </a:r>
            <a:endParaRPr lang="cs-CZ" sz="2400" dirty="0"/>
          </a:p>
          <a:p>
            <a:r>
              <a:rPr lang="cs-CZ" dirty="0"/>
              <a:t>Využití programu Inventor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15EB1A7E-D8BB-BEC6-DE3E-3FF0662A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FEAEB7E-CCE9-4428-B758-6E3251DB2233}"/>
              </a:ext>
            </a:extLst>
          </p:cNvPr>
          <p:cNvSpPr txBox="1">
            <a:spLocks/>
          </p:cNvSpPr>
          <p:nvPr/>
        </p:nvSpPr>
        <p:spPr>
          <a:xfrm rot="16200000">
            <a:off x="3778004" y="3510206"/>
            <a:ext cx="916018" cy="118949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rgbClr val="FF0000"/>
                </a:solidFill>
              </a:rPr>
              <a:t>h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2" y="268571"/>
            <a:ext cx="9145576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Upravované konstrukční parametry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10643634" cy="4768406"/>
          </a:xfrm>
        </p:spPr>
        <p:txBody>
          <a:bodyPr>
            <a:normAutofit/>
          </a:bodyPr>
          <a:lstStyle/>
          <a:p>
            <a:r>
              <a:rPr lang="cs-CZ" dirty="0"/>
              <a:t>Norma ČSN 22 8601</a:t>
            </a:r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E188D7EA-565F-CBB2-BF7F-626E5066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9B7DF9B-7D41-0798-B4DB-B52D63D3E1DF}"/>
              </a:ext>
            </a:extLst>
          </p:cNvPr>
          <p:cNvGrpSpPr/>
          <p:nvPr/>
        </p:nvGrpSpPr>
        <p:grpSpPr>
          <a:xfrm>
            <a:off x="922552" y="1941468"/>
            <a:ext cx="10910749" cy="4410993"/>
            <a:chOff x="922552" y="1941468"/>
            <a:chExt cx="10910749" cy="4410993"/>
          </a:xfrm>
        </p:grpSpPr>
        <p:sp>
          <p:nvSpPr>
            <p:cNvPr id="15" name="Zástupný symbol pro obsah 2"/>
            <p:cNvSpPr txBox="1">
              <a:spLocks/>
            </p:cNvSpPr>
            <p:nvPr/>
          </p:nvSpPr>
          <p:spPr>
            <a:xfrm>
              <a:off x="922552" y="5540208"/>
              <a:ext cx="6022493" cy="812253"/>
            </a:xfrm>
            <a:prstGeom prst="rect">
              <a:avLst/>
            </a:prstGeom>
          </p:spPr>
          <p:txBody>
            <a:bodyPr vert="horz" lIns="0" tIns="34290" rIns="0" bIns="34290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100" i="1" dirty="0"/>
                <a:t>Obr. 3</a:t>
              </a:r>
            </a:p>
            <a:p>
              <a:r>
                <a:rPr lang="cs-CZ" sz="2100" i="1" dirty="0"/>
                <a:t>Zdroj: vlastní</a:t>
              </a:r>
              <a:endParaRPr lang="cs-CZ" sz="1350" dirty="0"/>
            </a:p>
          </p:txBody>
        </p:sp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C06D66DB-AB46-D4DF-B199-463B1F58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552" y="1941468"/>
              <a:ext cx="10910749" cy="3498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3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3" y="268571"/>
            <a:ext cx="7886700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Sledované procesní parametry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819900" y="6069082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4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5897347" cy="4768406"/>
          </a:xfrm>
        </p:spPr>
        <p:txBody>
          <a:bodyPr>
            <a:normAutofit/>
          </a:bodyPr>
          <a:lstStyle/>
          <a:p>
            <a:r>
              <a:rPr lang="pl-PL" dirty="0"/>
              <a:t>Využití programu Magmasoft 5.5.1</a:t>
            </a:r>
          </a:p>
          <a:p>
            <a:r>
              <a:rPr lang="pl-PL" b="1" dirty="0"/>
              <a:t>Zachycení plynů v objemu odlitku: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Měřící bod: 2 mm za jádrem a 2 mm do odlitku</a:t>
            </a:r>
            <a:endParaRPr lang="cs-CZ" sz="2800" dirty="0"/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FAEB670A-EE02-6878-906B-B565AAC6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D55BCD-F34C-B302-924B-2732198A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1522934"/>
            <a:ext cx="4812953" cy="44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877681" y="6120607"/>
            <a:ext cx="5216938" cy="96599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5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pic>
        <p:nvPicPr>
          <p:cNvPr id="2" name="Picture 2" descr="Soubor:Logo vste.jpg – Wikipedie">
            <a:extLst>
              <a:ext uri="{FF2B5EF4-FFF2-40B4-BE49-F238E27FC236}">
                <a16:creationId xmlns:a16="http://schemas.microsoft.com/office/drawing/2014/main" id="{B1D60E32-8451-AE2C-C68E-9EA027D6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0FA2F35-9603-F427-A28D-B6559110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703" y="205515"/>
            <a:ext cx="6665831" cy="60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3" y="268571"/>
            <a:ext cx="7886700" cy="994172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Sledované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62743"/>
            <a:ext cx="5590214" cy="4768406"/>
          </a:xfrm>
        </p:spPr>
        <p:txBody>
          <a:bodyPr>
            <a:normAutofit/>
          </a:bodyPr>
          <a:lstStyle/>
          <a:p>
            <a:r>
              <a:rPr lang="pl-PL" b="1" dirty="0"/>
              <a:t>Hydrostatický tlak v tavenině:</a:t>
            </a:r>
            <a:endParaRPr lang="pl-PL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MBT_O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Růst tlaku → nebezpečí pootevření formy</a:t>
            </a:r>
          </a:p>
          <a:p>
            <a:r>
              <a:rPr lang="pl-PL" b="1" dirty="0"/>
              <a:t>Teploty líce formy: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MBT_POF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MBT_PEF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Růst teplot → degradace materiálu formy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323496" y="6045747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6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38FDAB34-7689-911A-775A-C1B969DF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51908D-28F1-279B-38AC-F5A270FB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67" y="344013"/>
            <a:ext cx="3912576" cy="61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52" y="268571"/>
            <a:ext cx="9575463" cy="916857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+mn-lt"/>
              </a:rPr>
              <a:t>Hodnoty zachycení plynů v objemu odlitku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53" y="1250256"/>
            <a:ext cx="9982514" cy="4780893"/>
          </a:xfrm>
        </p:spPr>
        <p:txBody>
          <a:bodyPr>
            <a:normAutofit/>
          </a:bodyPr>
          <a:lstStyle/>
          <a:p>
            <a:r>
              <a:rPr lang="cs-CZ" dirty="0"/>
              <a:t>Menší výška kanálku → snížená schopnost odvodu plynů</a:t>
            </a:r>
            <a:r>
              <a:rPr lang="cs-CZ" sz="2400" dirty="0"/>
              <a:t>→ </a:t>
            </a:r>
            <a:r>
              <a:rPr lang="cs-CZ" b="1" dirty="0"/>
              <a:t>vyšší hodnota zachycení plynů v objemu odlitku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9413" y="6031149"/>
            <a:ext cx="6022493" cy="8122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i="1" dirty="0"/>
              <a:t>Obr. 7</a:t>
            </a:r>
          </a:p>
          <a:p>
            <a:r>
              <a:rPr lang="cs-CZ" sz="2100" i="1" dirty="0"/>
              <a:t>Zdroj: vlastní</a:t>
            </a:r>
            <a:endParaRPr lang="cs-CZ" sz="1350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9E7ABCA-D3FF-F996-B533-2EBFF88C4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128522"/>
              </p:ext>
            </p:extLst>
          </p:nvPr>
        </p:nvGraphicFramePr>
        <p:xfrm>
          <a:off x="1753785" y="2230169"/>
          <a:ext cx="8744230" cy="413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Soubor:Logo vste.jpg – Wikipedie">
            <a:extLst>
              <a:ext uri="{FF2B5EF4-FFF2-40B4-BE49-F238E27FC236}">
                <a16:creationId xmlns:a16="http://schemas.microsoft.com/office/drawing/2014/main" id="{8E72D2FC-9C08-7B58-4AF3-CA6B030B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92" y="205515"/>
            <a:ext cx="1204995" cy="12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a4f35948-e619-41b3-aa29-22878b09cfd2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6454</TotalTime>
  <Words>490</Words>
  <Application>Microsoft Office PowerPoint</Application>
  <PresentationFormat>Širokoúhlá obrazovka</PresentationFormat>
  <Paragraphs>104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Motiv Office</vt:lpstr>
      <vt:lpstr> Vliv konstrukce spojovacího kanálku přetokových jamek na vybrané procesní parametry licího cyklu</vt:lpstr>
      <vt:lpstr>Cíl práce</vt:lpstr>
      <vt:lpstr>Lití kovů pod tlakem</vt:lpstr>
      <vt:lpstr>Upravované konstrukční parametry</vt:lpstr>
      <vt:lpstr>Upravované konstrukční parametry</vt:lpstr>
      <vt:lpstr>Sledované procesní parametry</vt:lpstr>
      <vt:lpstr>Prezentace aplikace PowerPoint</vt:lpstr>
      <vt:lpstr>Sledované parametry</vt:lpstr>
      <vt:lpstr>Hodnoty zachycení plynů v objemu odlitku</vt:lpstr>
      <vt:lpstr>Hodnoty měření tlaku v tavenině</vt:lpstr>
      <vt:lpstr>Hodnoty teploty líce formy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ŘEZÁNÍ LASEREM</dc:title>
  <dc:creator>Martin Hron</dc:creator>
  <cp:lastModifiedBy>Martin Hron</cp:lastModifiedBy>
  <cp:revision>238</cp:revision>
  <dcterms:created xsi:type="dcterms:W3CDTF">2018-09-19T15:23:39Z</dcterms:created>
  <dcterms:modified xsi:type="dcterms:W3CDTF">2023-06-13T13:04:09Z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