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2" r:id="rId4"/>
    <p:sldId id="261" r:id="rId5"/>
    <p:sldId id="263" r:id="rId6"/>
    <p:sldId id="268" r:id="rId7"/>
    <p:sldId id="269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270E-AB25-4C9F-939D-A2AEFD1C2311}" v="281" dt="2023-06-01T13:18:04.157"/>
    <p1510:client id="{204E71B6-F4FA-43AB-974C-EE1045DF9591}" v="2348" dt="2023-06-12T20:26:19.418"/>
    <p1510:client id="{B630F036-D64B-431B-8384-741AF88713C0}" v="5" dt="2023-06-01T13:22:56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8AA8E16-B989-427C-B536-441DA533F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9FCD5C-4B8D-49BC-AC49-698712ECB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0E511-AA74-4EF7-BE0B-41CADFA9A23F}" type="datetime1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D150E8-57ED-46A3-8E58-11DBC9A1F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D567A-5A1A-46A7-AE38-34B97DE0F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93F7-957E-41E7-B16B-34DE932B3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67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6305-4F09-458C-9545-95CE3D58FD15}" type="datetime1">
              <a:rPr lang="cs-CZ" smtClean="0"/>
              <a:pPr/>
              <a:t>12.06.2023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/>
              <a:t>Po kliknutí můžete upravovat styly textu v předloze</a:t>
            </a:r>
            <a:r>
              <a:rPr lang="cs-CZ"/>
              <a:t>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42A7-5B24-4C11-8C42-114980908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45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F42A7-5B24-4C11-8C42-114980908A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1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Skupina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á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á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9F7389-4D58-4661-BB22-A79830377BB2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4D1AE-61E4-4A1C-9050-691267A4AED4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80CD6-1D71-433C-AD47-601BD8B13F8C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F88C0-AD87-44D2-8B29-9FA7F29D7F82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1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8F38FE88-9239-400E-A70F-BCC3736AFFAE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grpSp>
        <p:nvGrpSpPr>
          <p:cNvPr id="8" name="Skupina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á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á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034A1-6A80-4595-9DC7-E65C6AADCC95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274174-10E7-47AF-8915-64C7E5D835C2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B64FA-A225-4209-94A0-5543269A7E3E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8EE3A-1453-4C42-BF5E-873F8B1D8B2E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C6660B-C460-4DBC-9099-DFE35A46ED86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á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á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9F01C-B19E-4608-B652-61DC99BDA3CF}" type="datetime1">
              <a:rPr lang="cs-CZ" noProof="0" smtClean="0"/>
              <a:t>12.06.2023</a:t>
            </a:fld>
            <a:endParaRPr lang="cs-CZ" noProof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á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á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4D42A25C-E325-4881-B47C-8447FD48A806}" type="datetime1">
              <a:rPr lang="cs-CZ" noProof="0" smtClean="0"/>
              <a:t>12.06.2023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cs-CZ" noProof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á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á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3024" y="1120984"/>
            <a:ext cx="9945496" cy="2949949"/>
          </a:xfrm>
        </p:spPr>
        <p:txBody>
          <a:bodyPr rtlCol="0"/>
          <a:lstStyle/>
          <a:p>
            <a:r>
              <a:rPr lang="cs-CZ" sz="5400" dirty="0">
                <a:latin typeface="Arial"/>
                <a:cs typeface="Times New Roman"/>
              </a:rPr>
              <a:t>ZKLIDŇOVÁNÍ DOPRAVY NA POZEMNÍCH KOMUNIKACÍCH</a:t>
            </a:r>
            <a:endParaRPr lang="cs-CZ" sz="6000" dirty="0">
              <a:latin typeface="Arial"/>
              <a:cs typeface="Times New Roman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020688"/>
            <a:ext cx="7891272" cy="22905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400" dirty="0">
              <a:latin typeface="Arial"/>
              <a:cs typeface="Times New Roman"/>
            </a:endParaRPr>
          </a:p>
          <a:p>
            <a:r>
              <a:rPr lang="cs-CZ" sz="2000" dirty="0">
                <a:latin typeface="Arial"/>
                <a:cs typeface="Times New Roman"/>
              </a:rPr>
              <a:t>Autor: Kateřina Lišková</a:t>
            </a:r>
          </a:p>
          <a:p>
            <a:r>
              <a:rPr lang="cs-CZ" sz="2000" dirty="0">
                <a:latin typeface="Arial"/>
                <a:cs typeface="Times New Roman"/>
              </a:rPr>
              <a:t>Vedoucí práce: Ing. Bc. Jiří Hanzl, Ph.D.</a:t>
            </a:r>
          </a:p>
          <a:p>
            <a:r>
              <a:rPr lang="cs-CZ" sz="2000" dirty="0">
                <a:latin typeface="Arial"/>
                <a:cs typeface="Times New Roman"/>
              </a:rPr>
              <a:t>Oponent: Ing. Martin Komorný                                                   </a:t>
            </a:r>
            <a:endParaRPr lang="cs-CZ" sz="2400" dirty="0">
              <a:latin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E8B01D-D970-3B87-6105-5F9B0AD571E1}"/>
              </a:ext>
            </a:extLst>
          </p:cNvPr>
          <p:cNvSpPr txBox="1"/>
          <p:nvPr/>
        </p:nvSpPr>
        <p:spPr>
          <a:xfrm>
            <a:off x="8196513" y="5800224"/>
            <a:ext cx="31833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latin typeface="Arial"/>
                <a:cs typeface="Arial"/>
              </a:rPr>
              <a:t>České Budějovice, červen 2023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11A78499-8FA0-2B2C-23C7-F0E15626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571" y="-1073"/>
            <a:ext cx="4288660" cy="14510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59BCE3-9BDE-BFE4-6A1D-B32D507AFD36}"/>
              </a:ext>
            </a:extLst>
          </p:cNvPr>
          <p:cNvSpPr txBox="1"/>
          <p:nvPr/>
        </p:nvSpPr>
        <p:spPr>
          <a:xfrm>
            <a:off x="3383389" y="3466562"/>
            <a:ext cx="51649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latin typeface="Arial"/>
                <a:cs typeface="Arial"/>
              </a:rPr>
              <a:t>OBHAJOBA BAKALÁŘSKÉ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7E5A7-60D2-7152-DE96-58641D6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>
                <a:latin typeface="Arial"/>
                <a:cs typeface="Times New Roman"/>
              </a:rPr>
              <a:t>Děkuji za pozornost</a:t>
            </a:r>
            <a:endParaRPr lang="cs-CZ" sz="5400" dirty="0">
              <a:latin typeface="Arial"/>
            </a:endParaRPr>
          </a:p>
        </p:txBody>
      </p:sp>
      <p:pic>
        <p:nvPicPr>
          <p:cNvPr id="3" name="Obrázek 4" descr="Obsah obrázku logo&#10;&#10;Popis se vygeneroval automaticky.">
            <a:extLst>
              <a:ext uri="{FF2B5EF4-FFF2-40B4-BE49-F238E27FC236}">
                <a16:creationId xmlns:a16="http://schemas.microsoft.com/office/drawing/2014/main" id="{CB13D2D2-F503-8A87-8520-B7F77B60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837" y="3742385"/>
            <a:ext cx="1884609" cy="18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A0DA4D-BA2E-B842-A2C7-22EF8EAE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/>
                <a:cs typeface="Times New Roman"/>
              </a:rPr>
              <a:t>Doplňující otázky vedoucího práce a oponenta</a:t>
            </a:r>
            <a:endParaRPr lang="cs-CZ" sz="4000" dirty="0">
              <a:latin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23ACA-D6D0-A81C-658A-56D1E4A9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Arial"/>
                <a:cs typeface="Times New Roman"/>
              </a:rPr>
              <a:t>Jak často a na jakých kategoriích pozemních komunikací probíhá Celostátní sčítání dopravy v ČR?</a:t>
            </a:r>
            <a:endParaRPr lang="cs-CZ" dirty="0"/>
          </a:p>
          <a:p>
            <a:pPr>
              <a:buClr>
                <a:srgbClr val="9E3611"/>
              </a:buClr>
            </a:pPr>
            <a:endParaRPr lang="cs-CZ" sz="2400" dirty="0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sz="2400" dirty="0">
                <a:latin typeface="Arial"/>
                <a:cs typeface="Times New Roman"/>
              </a:rPr>
              <a:t>Bude docházet k dopravním kongescím v časech ranní a odpolední dopravní špičky s ohledem na umístění zastávek MHD?</a:t>
            </a:r>
            <a:endParaRPr lang="cs-CZ" sz="2400" dirty="0"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1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3A8617C-F9AB-8D2E-3E48-CCEDC033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4800">
                <a:solidFill>
                  <a:srgbClr val="FFFFFF"/>
                </a:solidFill>
                <a:latin typeface="Arial"/>
                <a:cs typeface="Times New Roman"/>
              </a:rPr>
              <a:t>Cíl práce</a:t>
            </a:r>
            <a:endParaRPr lang="cs-CZ" sz="4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A2B0F7-CC49-A042-C23C-AAA7BDF2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115" y="725394"/>
            <a:ext cx="5423394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/>
                <a:cs typeface="Times New Roman"/>
              </a:rPr>
              <a:t>"Cílem bakalářské práce je na základě statistik nehodovosti a vlastního dopravního průzkumu nejdříve analyzovat bezpečnost dopravy ve vybrané lokalitě a následně navrhnout možná opatření ve formě trvalého dopravního značení a případně </a:t>
            </a:r>
            <a:br>
              <a:rPr lang="cs-CZ" sz="2400" dirty="0">
                <a:latin typeface="Arial"/>
                <a:cs typeface="Times New Roman"/>
              </a:rPr>
            </a:br>
            <a:r>
              <a:rPr lang="cs-CZ" sz="2400" dirty="0">
                <a:latin typeface="Arial"/>
                <a:cs typeface="Times New Roman"/>
              </a:rPr>
              <a:t>i stavebních úprav vedoucích k jejímu zvýšení."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577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6D12E4-E10B-C95D-5346-FD5C8DF0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Vybraná lokalita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14B72-8276-28FA-18CF-D7C37EC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cs-CZ" sz="2400" dirty="0">
                <a:latin typeface="Arial"/>
                <a:cs typeface="Times New Roman"/>
              </a:rPr>
              <a:t>Rokycany, Plzeňský kraj</a:t>
            </a:r>
          </a:p>
          <a:p>
            <a:pPr marL="342900" indent="-342900">
              <a:buClr>
                <a:srgbClr val="9E3611"/>
              </a:buClr>
            </a:pPr>
            <a:r>
              <a:rPr lang="cs-CZ" sz="2400" dirty="0">
                <a:latin typeface="Arial"/>
                <a:cs typeface="Times New Roman"/>
              </a:rPr>
              <a:t>Vidlicová křižovatka - jihovýchodní okraj města</a:t>
            </a:r>
            <a:endParaRPr lang="cs-CZ" sz="2400" dirty="0"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BAD36E85-491B-61C5-77E4-3DD45148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4" y="3427112"/>
            <a:ext cx="4610637" cy="2643942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41E8F580-4342-3A73-D380-6F24DA27C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964" y="3430686"/>
            <a:ext cx="5211650" cy="26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A9838E-FF25-779E-544A-53921F74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53" y="2376862"/>
            <a:ext cx="2833829" cy="2104273"/>
          </a:xfrm>
          <a:noFill/>
        </p:spPr>
        <p:txBody>
          <a:bodyPr>
            <a:noAutofit/>
          </a:bodyPr>
          <a:lstStyle/>
          <a:p>
            <a:pPr algn="ctr"/>
            <a:r>
              <a:rPr lang="cs-CZ" sz="4800" dirty="0">
                <a:solidFill>
                  <a:srgbClr val="FFFFFF"/>
                </a:solidFill>
                <a:latin typeface="Arial"/>
                <a:cs typeface="Times New Roman"/>
              </a:rPr>
              <a:t>Použité metody</a:t>
            </a:r>
            <a:endParaRPr lang="cs-CZ" sz="4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D74DD2-681C-80C5-4E17-C27EB9B8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115" y="1046235"/>
            <a:ext cx="5132632" cy="5106423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Arial"/>
                <a:cs typeface="Times New Roman"/>
              </a:rPr>
              <a:t>Vlastní dopravní průzkum</a:t>
            </a:r>
            <a:endParaRPr lang="cs-CZ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Ø"/>
            </a:pPr>
            <a:r>
              <a:rPr lang="cs-CZ" sz="2200" dirty="0">
                <a:latin typeface="Arial"/>
                <a:cs typeface="Times New Roman"/>
              </a:rPr>
              <a:t>Metoda pozorování</a:t>
            </a:r>
            <a:endParaRPr lang="cs-CZ" sz="2200"/>
          </a:p>
          <a:p>
            <a:pPr lvl="1">
              <a:spcAft>
                <a:spcPts val="0"/>
              </a:spcAft>
              <a:buClr>
                <a:srgbClr val="9E3611"/>
              </a:buClr>
              <a:buChar char="Ø"/>
            </a:pPr>
            <a:r>
              <a:rPr lang="cs-CZ" sz="2200" dirty="0">
                <a:latin typeface="Arial"/>
                <a:cs typeface="Times New Roman"/>
              </a:rPr>
              <a:t>Sběr dat</a:t>
            </a:r>
          </a:p>
          <a:p>
            <a:pPr lvl="1">
              <a:buClr>
                <a:srgbClr val="9E3611"/>
              </a:buClr>
              <a:buChar char="Ø"/>
            </a:pPr>
            <a:r>
              <a:rPr lang="cs-CZ" sz="2200" dirty="0">
                <a:latin typeface="Arial"/>
                <a:cs typeface="Times New Roman"/>
              </a:rPr>
              <a:t>Zpracování dat</a:t>
            </a:r>
            <a:endParaRPr lang="cs-CZ" dirty="0"/>
          </a:p>
          <a:p>
            <a:pPr>
              <a:buClr>
                <a:srgbClr val="9E3611"/>
              </a:buClr>
            </a:pPr>
            <a:r>
              <a:rPr lang="cs-CZ" sz="2400" dirty="0">
                <a:latin typeface="Arial"/>
                <a:cs typeface="Arial"/>
              </a:rPr>
              <a:t>Celostátní sčítání dopravy 2020 (CSD 2020)</a:t>
            </a:r>
          </a:p>
          <a:p>
            <a:pPr lvl="1">
              <a:buClr>
                <a:srgbClr val="9E3611"/>
              </a:buClr>
              <a:buFont typeface="Wingdings,Sans-Serif" pitchFamily="2" charset="2"/>
              <a:buChar char="Ø"/>
            </a:pPr>
            <a:r>
              <a:rPr lang="cs-CZ" sz="2200" dirty="0">
                <a:latin typeface="Arial"/>
                <a:cs typeface="Arial"/>
              </a:rPr>
              <a:t>Komparace</a:t>
            </a:r>
            <a:endParaRPr lang="cs-CZ" dirty="0"/>
          </a:p>
          <a:p>
            <a:pPr>
              <a:buClr>
                <a:srgbClr val="9E3611"/>
              </a:buClr>
            </a:pPr>
            <a:r>
              <a:rPr lang="cs-CZ" sz="2400" dirty="0">
                <a:latin typeface="Arial"/>
                <a:cs typeface="Times New Roman"/>
              </a:rPr>
              <a:t>Analýza dopravní nehodovosti</a:t>
            </a:r>
          </a:p>
          <a:p>
            <a:pPr>
              <a:buClr>
                <a:srgbClr val="9E3611"/>
              </a:buClr>
            </a:pPr>
            <a:endParaRPr lang="cs-CZ" sz="2400" dirty="0"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543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6D345-A08D-D97F-7FA9-ED3C274F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16" y="463168"/>
            <a:ext cx="10863327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Komparace dat </a:t>
            </a:r>
            <a:r>
              <a:rPr lang="cs-CZ" sz="4800" err="1">
                <a:latin typeface="Arial"/>
                <a:cs typeface="Times New Roman"/>
              </a:rPr>
              <a:t>rpdi</a:t>
            </a:r>
            <a:br>
              <a:rPr lang="cs-CZ" sz="4800" dirty="0">
                <a:latin typeface="Arial"/>
                <a:cs typeface="Times New Roman"/>
              </a:rPr>
            </a:br>
            <a:r>
              <a:rPr lang="cs-CZ" sz="3600" err="1">
                <a:latin typeface="Arial"/>
                <a:cs typeface="Times New Roman"/>
              </a:rPr>
              <a:t>csd</a:t>
            </a:r>
            <a:r>
              <a:rPr lang="cs-CZ" sz="3600" dirty="0">
                <a:latin typeface="Arial"/>
                <a:cs typeface="Times New Roman"/>
              </a:rPr>
              <a:t> 2020 x vlastní dopravní průzkum</a:t>
            </a:r>
          </a:p>
        </p:txBody>
      </p:sp>
      <p:graphicFrame>
        <p:nvGraphicFramePr>
          <p:cNvPr id="21" name="Zástupný obsah 20">
            <a:extLst>
              <a:ext uri="{FF2B5EF4-FFF2-40B4-BE49-F238E27FC236}">
                <a16:creationId xmlns:a16="http://schemas.microsoft.com/office/drawing/2014/main" id="{E63761B5-2604-B0A5-2C9B-1AE69EB36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769335"/>
              </p:ext>
            </p:extLst>
          </p:nvPr>
        </p:nvGraphicFramePr>
        <p:xfrm>
          <a:off x="1062507" y="3026535"/>
          <a:ext cx="10058384" cy="27160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31118">
                  <a:extLst>
                    <a:ext uri="{9D8B030D-6E8A-4147-A177-3AD203B41FA5}">
                      <a16:colId xmlns:a16="http://schemas.microsoft.com/office/drawing/2014/main" val="2866887414"/>
                    </a:ext>
                  </a:extLst>
                </a:gridCol>
                <a:gridCol w="2118059">
                  <a:extLst>
                    <a:ext uri="{9D8B030D-6E8A-4147-A177-3AD203B41FA5}">
                      <a16:colId xmlns:a16="http://schemas.microsoft.com/office/drawing/2014/main" val="2189296601"/>
                    </a:ext>
                  </a:extLst>
                </a:gridCol>
                <a:gridCol w="3283618">
                  <a:extLst>
                    <a:ext uri="{9D8B030D-6E8A-4147-A177-3AD203B41FA5}">
                      <a16:colId xmlns:a16="http://schemas.microsoft.com/office/drawing/2014/main" val="4461069"/>
                    </a:ext>
                  </a:extLst>
                </a:gridCol>
                <a:gridCol w="2325589">
                  <a:extLst>
                    <a:ext uri="{9D8B030D-6E8A-4147-A177-3AD203B41FA5}">
                      <a16:colId xmlns:a16="http://schemas.microsoft.com/office/drawing/2014/main" val="411004435"/>
                    </a:ext>
                  </a:extLst>
                </a:gridCol>
              </a:tblGrid>
              <a:tr h="826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Druh vozidla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RPDI [voz / den] – CSD 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RPDI [voz / den] - vlastní dopravní průzkum 2023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Rozdíl [%]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4862661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Osobní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7 593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5 123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-32,53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5720960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Motocykly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+17,39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1606677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Nákladní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1 015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-64,53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76805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Autobusy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+84,00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7835832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Návěsové soupravy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+160,00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9378314"/>
                  </a:ext>
                </a:extLst>
              </a:tr>
              <a:tr h="316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8 689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5 609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/>
                        </a:rPr>
                        <a:t>-35,45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1831149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65808BE-9A12-A0AC-98A2-5FD7F7E7F97B}"/>
              </a:ext>
            </a:extLst>
          </p:cNvPr>
          <p:cNvSpPr txBox="1"/>
          <p:nvPr/>
        </p:nvSpPr>
        <p:spPr>
          <a:xfrm>
            <a:off x="4713668" y="39087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98F6FF8-70C5-93EF-3C27-CBA03A181427}"/>
              </a:ext>
            </a:extLst>
          </p:cNvPr>
          <p:cNvSpPr txBox="1"/>
          <p:nvPr/>
        </p:nvSpPr>
        <p:spPr>
          <a:xfrm>
            <a:off x="1089338" y="2318197"/>
            <a:ext cx="100079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cs-CZ" sz="2400" dirty="0">
                <a:latin typeface="Arial"/>
                <a:cs typeface="Arial"/>
              </a:rPr>
              <a:t>Celkový pokles intenzity dopravy </a:t>
            </a:r>
            <a:r>
              <a:rPr lang="cs-CZ" sz="2400" dirty="0">
                <a:latin typeface="Arial"/>
                <a:cs typeface="Times New Roman"/>
              </a:rPr>
              <a:t>–</a:t>
            </a:r>
            <a:r>
              <a:rPr lang="cs-CZ" sz="2400" dirty="0">
                <a:latin typeface="Arial"/>
                <a:cs typeface="Arial"/>
              </a:rPr>
              <a:t> realizace obchvatu</a:t>
            </a:r>
          </a:p>
          <a:p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37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E3FE84-8CBE-37B7-0E2C-5BD5E92C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Nebezpečné situace</a:t>
            </a:r>
            <a:br>
              <a:rPr lang="cs-CZ" dirty="0">
                <a:latin typeface="Arial"/>
                <a:cs typeface="Times New Roman"/>
              </a:rPr>
            </a:br>
            <a:r>
              <a:rPr lang="cs-CZ" sz="3600" dirty="0">
                <a:latin typeface="Arial"/>
                <a:cs typeface="Times New Roman"/>
              </a:rPr>
              <a:t>místa častého přecházení chodců</a:t>
            </a:r>
          </a:p>
        </p:txBody>
      </p:sp>
      <p:pic>
        <p:nvPicPr>
          <p:cNvPr id="4" name="Obrázek 4" descr="Obsah obrázku text, venku, silnice, tráva&#10;&#10;Popis se vygeneroval automaticky.">
            <a:extLst>
              <a:ext uri="{FF2B5EF4-FFF2-40B4-BE49-F238E27FC236}">
                <a16:creationId xmlns:a16="http://schemas.microsoft.com/office/drawing/2014/main" id="{AB30D47B-2A17-D5C4-D2E5-225CF0585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343" y="2662540"/>
            <a:ext cx="5570651" cy="2867025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5" descr="Obsah obrázku text, cesta, silnice, výjev&#10;&#10;Popis se vygeneroval automaticky.">
            <a:extLst>
              <a:ext uri="{FF2B5EF4-FFF2-40B4-BE49-F238E27FC236}">
                <a16:creationId xmlns:a16="http://schemas.microsoft.com/office/drawing/2014/main" id="{10FD57B5-770E-CA06-D186-1D083876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948" y="2662856"/>
            <a:ext cx="5759003" cy="28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2DB315-F298-F592-9D54-15C0E5C9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Nebezpečné situace</a:t>
            </a:r>
            <a:br>
              <a:rPr lang="cs-CZ" dirty="0">
                <a:latin typeface="Arial"/>
                <a:cs typeface="Times New Roman"/>
              </a:rPr>
            </a:br>
            <a:r>
              <a:rPr lang="cs-CZ" sz="3600" dirty="0">
                <a:latin typeface="Arial"/>
                <a:cs typeface="Times New Roman"/>
              </a:rPr>
              <a:t>kolizní bod</a:t>
            </a:r>
            <a:endParaRPr lang="cs-CZ" sz="3600" dirty="0">
              <a:latin typeface="Arial"/>
            </a:endParaRPr>
          </a:p>
        </p:txBody>
      </p:sp>
      <p:pic>
        <p:nvPicPr>
          <p:cNvPr id="4" name="Obrázek 4" descr="Obsah obrázku text, cesta, výjev, silnice&#10;&#10;Popis se vygeneroval automaticky.">
            <a:extLst>
              <a:ext uri="{FF2B5EF4-FFF2-40B4-BE49-F238E27FC236}">
                <a16:creationId xmlns:a16="http://schemas.microsoft.com/office/drawing/2014/main" id="{1339EFB9-530F-10CF-F2D3-DCA605314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6389" y="2567088"/>
            <a:ext cx="6474585" cy="3165251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9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F2E1C4-9113-FC69-4039-71D826B5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Návrhy opatření</a:t>
            </a:r>
            <a:br>
              <a:rPr lang="cs-CZ" sz="4800" dirty="0">
                <a:latin typeface="Arial"/>
                <a:cs typeface="Times New Roman"/>
              </a:rPr>
            </a:br>
            <a:r>
              <a:rPr lang="cs-CZ" sz="3600" dirty="0">
                <a:latin typeface="Arial"/>
                <a:cs typeface="Times New Roman"/>
              </a:rPr>
              <a:t>zastávky a přilehlé okolí</a:t>
            </a:r>
            <a:endParaRPr lang="cs-CZ" sz="3600">
              <a:latin typeface="Times New Roman"/>
              <a:cs typeface="Times New Roman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72DDB-E97A-79F4-085F-5E82C107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Times New Roman"/>
              </a:rPr>
              <a:t>Návrh zastávek v dopravní zátce</a:t>
            </a:r>
            <a:endParaRPr lang="cs-CZ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Úprava šířky jízdních pruhů</a:t>
            </a:r>
            <a:endParaRPr lang="cs-CZ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Vznik přechodu pro chodce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Betonová plocha nahrazena zelení 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Vznik místa pro přecházení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Umístění chodníku v celé oblasti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Dopravní značení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6" descr="Obsah obrázku text, venku, zelené, silnice&#10;&#10;Popis se vygeneroval automaticky.">
            <a:extLst>
              <a:ext uri="{FF2B5EF4-FFF2-40B4-BE49-F238E27FC236}">
                <a16:creationId xmlns:a16="http://schemas.microsoft.com/office/drawing/2014/main" id="{91C29B67-2C20-3F2B-BFF8-569BF82A0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134" y="2318047"/>
            <a:ext cx="5619479" cy="29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4B384-324F-D1B6-B80C-3ED12185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"/>
                <a:cs typeface="Times New Roman"/>
              </a:rPr>
              <a:t>Návrhy opatření</a:t>
            </a:r>
            <a:br>
              <a:rPr lang="cs-CZ" dirty="0">
                <a:latin typeface="Arial"/>
                <a:cs typeface="Times New Roman"/>
              </a:rPr>
            </a:br>
            <a:r>
              <a:rPr lang="cs-CZ" sz="3600" dirty="0">
                <a:latin typeface="Arial"/>
                <a:cs typeface="Times New Roman"/>
              </a:rPr>
              <a:t>vidlicová křižovatka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03810-EB31-5AC3-0D90-0909D1B2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Times New Roman"/>
              </a:rPr>
              <a:t>Parkoviště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Směrový oblouk - zúžení vozovky</a:t>
            </a: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Optická psychologická brzda</a:t>
            </a:r>
            <a:endParaRPr lang="cs-CZ" dirty="0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Vznik místa pro přecházení</a:t>
            </a:r>
            <a:endParaRPr lang="cs-CZ" dirty="0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Umístění chodníku v celé oblasti</a:t>
            </a:r>
            <a:endParaRPr lang="cs-CZ" dirty="0">
              <a:latin typeface="Arial"/>
            </a:endParaRPr>
          </a:p>
          <a:p>
            <a:pPr>
              <a:buClr>
                <a:srgbClr val="9E3611"/>
              </a:buClr>
            </a:pPr>
            <a:r>
              <a:rPr lang="cs-CZ" dirty="0">
                <a:latin typeface="Arial"/>
                <a:cs typeface="Times New Roman"/>
              </a:rPr>
              <a:t>Dopravní značení</a:t>
            </a:r>
            <a:endParaRPr lang="cs-CZ" dirty="0">
              <a:latin typeface="Arial"/>
            </a:endParaRPr>
          </a:p>
          <a:p>
            <a:pPr>
              <a:buClr>
                <a:srgbClr val="9E3611"/>
              </a:buClr>
            </a:pPr>
            <a:endParaRPr lang="cs-CZ" dirty="0"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4" descr="Obsah obrázku text, cesta, silnice, výjev&#10;&#10;Popis se vygeneroval automaticky.">
            <a:extLst>
              <a:ext uri="{FF2B5EF4-FFF2-40B4-BE49-F238E27FC236}">
                <a16:creationId xmlns:a16="http://schemas.microsoft.com/office/drawing/2014/main" id="{02AC4546-9B52-ED9A-5EA0-0D80490DF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542" y="2323004"/>
            <a:ext cx="5716072" cy="31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Širokoúhlá obrazovka</PresentationFormat>
  <Slides>11</Slides>
  <Notes>1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Dřevo</vt:lpstr>
      <vt:lpstr>ZKLIDŇOVÁNÍ DOPRAVY NA POZEMNÍCH KOMUNIKACÍCH</vt:lpstr>
      <vt:lpstr>Cíl práce</vt:lpstr>
      <vt:lpstr>Vybraná lokalita</vt:lpstr>
      <vt:lpstr>Použité metody</vt:lpstr>
      <vt:lpstr>Komparace dat rpdi csd 2020 x vlastní dopravní průzkum</vt:lpstr>
      <vt:lpstr>Nebezpečné situace místa častého přecházení chodců</vt:lpstr>
      <vt:lpstr>Nebezpečné situace kolizní bod</vt:lpstr>
      <vt:lpstr>Návrhy opatření zastávky a přilehlé okolí</vt:lpstr>
      <vt:lpstr>Návrhy opatření vidlicová křižovatka</vt:lpstr>
      <vt:lpstr>Děkuji za pozornost</vt:lpstr>
      <vt:lpstr>Doplňující otázky vedoucího práce a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528</cp:revision>
  <dcterms:created xsi:type="dcterms:W3CDTF">2023-06-01T12:20:49Z</dcterms:created>
  <dcterms:modified xsi:type="dcterms:W3CDTF">2023-06-12T20:31:58Z</dcterms:modified>
</cp:coreProperties>
</file>