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13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468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96F64A-745B-CD80-6CA0-04695E3DE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893E743-9719-B6B9-0BA3-C3233718E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981CF0-E0DA-2FE3-A96F-904AC2568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4A5D9B-EF37-FDD1-ECCB-250828A7E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016129-5F6D-EC4F-8BFF-A7FD6908D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3690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307B6-F3BA-2FF7-7991-DE15B0696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DACC9C0-DF70-1E8E-323C-791FB860E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D713C6-3BF8-034D-FB5E-4CECB37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C83D04-9752-3BE8-52DE-D9CB9F71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27A0CF0-DCF4-429B-4706-CCABF7D1E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3164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400369B-B5CE-0873-B3F8-73AEEF0C0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18AFFE1-6C6E-1F1B-B852-90A7E350F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DF10A94-187D-A8F4-5EF7-78EA9207D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98E8749-E5A8-6C29-8912-4B373200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ADD3B1-BD5A-568C-FD68-602549FE8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291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86C555-999F-1839-A241-5EE79DECE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B31D34-EEFD-ECE9-9923-0D3CF910B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74BEE5-7BAA-8E5B-694C-256751E1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691C969-49B9-68C1-BD71-87C84814E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B2F2B-54B1-4388-B886-94788D99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4341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5283B-EDD2-7205-BB1E-01C030F7F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025A17-BC37-3466-AF34-F17F15F6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B7AF928-32D4-2EFC-BB69-7F27EEFF5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D83127-0C81-F297-4A98-7E4C78735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56E1532-E712-6C0B-DC4A-5BD099E6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1195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609F15-ABF6-F740-D8DB-381243883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3E5CB5-E489-5E1A-7ECE-98CC11AA1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C94EBFD-6906-C8EA-256F-889C159422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50D1403-2BB6-25FA-BBB2-F99278D4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BC43D2-D208-475A-3777-94A57F825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252A13A-26ED-7A8B-0936-BEBFAA2A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8526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8C756B-3D7B-0F0F-88AF-6427A6A7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443FFC-D9F3-18CA-FB0A-99EB26F5F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743872-D3DF-FF23-67CC-4BB2E4F51B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BDD4332-2A06-F04C-DBF4-950F0A436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8157DC1-0B82-8F48-C96B-D2D8E67E25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7C60346-2AF5-F398-D3D2-A771052EF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97E6C83-F80C-B97D-02BF-309EA913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CD650A-0079-5F91-AB6B-D17FAAC8F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64590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707501-A430-DDD4-7695-68BE1FB07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DF7809A-9412-F789-DDFD-096AE807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41E6922-2496-F5FA-9B6E-1DBAEDE01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4DDCE50-2904-9013-67E8-68770AF1E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6675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28F7DDB-880E-8F84-1542-6EBE01F57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42CBF6E-8224-10DC-913F-BCB74BFE4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617A1C3-7AB1-0473-BF10-0358B9DAE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0628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FA58EE-673F-E92D-E106-BAB6DDF5C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6C39D6-612C-62E4-F48C-F413BC82D4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0AC211E-F4B4-C1DD-327D-650A55115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465D4CE-E9E4-96BA-5570-1D0B1517A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B49F1A-ED71-FFD3-BBEF-51710B03B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ADAB3A9-49B1-9C5B-248C-4D45DF8F2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3332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28129A-D54D-1C84-BDCE-0D676649B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4268DA9-416B-0D6A-988F-E1B77388C3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C550FAB-49CB-5F3E-8A6B-D6C609394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844C956-D670-9DBB-5C31-564D6B50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2EE3804-37BC-9997-3601-47543961B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446B127-1CE1-C6F6-4610-0E97A5BBD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226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A24DAE-650C-9606-CCC1-C02A160E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F537164-B5B0-67F6-40B7-298211992B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5250FB4-6408-C442-DF07-F896A2DB7A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23CA9-457B-4B59-B5D2-EA5CF5BA2802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E18B67-10CC-4344-A3D7-EE58995D2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FF1256F-9CB5-388D-E592-30C29A230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FCFED-3FB6-4060-8E47-A7FEEEA9A02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70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4845FD-39A1-819F-985C-65F6692D8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435" y="87464"/>
            <a:ext cx="8462838" cy="2387600"/>
          </a:xfrm>
        </p:spPr>
        <p:txBody>
          <a:bodyPr/>
          <a:lstStyle/>
          <a:p>
            <a:r>
              <a:rPr lang="cs-CZ" b="1" dirty="0"/>
              <a:t>Autoservis s autosalonem</a:t>
            </a:r>
            <a:br>
              <a:rPr lang="cs-CZ" b="1" dirty="0"/>
            </a:br>
            <a:r>
              <a:rPr lang="cs-CZ" sz="2800" b="1" dirty="0"/>
              <a:t>BAKALÁŘSKÁ PRÁCE</a:t>
            </a:r>
            <a:br>
              <a:rPr lang="cs-CZ" sz="2800" b="1" dirty="0"/>
            </a:br>
            <a:r>
              <a:rPr lang="cs-CZ" sz="1000" b="1" dirty="0">
                <a:solidFill>
                  <a:schemeClr val="bg1"/>
                </a:solidFill>
              </a:rPr>
              <a:t>.</a:t>
            </a:r>
            <a:br>
              <a:rPr lang="cs-CZ" sz="2800" b="1" dirty="0"/>
            </a:br>
            <a:r>
              <a:rPr lang="cs-CZ" sz="2800" b="1" dirty="0"/>
              <a:t>Variantní návrh zateplení obvodových konstrukcí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BBC19B0-CFBC-6681-D479-52EACB89B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1161" y="3554330"/>
            <a:ext cx="8637767" cy="2870324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80000"/>
              </a:lnSpc>
            </a:pPr>
            <a:r>
              <a:rPr lang="cs-CZ" dirty="0"/>
              <a:t>Vypracoval:		Filip Kratochvíl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Vedoucí práce:		Ing. Aleš Kaňkovský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Oponent práce:	Ing. Hana </a:t>
            </a:r>
            <a:r>
              <a:rPr lang="cs-CZ" dirty="0" err="1"/>
              <a:t>Sebroňová</a:t>
            </a:r>
            <a:endParaRPr lang="cs-CZ" dirty="0"/>
          </a:p>
          <a:p>
            <a:pPr algn="l">
              <a:lnSpc>
                <a:spcPct val="80000"/>
              </a:lnSpc>
            </a:pPr>
            <a:r>
              <a:rPr lang="cs-CZ" dirty="0"/>
              <a:t>Datum zpracování:	květen 2023</a:t>
            </a:r>
          </a:p>
          <a:p>
            <a:pPr algn="l">
              <a:lnSpc>
                <a:spcPct val="80000"/>
              </a:lnSpc>
            </a:pPr>
            <a:endParaRPr lang="cs-CZ" b="1" dirty="0"/>
          </a:p>
          <a:p>
            <a:pPr algn="l">
              <a:lnSpc>
                <a:spcPct val="80000"/>
              </a:lnSpc>
            </a:pPr>
            <a:r>
              <a:rPr lang="cs-CZ" b="1" dirty="0"/>
              <a:t>Vysoká škola technická a ekonomická v Českých Budějovicích</a:t>
            </a:r>
          </a:p>
          <a:p>
            <a:pPr algn="l">
              <a:lnSpc>
                <a:spcPct val="80000"/>
              </a:lnSpc>
            </a:pPr>
            <a:r>
              <a:rPr lang="cs-CZ" dirty="0"/>
              <a:t>Studijní obor:		Pozemní stavby</a:t>
            </a:r>
          </a:p>
          <a:p>
            <a:pPr algn="l"/>
            <a:endParaRPr lang="cs-CZ" dirty="0"/>
          </a:p>
          <a:p>
            <a:endParaRPr lang="cs-CZ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C7EAA90-C13A-72FC-8AE6-DD3F4FD7C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216C6D54-5921-825B-38D9-496740D5C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145" y="2779407"/>
            <a:ext cx="3975653" cy="209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3582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39E0F4-3072-F8D0-49FC-3E8361F70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vedoucího práce + jejich zodpovězení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FCFF265-EDB7-4B62-440C-9F09CFC3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Jak by jste zhodnotil, po zkušenosti z ATE a BAK, užití tepelně izolačních tvárnic u objektů Vašich parametrů? Nejen z hlediska tepelně technického.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BAF821-CFAD-FF0A-0961-2990C4937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872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B80CD9-87AB-D787-3426-95D7E5EC5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Otázky oponenta práce + jejich zodpovězení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A86AABF-1739-FBDA-C4F5-B0FD07D702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Jak byste hodnotil z ekonomického hlediska nejlepší variantu ve vztahu k ostatním navrhovaným variantám?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E4FD72-FF48-6310-1894-DD544AF00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2133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C1493412-D910-FA78-24D5-01B92CA0D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2063"/>
          <a:stretch/>
        </p:blipFill>
        <p:spPr>
          <a:xfrm>
            <a:off x="0" y="0"/>
            <a:ext cx="12192000" cy="685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59A4E8A-D38C-D6DB-9169-E8DAE0D7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F3CE836-90DD-0409-D569-C98727CF3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0B67317-A373-E14A-18A2-DA2674B89884}"/>
              </a:ext>
            </a:extLst>
          </p:cNvPr>
          <p:cNvSpPr txBox="1"/>
          <p:nvPr/>
        </p:nvSpPr>
        <p:spPr>
          <a:xfrm>
            <a:off x="3252737" y="2952721"/>
            <a:ext cx="5686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cs-CZ" sz="4400" dirty="0"/>
              <a:t>Prostor pro Vaše dotazy</a:t>
            </a:r>
          </a:p>
        </p:txBody>
      </p:sp>
    </p:spTree>
    <p:extLst>
      <p:ext uri="{BB962C8B-B14F-4D97-AF65-F5344CB8AC3E}">
        <p14:creationId xmlns:p14="http://schemas.microsoft.com/office/powerpoint/2010/main" val="4167693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6413D9-F14D-0F87-CE82-DF40BA52D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Lokalizace projektu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C3E25C-3DB0-1E12-44DD-7D97683CD2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u="sng" dirty="0"/>
              <a:t>Výzkumné otázky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Variantní řešení zateplení konstrukce střešního pláště včetně posouzení a vyhodnocení navržených variant (min. 3 varianty).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/>
              <a:t>Variantní řešení zateplení konstrukce obvodové stěny včetně posouzení a vyhodnocení navržených variant (min. 3 varianty).</a:t>
            </a:r>
          </a:p>
          <a:p>
            <a:r>
              <a:rPr lang="cs-CZ" sz="2000" dirty="0"/>
              <a:t>Porovnání jednotlivých variant</a:t>
            </a:r>
          </a:p>
          <a:p>
            <a:r>
              <a:rPr lang="cs-CZ" sz="2000" dirty="0"/>
              <a:t>Výběr nejlepší navržené varianty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C1BAF7-6780-1F7F-F7AE-B25118802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 descr="Obsah obrázku obloha&#10;&#10;Popis byl vytvořen automaticky">
            <a:extLst>
              <a:ext uri="{FF2B5EF4-FFF2-40B4-BE49-F238E27FC236}">
                <a16:creationId xmlns:a16="http://schemas.microsoft.com/office/drawing/2014/main" id="{CC1594BF-7F6D-8511-8444-8E96A66F49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12" b="7898"/>
          <a:stretch/>
        </p:blipFill>
        <p:spPr>
          <a:xfrm>
            <a:off x="5188493" y="4001294"/>
            <a:ext cx="4845984" cy="1905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30347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BD7F37-9640-1E02-B9A0-BD9E51734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9885"/>
            <a:ext cx="10515600" cy="1325563"/>
          </a:xfrm>
        </p:spPr>
        <p:txBody>
          <a:bodyPr/>
          <a:lstStyle/>
          <a:p>
            <a:r>
              <a:rPr lang="cs-CZ" b="1" dirty="0"/>
              <a:t>Lokalizace, situace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23A1BD4-2D6D-1AE9-5122-EE2D19E23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Jihočeský kraj</a:t>
            </a:r>
          </a:p>
          <a:p>
            <a:r>
              <a:rPr lang="cs-CZ" sz="2000" dirty="0"/>
              <a:t>Město: České Budějovice</a:t>
            </a:r>
          </a:p>
          <a:p>
            <a:r>
              <a:rPr lang="cs-CZ" sz="2000" dirty="0"/>
              <a:t>Číslo parcel: 1210/9, 1210/1, 1210/10, 1210/11, 3/4</a:t>
            </a:r>
          </a:p>
          <a:p>
            <a:r>
              <a:rPr lang="cs-CZ" sz="2000" dirty="0"/>
              <a:t>Ulice Generála Píky 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39555D3-4FBA-4090-405E-39E70F76AD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2B516E3-5238-E061-7C0D-D0E328226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86" t="11913" r="19394" b="11544"/>
          <a:stretch/>
        </p:blipFill>
        <p:spPr>
          <a:xfrm>
            <a:off x="5227823" y="3463041"/>
            <a:ext cx="4561338" cy="29792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113268-DA8E-67E7-1879-B1D690D6F2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87" t="11544" r="27063" b="6371"/>
          <a:stretch/>
        </p:blipFill>
        <p:spPr>
          <a:xfrm>
            <a:off x="838200" y="3580108"/>
            <a:ext cx="3862232" cy="283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5C932DA9-6900-373C-8D60-5EF72609E2A1}"/>
              </a:ext>
            </a:extLst>
          </p:cNvPr>
          <p:cNvSpPr/>
          <p:nvPr/>
        </p:nvSpPr>
        <p:spPr>
          <a:xfrm>
            <a:off x="6472238" y="4121468"/>
            <a:ext cx="1420812" cy="1895331"/>
          </a:xfrm>
          <a:custGeom>
            <a:avLst/>
            <a:gdLst>
              <a:gd name="connsiteX0" fmla="*/ 0 w 914400"/>
              <a:gd name="connsiteY0" fmla="*/ 0 h 914400"/>
              <a:gd name="connsiteX1" fmla="*/ 914400 w 914400"/>
              <a:gd name="connsiteY1" fmla="*/ 0 h 914400"/>
              <a:gd name="connsiteX2" fmla="*/ 914400 w 914400"/>
              <a:gd name="connsiteY2" fmla="*/ 914400 h 914400"/>
              <a:gd name="connsiteX3" fmla="*/ 0 w 914400"/>
              <a:gd name="connsiteY3" fmla="*/ 914400 h 914400"/>
              <a:gd name="connsiteX4" fmla="*/ 0 w 914400"/>
              <a:gd name="connsiteY4" fmla="*/ 0 h 914400"/>
              <a:gd name="connsiteX0" fmla="*/ 1143000 w 2057400"/>
              <a:gd name="connsiteY0" fmla="*/ 0 h 3458633"/>
              <a:gd name="connsiteX1" fmla="*/ 2057400 w 2057400"/>
              <a:gd name="connsiteY1" fmla="*/ 0 h 3458633"/>
              <a:gd name="connsiteX2" fmla="*/ 2057400 w 2057400"/>
              <a:gd name="connsiteY2" fmla="*/ 914400 h 3458633"/>
              <a:gd name="connsiteX3" fmla="*/ 0 w 2057400"/>
              <a:gd name="connsiteY3" fmla="*/ 3458633 h 3458633"/>
              <a:gd name="connsiteX4" fmla="*/ 1143000 w 2057400"/>
              <a:gd name="connsiteY4" fmla="*/ 0 h 3458633"/>
              <a:gd name="connsiteX0" fmla="*/ 0 w 2603500"/>
              <a:gd name="connsiteY0" fmla="*/ 2472267 h 3458633"/>
              <a:gd name="connsiteX1" fmla="*/ 2603500 w 2603500"/>
              <a:gd name="connsiteY1" fmla="*/ 0 h 3458633"/>
              <a:gd name="connsiteX2" fmla="*/ 2603500 w 2603500"/>
              <a:gd name="connsiteY2" fmla="*/ 914400 h 3458633"/>
              <a:gd name="connsiteX3" fmla="*/ 546100 w 2603500"/>
              <a:gd name="connsiteY3" fmla="*/ 3458633 h 3458633"/>
              <a:gd name="connsiteX4" fmla="*/ 0 w 2603500"/>
              <a:gd name="connsiteY4" fmla="*/ 2472267 h 3458633"/>
              <a:gd name="connsiteX0" fmla="*/ 0 w 2603500"/>
              <a:gd name="connsiteY0" fmla="*/ 1557867 h 2544233"/>
              <a:gd name="connsiteX1" fmla="*/ 539750 w 2603500"/>
              <a:gd name="connsiteY1" fmla="*/ 520700 h 2544233"/>
              <a:gd name="connsiteX2" fmla="*/ 2603500 w 2603500"/>
              <a:gd name="connsiteY2" fmla="*/ 0 h 2544233"/>
              <a:gd name="connsiteX3" fmla="*/ 546100 w 2603500"/>
              <a:gd name="connsiteY3" fmla="*/ 2544233 h 2544233"/>
              <a:gd name="connsiteX4" fmla="*/ 0 w 2603500"/>
              <a:gd name="connsiteY4" fmla="*/ 1557867 h 2544233"/>
              <a:gd name="connsiteX0" fmla="*/ 0 w 690033"/>
              <a:gd name="connsiteY0" fmla="*/ 1037167 h 2023533"/>
              <a:gd name="connsiteX1" fmla="*/ 539750 w 690033"/>
              <a:gd name="connsiteY1" fmla="*/ 0 h 2023533"/>
              <a:gd name="connsiteX2" fmla="*/ 690033 w 690033"/>
              <a:gd name="connsiteY2" fmla="*/ 1109133 h 2023533"/>
              <a:gd name="connsiteX3" fmla="*/ 546100 w 690033"/>
              <a:gd name="connsiteY3" fmla="*/ 2023533 h 2023533"/>
              <a:gd name="connsiteX4" fmla="*/ 0 w 690033"/>
              <a:gd name="connsiteY4" fmla="*/ 1037167 h 2023533"/>
              <a:gd name="connsiteX0" fmla="*/ 0 w 1322916"/>
              <a:gd name="connsiteY0" fmla="*/ 1037167 h 2023533"/>
              <a:gd name="connsiteX1" fmla="*/ 539750 w 1322916"/>
              <a:gd name="connsiteY1" fmla="*/ 0 h 2023533"/>
              <a:gd name="connsiteX2" fmla="*/ 1322916 w 1322916"/>
              <a:gd name="connsiteY2" fmla="*/ 833966 h 2023533"/>
              <a:gd name="connsiteX3" fmla="*/ 546100 w 1322916"/>
              <a:gd name="connsiteY3" fmla="*/ 2023533 h 2023533"/>
              <a:gd name="connsiteX4" fmla="*/ 0 w 1322916"/>
              <a:gd name="connsiteY4" fmla="*/ 1037167 h 2023533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546100 w 1322916"/>
              <a:gd name="connsiteY3" fmla="*/ 1882245 h 1882245"/>
              <a:gd name="connsiteX4" fmla="*/ 0 w 1322916"/>
              <a:gd name="connsiteY4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032934 w 1322916"/>
              <a:gd name="connsiteY3" fmla="*/ 232659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150409 w 1322916"/>
              <a:gd name="connsiteY3" fmla="*/ 607309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322916"/>
              <a:gd name="connsiteY0" fmla="*/ 895879 h 1882245"/>
              <a:gd name="connsiteX1" fmla="*/ 887412 w 1322916"/>
              <a:gd name="connsiteY1" fmla="*/ 0 h 1882245"/>
              <a:gd name="connsiteX2" fmla="*/ 1322916 w 1322916"/>
              <a:gd name="connsiteY2" fmla="*/ 692678 h 1882245"/>
              <a:gd name="connsiteX3" fmla="*/ 1017059 w 1322916"/>
              <a:gd name="connsiteY3" fmla="*/ 845434 h 1882245"/>
              <a:gd name="connsiteX4" fmla="*/ 546100 w 1322916"/>
              <a:gd name="connsiteY4" fmla="*/ 1882245 h 1882245"/>
              <a:gd name="connsiteX5" fmla="*/ 0 w 1322916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929216 w 1017059"/>
              <a:gd name="connsiteY2" fmla="*/ 413278 h 1882245"/>
              <a:gd name="connsiteX3" fmla="*/ 1017059 w 1017059"/>
              <a:gd name="connsiteY3" fmla="*/ 845434 h 1882245"/>
              <a:gd name="connsiteX4" fmla="*/ 546100 w 1017059"/>
              <a:gd name="connsiteY4" fmla="*/ 1882245 h 1882245"/>
              <a:gd name="connsiteX5" fmla="*/ 0 w 1017059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1002241 w 1017059"/>
              <a:gd name="connsiteY2" fmla="*/ 83078 h 1882245"/>
              <a:gd name="connsiteX3" fmla="*/ 1017059 w 1017059"/>
              <a:gd name="connsiteY3" fmla="*/ 845434 h 1882245"/>
              <a:gd name="connsiteX4" fmla="*/ 546100 w 1017059"/>
              <a:gd name="connsiteY4" fmla="*/ 1882245 h 1882245"/>
              <a:gd name="connsiteX5" fmla="*/ 0 w 1017059"/>
              <a:gd name="connsiteY5" fmla="*/ 895879 h 1882245"/>
              <a:gd name="connsiteX0" fmla="*/ 0 w 1017059"/>
              <a:gd name="connsiteY0" fmla="*/ 895879 h 1882245"/>
              <a:gd name="connsiteX1" fmla="*/ 887412 w 1017059"/>
              <a:gd name="connsiteY1" fmla="*/ 0 h 1882245"/>
              <a:gd name="connsiteX2" fmla="*/ 1002241 w 1017059"/>
              <a:gd name="connsiteY2" fmla="*/ 83078 h 1882245"/>
              <a:gd name="connsiteX3" fmla="*/ 1017059 w 1017059"/>
              <a:gd name="connsiteY3" fmla="*/ 845434 h 1882245"/>
              <a:gd name="connsiteX4" fmla="*/ 1005948 w 1017059"/>
              <a:gd name="connsiteY4" fmla="*/ 335846 h 1882245"/>
              <a:gd name="connsiteX5" fmla="*/ 546100 w 1017059"/>
              <a:gd name="connsiteY5" fmla="*/ 1882245 h 1882245"/>
              <a:gd name="connsiteX6" fmla="*/ 0 w 1017059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05948 w 1345672"/>
              <a:gd name="connsiteY4" fmla="*/ 335846 h 1882245"/>
              <a:gd name="connsiteX5" fmla="*/ 546100 w 1345672"/>
              <a:gd name="connsiteY5" fmla="*/ 1882245 h 1882245"/>
              <a:gd name="connsiteX6" fmla="*/ 0 w 1345672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546100 w 1345672"/>
              <a:gd name="connsiteY5" fmla="*/ 1882245 h 1882245"/>
              <a:gd name="connsiteX6" fmla="*/ 0 w 1345672"/>
              <a:gd name="connsiteY6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1058334 w 1345672"/>
              <a:gd name="connsiteY5" fmla="*/ 6898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1058334 w 1345672"/>
              <a:gd name="connsiteY5" fmla="*/ 6898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924985 w 1345672"/>
              <a:gd name="connsiteY4" fmla="*/ 718434 h 1882245"/>
              <a:gd name="connsiteX5" fmla="*/ 824971 w 1345672"/>
              <a:gd name="connsiteY5" fmla="*/ 902584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24971 w 1345672"/>
              <a:gd name="connsiteY5" fmla="*/ 902584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88471 w 1345672"/>
              <a:gd name="connsiteY5" fmla="*/ 1096259 h 1882245"/>
              <a:gd name="connsiteX6" fmla="*/ 546100 w 1345672"/>
              <a:gd name="connsiteY6" fmla="*/ 1882245 h 1882245"/>
              <a:gd name="connsiteX7" fmla="*/ 0 w 1345672"/>
              <a:gd name="connsiteY7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888471 w 1345672"/>
              <a:gd name="connsiteY5" fmla="*/ 1096259 h 1882245"/>
              <a:gd name="connsiteX6" fmla="*/ 947209 w 1345672"/>
              <a:gd name="connsiteY6" fmla="*/ 988309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1090083 w 1345672"/>
              <a:gd name="connsiteY5" fmla="*/ 1075622 h 1882245"/>
              <a:gd name="connsiteX6" fmla="*/ 947209 w 1345672"/>
              <a:gd name="connsiteY6" fmla="*/ 988309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345672"/>
              <a:gd name="connsiteY0" fmla="*/ 895879 h 1882245"/>
              <a:gd name="connsiteX1" fmla="*/ 887412 w 1345672"/>
              <a:gd name="connsiteY1" fmla="*/ 0 h 1882245"/>
              <a:gd name="connsiteX2" fmla="*/ 1002241 w 1345672"/>
              <a:gd name="connsiteY2" fmla="*/ 83078 h 1882245"/>
              <a:gd name="connsiteX3" fmla="*/ 1345672 w 1345672"/>
              <a:gd name="connsiteY3" fmla="*/ 632709 h 1882245"/>
              <a:gd name="connsiteX4" fmla="*/ 1071035 w 1345672"/>
              <a:gd name="connsiteY4" fmla="*/ 777171 h 1882245"/>
              <a:gd name="connsiteX5" fmla="*/ 1090083 w 1345672"/>
              <a:gd name="connsiteY5" fmla="*/ 1075622 h 1882245"/>
              <a:gd name="connsiteX6" fmla="*/ 810684 w 1345672"/>
              <a:gd name="connsiteY6" fmla="*/ 1137534 h 1882245"/>
              <a:gd name="connsiteX7" fmla="*/ 546100 w 1345672"/>
              <a:gd name="connsiteY7" fmla="*/ 1882245 h 1882245"/>
              <a:gd name="connsiteX8" fmla="*/ 0 w 1345672"/>
              <a:gd name="connsiteY8" fmla="*/ 895879 h 1882245"/>
              <a:gd name="connsiteX0" fmla="*/ 0 w 1090083"/>
              <a:gd name="connsiteY0" fmla="*/ 895879 h 1882245"/>
              <a:gd name="connsiteX1" fmla="*/ 887412 w 1090083"/>
              <a:gd name="connsiteY1" fmla="*/ 0 h 1882245"/>
              <a:gd name="connsiteX2" fmla="*/ 1002241 w 1090083"/>
              <a:gd name="connsiteY2" fmla="*/ 83078 h 1882245"/>
              <a:gd name="connsiteX3" fmla="*/ 912284 w 1090083"/>
              <a:gd name="connsiteY3" fmla="*/ 329496 h 1882245"/>
              <a:gd name="connsiteX4" fmla="*/ 1071035 w 1090083"/>
              <a:gd name="connsiteY4" fmla="*/ 777171 h 1882245"/>
              <a:gd name="connsiteX5" fmla="*/ 1090083 w 1090083"/>
              <a:gd name="connsiteY5" fmla="*/ 1075622 h 1882245"/>
              <a:gd name="connsiteX6" fmla="*/ 810684 w 1090083"/>
              <a:gd name="connsiteY6" fmla="*/ 1137534 h 1882245"/>
              <a:gd name="connsiteX7" fmla="*/ 546100 w 1090083"/>
              <a:gd name="connsiteY7" fmla="*/ 1882245 h 1882245"/>
              <a:gd name="connsiteX8" fmla="*/ 0 w 1090083"/>
              <a:gd name="connsiteY8" fmla="*/ 895879 h 1882245"/>
              <a:gd name="connsiteX0" fmla="*/ 0 w 1090083"/>
              <a:gd name="connsiteY0" fmla="*/ 895879 h 1882245"/>
              <a:gd name="connsiteX1" fmla="*/ 887412 w 1090083"/>
              <a:gd name="connsiteY1" fmla="*/ 0 h 1882245"/>
              <a:gd name="connsiteX2" fmla="*/ 1002241 w 1090083"/>
              <a:gd name="connsiteY2" fmla="*/ 83078 h 1882245"/>
              <a:gd name="connsiteX3" fmla="*/ 1040871 w 1090083"/>
              <a:gd name="connsiteY3" fmla="*/ 196146 h 1882245"/>
              <a:gd name="connsiteX4" fmla="*/ 1071035 w 1090083"/>
              <a:gd name="connsiteY4" fmla="*/ 777171 h 1882245"/>
              <a:gd name="connsiteX5" fmla="*/ 1090083 w 1090083"/>
              <a:gd name="connsiteY5" fmla="*/ 1075622 h 1882245"/>
              <a:gd name="connsiteX6" fmla="*/ 810684 w 1090083"/>
              <a:gd name="connsiteY6" fmla="*/ 1137534 h 1882245"/>
              <a:gd name="connsiteX7" fmla="*/ 546100 w 1090083"/>
              <a:gd name="connsiteY7" fmla="*/ 1882245 h 1882245"/>
              <a:gd name="connsiteX8" fmla="*/ 0 w 1090083"/>
              <a:gd name="connsiteY8" fmla="*/ 895879 h 1882245"/>
              <a:gd name="connsiteX0" fmla="*/ 0 w 1388535"/>
              <a:gd name="connsiteY0" fmla="*/ 895879 h 1882245"/>
              <a:gd name="connsiteX1" fmla="*/ 887412 w 1388535"/>
              <a:gd name="connsiteY1" fmla="*/ 0 h 1882245"/>
              <a:gd name="connsiteX2" fmla="*/ 1002241 w 1388535"/>
              <a:gd name="connsiteY2" fmla="*/ 83078 h 1882245"/>
              <a:gd name="connsiteX3" fmla="*/ 1040871 w 1388535"/>
              <a:gd name="connsiteY3" fmla="*/ 196146 h 1882245"/>
              <a:gd name="connsiteX4" fmla="*/ 1388535 w 1388535"/>
              <a:gd name="connsiteY4" fmla="*/ 526346 h 1882245"/>
              <a:gd name="connsiteX5" fmla="*/ 1090083 w 1388535"/>
              <a:gd name="connsiteY5" fmla="*/ 1075622 h 1882245"/>
              <a:gd name="connsiteX6" fmla="*/ 810684 w 1388535"/>
              <a:gd name="connsiteY6" fmla="*/ 1137534 h 1882245"/>
              <a:gd name="connsiteX7" fmla="*/ 546100 w 1388535"/>
              <a:gd name="connsiteY7" fmla="*/ 1882245 h 1882245"/>
              <a:gd name="connsiteX8" fmla="*/ 0 w 1388535"/>
              <a:gd name="connsiteY8" fmla="*/ 895879 h 1882245"/>
              <a:gd name="connsiteX0" fmla="*/ 0 w 1388535"/>
              <a:gd name="connsiteY0" fmla="*/ 895879 h 1882245"/>
              <a:gd name="connsiteX1" fmla="*/ 887412 w 1388535"/>
              <a:gd name="connsiteY1" fmla="*/ 0 h 1882245"/>
              <a:gd name="connsiteX2" fmla="*/ 1002241 w 1388535"/>
              <a:gd name="connsiteY2" fmla="*/ 83078 h 1882245"/>
              <a:gd name="connsiteX3" fmla="*/ 1040871 w 1388535"/>
              <a:gd name="connsiteY3" fmla="*/ 196146 h 1882245"/>
              <a:gd name="connsiteX4" fmla="*/ 1388535 w 1388535"/>
              <a:gd name="connsiteY4" fmla="*/ 526346 h 1882245"/>
              <a:gd name="connsiteX5" fmla="*/ 1339320 w 1388535"/>
              <a:gd name="connsiteY5" fmla="*/ 783522 h 1882245"/>
              <a:gd name="connsiteX6" fmla="*/ 810684 w 1388535"/>
              <a:gd name="connsiteY6" fmla="*/ 1137534 h 1882245"/>
              <a:gd name="connsiteX7" fmla="*/ 546100 w 1388535"/>
              <a:gd name="connsiteY7" fmla="*/ 1882245 h 1882245"/>
              <a:gd name="connsiteX8" fmla="*/ 0 w 1388535"/>
              <a:gd name="connsiteY8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810684 w 1412348"/>
              <a:gd name="connsiteY6" fmla="*/ 1137534 h 1882245"/>
              <a:gd name="connsiteX7" fmla="*/ 546100 w 1412348"/>
              <a:gd name="connsiteY7" fmla="*/ 1882245 h 1882245"/>
              <a:gd name="connsiteX8" fmla="*/ 0 w 1412348"/>
              <a:gd name="connsiteY8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1080559 w 1412348"/>
              <a:gd name="connsiteY6" fmla="*/ 959734 h 1882245"/>
              <a:gd name="connsiteX7" fmla="*/ 810684 w 1412348"/>
              <a:gd name="connsiteY7" fmla="*/ 1137534 h 1882245"/>
              <a:gd name="connsiteX8" fmla="*/ 546100 w 1412348"/>
              <a:gd name="connsiteY8" fmla="*/ 1882245 h 1882245"/>
              <a:gd name="connsiteX9" fmla="*/ 0 w 1412348"/>
              <a:gd name="connsiteY9" fmla="*/ 895879 h 1882245"/>
              <a:gd name="connsiteX0" fmla="*/ 0 w 1412348"/>
              <a:gd name="connsiteY0" fmla="*/ 895879 h 1882245"/>
              <a:gd name="connsiteX1" fmla="*/ 887412 w 1412348"/>
              <a:gd name="connsiteY1" fmla="*/ 0 h 1882245"/>
              <a:gd name="connsiteX2" fmla="*/ 1002241 w 1412348"/>
              <a:gd name="connsiteY2" fmla="*/ 83078 h 1882245"/>
              <a:gd name="connsiteX3" fmla="*/ 1040871 w 1412348"/>
              <a:gd name="connsiteY3" fmla="*/ 196146 h 1882245"/>
              <a:gd name="connsiteX4" fmla="*/ 1412348 w 1412348"/>
              <a:gd name="connsiteY4" fmla="*/ 543808 h 1882245"/>
              <a:gd name="connsiteX5" fmla="*/ 1339320 w 1412348"/>
              <a:gd name="connsiteY5" fmla="*/ 783522 h 1882245"/>
              <a:gd name="connsiteX6" fmla="*/ 1320271 w 1412348"/>
              <a:gd name="connsiteY6" fmla="*/ 1194684 h 1882245"/>
              <a:gd name="connsiteX7" fmla="*/ 810684 w 1412348"/>
              <a:gd name="connsiteY7" fmla="*/ 1137534 h 1882245"/>
              <a:gd name="connsiteX8" fmla="*/ 546100 w 1412348"/>
              <a:gd name="connsiteY8" fmla="*/ 1882245 h 1882245"/>
              <a:gd name="connsiteX9" fmla="*/ 0 w 1412348"/>
              <a:gd name="connsiteY9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810684 w 1440920"/>
              <a:gd name="connsiteY7" fmla="*/ 1137534 h 1882245"/>
              <a:gd name="connsiteX8" fmla="*/ 546100 w 1440920"/>
              <a:gd name="connsiteY8" fmla="*/ 1882245 h 1882245"/>
              <a:gd name="connsiteX9" fmla="*/ 0 w 1440920"/>
              <a:gd name="connsiteY9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1393297 w 1440920"/>
              <a:gd name="connsiteY7" fmla="*/ 851784 h 1882245"/>
              <a:gd name="connsiteX8" fmla="*/ 810684 w 1440920"/>
              <a:gd name="connsiteY8" fmla="*/ 1137534 h 1882245"/>
              <a:gd name="connsiteX9" fmla="*/ 546100 w 1440920"/>
              <a:gd name="connsiteY9" fmla="*/ 1882245 h 1882245"/>
              <a:gd name="connsiteX10" fmla="*/ 0 w 1440920"/>
              <a:gd name="connsiteY10" fmla="*/ 895879 h 1882245"/>
              <a:gd name="connsiteX0" fmla="*/ 0 w 1440920"/>
              <a:gd name="connsiteY0" fmla="*/ 895879 h 1882245"/>
              <a:gd name="connsiteX1" fmla="*/ 887412 w 1440920"/>
              <a:gd name="connsiteY1" fmla="*/ 0 h 1882245"/>
              <a:gd name="connsiteX2" fmla="*/ 1002241 w 1440920"/>
              <a:gd name="connsiteY2" fmla="*/ 83078 h 1882245"/>
              <a:gd name="connsiteX3" fmla="*/ 1040871 w 1440920"/>
              <a:gd name="connsiteY3" fmla="*/ 196146 h 1882245"/>
              <a:gd name="connsiteX4" fmla="*/ 1412348 w 1440920"/>
              <a:gd name="connsiteY4" fmla="*/ 543808 h 1882245"/>
              <a:gd name="connsiteX5" fmla="*/ 1440920 w 1440920"/>
              <a:gd name="connsiteY5" fmla="*/ 686685 h 1882245"/>
              <a:gd name="connsiteX6" fmla="*/ 1320271 w 1440920"/>
              <a:gd name="connsiteY6" fmla="*/ 1194684 h 1882245"/>
              <a:gd name="connsiteX7" fmla="*/ 1147234 w 1440920"/>
              <a:gd name="connsiteY7" fmla="*/ 1142297 h 1882245"/>
              <a:gd name="connsiteX8" fmla="*/ 810684 w 1440920"/>
              <a:gd name="connsiteY8" fmla="*/ 1137534 h 1882245"/>
              <a:gd name="connsiteX9" fmla="*/ 546100 w 1440920"/>
              <a:gd name="connsiteY9" fmla="*/ 1882245 h 1882245"/>
              <a:gd name="connsiteX10" fmla="*/ 0 w 1440920"/>
              <a:gd name="connsiteY10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147234 w 1458383"/>
              <a:gd name="connsiteY7" fmla="*/ 1142297 h 1882245"/>
              <a:gd name="connsiteX8" fmla="*/ 810684 w 1458383"/>
              <a:gd name="connsiteY8" fmla="*/ 1137534 h 1882245"/>
              <a:gd name="connsiteX9" fmla="*/ 546100 w 1458383"/>
              <a:gd name="connsiteY9" fmla="*/ 1882245 h 1882245"/>
              <a:gd name="connsiteX10" fmla="*/ 0 w 1458383"/>
              <a:gd name="connsiteY10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147234 w 1458383"/>
              <a:gd name="connsiteY7" fmla="*/ 1142297 h 1882245"/>
              <a:gd name="connsiteX8" fmla="*/ 1355197 w 1458383"/>
              <a:gd name="connsiteY8" fmla="*/ 935921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355197 w 1458383"/>
              <a:gd name="connsiteY8" fmla="*/ 935921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810684 w 1458383"/>
              <a:gd name="connsiteY9" fmla="*/ 1137534 h 1882245"/>
              <a:gd name="connsiteX10" fmla="*/ 546100 w 1458383"/>
              <a:gd name="connsiteY10" fmla="*/ 1882245 h 1882245"/>
              <a:gd name="connsiteX11" fmla="*/ 0 w 1458383"/>
              <a:gd name="connsiteY11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1247247 w 1458383"/>
              <a:gd name="connsiteY9" fmla="*/ 125977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148822 w 1458383"/>
              <a:gd name="connsiteY8" fmla="*/ 1340733 h 1882245"/>
              <a:gd name="connsiteX9" fmla="*/ 926572 w 1458383"/>
              <a:gd name="connsiteY9" fmla="*/ 135502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926572 w 1458383"/>
              <a:gd name="connsiteY9" fmla="*/ 1355021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810684 w 1458383"/>
              <a:gd name="connsiteY10" fmla="*/ 1137534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0 w 1458383"/>
              <a:gd name="connsiteY12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956734 w 1458383"/>
              <a:gd name="connsiteY12" fmla="*/ 1621721 h 1882245"/>
              <a:gd name="connsiteX13" fmla="*/ 0 w 1458383"/>
              <a:gd name="connsiteY13" fmla="*/ 895879 h 1882245"/>
              <a:gd name="connsiteX0" fmla="*/ 0 w 1458383"/>
              <a:gd name="connsiteY0" fmla="*/ 895879 h 1882245"/>
              <a:gd name="connsiteX1" fmla="*/ 887412 w 1458383"/>
              <a:gd name="connsiteY1" fmla="*/ 0 h 1882245"/>
              <a:gd name="connsiteX2" fmla="*/ 1002241 w 1458383"/>
              <a:gd name="connsiteY2" fmla="*/ 83078 h 1882245"/>
              <a:gd name="connsiteX3" fmla="*/ 1040871 w 1458383"/>
              <a:gd name="connsiteY3" fmla="*/ 196146 h 1882245"/>
              <a:gd name="connsiteX4" fmla="*/ 1412348 w 1458383"/>
              <a:gd name="connsiteY4" fmla="*/ 543808 h 1882245"/>
              <a:gd name="connsiteX5" fmla="*/ 1440920 w 1458383"/>
              <a:gd name="connsiteY5" fmla="*/ 686685 h 1882245"/>
              <a:gd name="connsiteX6" fmla="*/ 1458383 w 1458383"/>
              <a:gd name="connsiteY6" fmla="*/ 832734 h 1882245"/>
              <a:gd name="connsiteX7" fmla="*/ 1439334 w 1458383"/>
              <a:gd name="connsiteY7" fmla="*/ 1102609 h 1882245"/>
              <a:gd name="connsiteX8" fmla="*/ 1412347 w 1458383"/>
              <a:gd name="connsiteY8" fmla="*/ 1248658 h 1882245"/>
              <a:gd name="connsiteX9" fmla="*/ 1313922 w 1458383"/>
              <a:gd name="connsiteY9" fmla="*/ 1370896 h 1882245"/>
              <a:gd name="connsiteX10" fmla="*/ 1158346 w 1458383"/>
              <a:gd name="connsiteY10" fmla="*/ 1489959 h 1882245"/>
              <a:gd name="connsiteX11" fmla="*/ 546100 w 1458383"/>
              <a:gd name="connsiteY11" fmla="*/ 1882245 h 1882245"/>
              <a:gd name="connsiteX12" fmla="*/ 291572 w 1458383"/>
              <a:gd name="connsiteY12" fmla="*/ 1455033 h 1882245"/>
              <a:gd name="connsiteX13" fmla="*/ 0 w 1458383"/>
              <a:gd name="connsiteY13" fmla="*/ 895879 h 1882245"/>
              <a:gd name="connsiteX0" fmla="*/ 0 w 1458383"/>
              <a:gd name="connsiteY0" fmla="*/ 895879 h 1489959"/>
              <a:gd name="connsiteX1" fmla="*/ 887412 w 1458383"/>
              <a:gd name="connsiteY1" fmla="*/ 0 h 1489959"/>
              <a:gd name="connsiteX2" fmla="*/ 1002241 w 1458383"/>
              <a:gd name="connsiteY2" fmla="*/ 83078 h 1489959"/>
              <a:gd name="connsiteX3" fmla="*/ 1040871 w 1458383"/>
              <a:gd name="connsiteY3" fmla="*/ 196146 h 1489959"/>
              <a:gd name="connsiteX4" fmla="*/ 1412348 w 1458383"/>
              <a:gd name="connsiteY4" fmla="*/ 543808 h 1489959"/>
              <a:gd name="connsiteX5" fmla="*/ 1440920 w 1458383"/>
              <a:gd name="connsiteY5" fmla="*/ 686685 h 1489959"/>
              <a:gd name="connsiteX6" fmla="*/ 1458383 w 1458383"/>
              <a:gd name="connsiteY6" fmla="*/ 832734 h 1489959"/>
              <a:gd name="connsiteX7" fmla="*/ 1439334 w 1458383"/>
              <a:gd name="connsiteY7" fmla="*/ 1102609 h 1489959"/>
              <a:gd name="connsiteX8" fmla="*/ 1412347 w 1458383"/>
              <a:gd name="connsiteY8" fmla="*/ 1248658 h 1489959"/>
              <a:gd name="connsiteX9" fmla="*/ 1313922 w 1458383"/>
              <a:gd name="connsiteY9" fmla="*/ 1370896 h 1489959"/>
              <a:gd name="connsiteX10" fmla="*/ 1158346 w 1458383"/>
              <a:gd name="connsiteY10" fmla="*/ 1489959 h 1489959"/>
              <a:gd name="connsiteX11" fmla="*/ 914400 w 1458383"/>
              <a:gd name="connsiteY11" fmla="*/ 1483783 h 1489959"/>
              <a:gd name="connsiteX12" fmla="*/ 291572 w 1458383"/>
              <a:gd name="connsiteY12" fmla="*/ 1455033 h 1489959"/>
              <a:gd name="connsiteX13" fmla="*/ 0 w 1458383"/>
              <a:gd name="connsiteY13" fmla="*/ 895879 h 1489959"/>
              <a:gd name="connsiteX0" fmla="*/ 0 w 1458383"/>
              <a:gd name="connsiteY0" fmla="*/ 895879 h 1891770"/>
              <a:gd name="connsiteX1" fmla="*/ 887412 w 1458383"/>
              <a:gd name="connsiteY1" fmla="*/ 0 h 1891770"/>
              <a:gd name="connsiteX2" fmla="*/ 1002241 w 1458383"/>
              <a:gd name="connsiteY2" fmla="*/ 83078 h 1891770"/>
              <a:gd name="connsiteX3" fmla="*/ 1040871 w 1458383"/>
              <a:gd name="connsiteY3" fmla="*/ 196146 h 1891770"/>
              <a:gd name="connsiteX4" fmla="*/ 1412348 w 1458383"/>
              <a:gd name="connsiteY4" fmla="*/ 543808 h 1891770"/>
              <a:gd name="connsiteX5" fmla="*/ 1440920 w 1458383"/>
              <a:gd name="connsiteY5" fmla="*/ 686685 h 1891770"/>
              <a:gd name="connsiteX6" fmla="*/ 1458383 w 1458383"/>
              <a:gd name="connsiteY6" fmla="*/ 832734 h 1891770"/>
              <a:gd name="connsiteX7" fmla="*/ 1439334 w 1458383"/>
              <a:gd name="connsiteY7" fmla="*/ 1102609 h 1891770"/>
              <a:gd name="connsiteX8" fmla="*/ 1412347 w 1458383"/>
              <a:gd name="connsiteY8" fmla="*/ 1248658 h 1891770"/>
              <a:gd name="connsiteX9" fmla="*/ 1313922 w 1458383"/>
              <a:gd name="connsiteY9" fmla="*/ 1370896 h 1891770"/>
              <a:gd name="connsiteX10" fmla="*/ 1158346 w 1458383"/>
              <a:gd name="connsiteY10" fmla="*/ 1489959 h 1891770"/>
              <a:gd name="connsiteX11" fmla="*/ 530225 w 1458383"/>
              <a:gd name="connsiteY11" fmla="*/ 1891770 h 1891770"/>
              <a:gd name="connsiteX12" fmla="*/ 291572 w 1458383"/>
              <a:gd name="connsiteY12" fmla="*/ 1455033 h 1891770"/>
              <a:gd name="connsiteX13" fmla="*/ 0 w 1458383"/>
              <a:gd name="connsiteY13" fmla="*/ 895879 h 1891770"/>
              <a:gd name="connsiteX0" fmla="*/ 0 w 1458383"/>
              <a:gd name="connsiteY0" fmla="*/ 895879 h 1891770"/>
              <a:gd name="connsiteX1" fmla="*/ 887412 w 1458383"/>
              <a:gd name="connsiteY1" fmla="*/ 0 h 1891770"/>
              <a:gd name="connsiteX2" fmla="*/ 1002241 w 1458383"/>
              <a:gd name="connsiteY2" fmla="*/ 83078 h 1891770"/>
              <a:gd name="connsiteX3" fmla="*/ 1040871 w 1458383"/>
              <a:gd name="connsiteY3" fmla="*/ 196146 h 1891770"/>
              <a:gd name="connsiteX4" fmla="*/ 1412348 w 1458383"/>
              <a:gd name="connsiteY4" fmla="*/ 543808 h 1891770"/>
              <a:gd name="connsiteX5" fmla="*/ 1440920 w 1458383"/>
              <a:gd name="connsiteY5" fmla="*/ 686685 h 1891770"/>
              <a:gd name="connsiteX6" fmla="*/ 1458383 w 1458383"/>
              <a:gd name="connsiteY6" fmla="*/ 832734 h 1891770"/>
              <a:gd name="connsiteX7" fmla="*/ 1439334 w 1458383"/>
              <a:gd name="connsiteY7" fmla="*/ 1102609 h 1891770"/>
              <a:gd name="connsiteX8" fmla="*/ 1412347 w 1458383"/>
              <a:gd name="connsiteY8" fmla="*/ 1248658 h 1891770"/>
              <a:gd name="connsiteX9" fmla="*/ 1313922 w 1458383"/>
              <a:gd name="connsiteY9" fmla="*/ 1370896 h 1891770"/>
              <a:gd name="connsiteX10" fmla="*/ 1158346 w 1458383"/>
              <a:gd name="connsiteY10" fmla="*/ 1489959 h 1891770"/>
              <a:gd name="connsiteX11" fmla="*/ 530225 w 1458383"/>
              <a:gd name="connsiteY11" fmla="*/ 1891770 h 1891770"/>
              <a:gd name="connsiteX12" fmla="*/ 375710 w 1458383"/>
              <a:gd name="connsiteY12" fmla="*/ 1796345 h 1891770"/>
              <a:gd name="connsiteX13" fmla="*/ 0 w 1458383"/>
              <a:gd name="connsiteY13" fmla="*/ 895879 h 1891770"/>
              <a:gd name="connsiteX0" fmla="*/ 0 w 1283758"/>
              <a:gd name="connsiteY0" fmla="*/ 1053042 h 1891770"/>
              <a:gd name="connsiteX1" fmla="*/ 712787 w 1283758"/>
              <a:gd name="connsiteY1" fmla="*/ 0 h 1891770"/>
              <a:gd name="connsiteX2" fmla="*/ 827616 w 1283758"/>
              <a:gd name="connsiteY2" fmla="*/ 83078 h 1891770"/>
              <a:gd name="connsiteX3" fmla="*/ 866246 w 1283758"/>
              <a:gd name="connsiteY3" fmla="*/ 196146 h 1891770"/>
              <a:gd name="connsiteX4" fmla="*/ 1237723 w 1283758"/>
              <a:gd name="connsiteY4" fmla="*/ 543808 h 1891770"/>
              <a:gd name="connsiteX5" fmla="*/ 1266295 w 1283758"/>
              <a:gd name="connsiteY5" fmla="*/ 686685 h 1891770"/>
              <a:gd name="connsiteX6" fmla="*/ 1283758 w 1283758"/>
              <a:gd name="connsiteY6" fmla="*/ 832734 h 1891770"/>
              <a:gd name="connsiteX7" fmla="*/ 1264709 w 1283758"/>
              <a:gd name="connsiteY7" fmla="*/ 1102609 h 1891770"/>
              <a:gd name="connsiteX8" fmla="*/ 1237722 w 1283758"/>
              <a:gd name="connsiteY8" fmla="*/ 1248658 h 1891770"/>
              <a:gd name="connsiteX9" fmla="*/ 1139297 w 1283758"/>
              <a:gd name="connsiteY9" fmla="*/ 1370896 h 1891770"/>
              <a:gd name="connsiteX10" fmla="*/ 983721 w 1283758"/>
              <a:gd name="connsiteY10" fmla="*/ 1489959 h 1891770"/>
              <a:gd name="connsiteX11" fmla="*/ 355600 w 1283758"/>
              <a:gd name="connsiteY11" fmla="*/ 1891770 h 1891770"/>
              <a:gd name="connsiteX12" fmla="*/ 201085 w 1283758"/>
              <a:gd name="connsiteY12" fmla="*/ 1796345 h 1891770"/>
              <a:gd name="connsiteX13" fmla="*/ 0 w 1283758"/>
              <a:gd name="connsiteY13" fmla="*/ 1053042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746653 w 1202795"/>
              <a:gd name="connsiteY2" fmla="*/ 83078 h 1891770"/>
              <a:gd name="connsiteX3" fmla="*/ 785283 w 1202795"/>
              <a:gd name="connsiteY3" fmla="*/ 196146 h 1891770"/>
              <a:gd name="connsiteX4" fmla="*/ 1156760 w 1202795"/>
              <a:gd name="connsiteY4" fmla="*/ 543808 h 1891770"/>
              <a:gd name="connsiteX5" fmla="*/ 1185332 w 1202795"/>
              <a:gd name="connsiteY5" fmla="*/ 686685 h 1891770"/>
              <a:gd name="connsiteX6" fmla="*/ 1202795 w 1202795"/>
              <a:gd name="connsiteY6" fmla="*/ 832734 h 1891770"/>
              <a:gd name="connsiteX7" fmla="*/ 1183746 w 1202795"/>
              <a:gd name="connsiteY7" fmla="*/ 1102609 h 1891770"/>
              <a:gd name="connsiteX8" fmla="*/ 1156759 w 1202795"/>
              <a:gd name="connsiteY8" fmla="*/ 1248658 h 1891770"/>
              <a:gd name="connsiteX9" fmla="*/ 1058334 w 1202795"/>
              <a:gd name="connsiteY9" fmla="*/ 1370896 h 1891770"/>
              <a:gd name="connsiteX10" fmla="*/ 902758 w 1202795"/>
              <a:gd name="connsiteY10" fmla="*/ 1489959 h 1891770"/>
              <a:gd name="connsiteX11" fmla="*/ 274637 w 1202795"/>
              <a:gd name="connsiteY11" fmla="*/ 1891770 h 1891770"/>
              <a:gd name="connsiteX12" fmla="*/ 120122 w 1202795"/>
              <a:gd name="connsiteY12" fmla="*/ 1796345 h 1891770"/>
              <a:gd name="connsiteX13" fmla="*/ 0 w 1202795"/>
              <a:gd name="connsiteY13" fmla="*/ 918105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218545 w 1202795"/>
              <a:gd name="connsiteY2" fmla="*/ 613658 h 1891770"/>
              <a:gd name="connsiteX3" fmla="*/ 746653 w 1202795"/>
              <a:gd name="connsiteY3" fmla="*/ 83078 h 1891770"/>
              <a:gd name="connsiteX4" fmla="*/ 785283 w 1202795"/>
              <a:gd name="connsiteY4" fmla="*/ 196146 h 1891770"/>
              <a:gd name="connsiteX5" fmla="*/ 1156760 w 1202795"/>
              <a:gd name="connsiteY5" fmla="*/ 543808 h 1891770"/>
              <a:gd name="connsiteX6" fmla="*/ 1185332 w 1202795"/>
              <a:gd name="connsiteY6" fmla="*/ 686685 h 1891770"/>
              <a:gd name="connsiteX7" fmla="*/ 1202795 w 1202795"/>
              <a:gd name="connsiteY7" fmla="*/ 832734 h 1891770"/>
              <a:gd name="connsiteX8" fmla="*/ 1183746 w 1202795"/>
              <a:gd name="connsiteY8" fmla="*/ 1102609 h 1891770"/>
              <a:gd name="connsiteX9" fmla="*/ 1156759 w 1202795"/>
              <a:gd name="connsiteY9" fmla="*/ 1248658 h 1891770"/>
              <a:gd name="connsiteX10" fmla="*/ 1058334 w 1202795"/>
              <a:gd name="connsiteY10" fmla="*/ 1370896 h 1891770"/>
              <a:gd name="connsiteX11" fmla="*/ 902758 w 1202795"/>
              <a:gd name="connsiteY11" fmla="*/ 1489959 h 1891770"/>
              <a:gd name="connsiteX12" fmla="*/ 274637 w 1202795"/>
              <a:gd name="connsiteY12" fmla="*/ 1891770 h 1891770"/>
              <a:gd name="connsiteX13" fmla="*/ 120122 w 1202795"/>
              <a:gd name="connsiteY13" fmla="*/ 1796345 h 1891770"/>
              <a:gd name="connsiteX14" fmla="*/ 0 w 1202795"/>
              <a:gd name="connsiteY14" fmla="*/ 918105 h 1891770"/>
              <a:gd name="connsiteX0" fmla="*/ 0 w 1202795"/>
              <a:gd name="connsiteY0" fmla="*/ 918105 h 1891770"/>
              <a:gd name="connsiteX1" fmla="*/ 631824 w 1202795"/>
              <a:gd name="connsiteY1" fmla="*/ 0 h 1891770"/>
              <a:gd name="connsiteX2" fmla="*/ 629707 w 1202795"/>
              <a:gd name="connsiteY2" fmla="*/ 118358 h 1891770"/>
              <a:gd name="connsiteX3" fmla="*/ 746653 w 1202795"/>
              <a:gd name="connsiteY3" fmla="*/ 83078 h 1891770"/>
              <a:gd name="connsiteX4" fmla="*/ 785283 w 1202795"/>
              <a:gd name="connsiteY4" fmla="*/ 196146 h 1891770"/>
              <a:gd name="connsiteX5" fmla="*/ 1156760 w 1202795"/>
              <a:gd name="connsiteY5" fmla="*/ 543808 h 1891770"/>
              <a:gd name="connsiteX6" fmla="*/ 1185332 w 1202795"/>
              <a:gd name="connsiteY6" fmla="*/ 686685 h 1891770"/>
              <a:gd name="connsiteX7" fmla="*/ 1202795 w 1202795"/>
              <a:gd name="connsiteY7" fmla="*/ 832734 h 1891770"/>
              <a:gd name="connsiteX8" fmla="*/ 1183746 w 1202795"/>
              <a:gd name="connsiteY8" fmla="*/ 1102609 h 1891770"/>
              <a:gd name="connsiteX9" fmla="*/ 1156759 w 1202795"/>
              <a:gd name="connsiteY9" fmla="*/ 1248658 h 1891770"/>
              <a:gd name="connsiteX10" fmla="*/ 1058334 w 1202795"/>
              <a:gd name="connsiteY10" fmla="*/ 1370896 h 1891770"/>
              <a:gd name="connsiteX11" fmla="*/ 902758 w 1202795"/>
              <a:gd name="connsiteY11" fmla="*/ 1489959 h 1891770"/>
              <a:gd name="connsiteX12" fmla="*/ 274637 w 1202795"/>
              <a:gd name="connsiteY12" fmla="*/ 1891770 h 1891770"/>
              <a:gd name="connsiteX13" fmla="*/ 120122 w 1202795"/>
              <a:gd name="connsiteY13" fmla="*/ 1796345 h 1891770"/>
              <a:gd name="connsiteX14" fmla="*/ 0 w 1202795"/>
              <a:gd name="connsiteY14" fmla="*/ 918105 h 1891770"/>
              <a:gd name="connsiteX0" fmla="*/ 304801 w 1507596"/>
              <a:gd name="connsiteY0" fmla="*/ 835027 h 1808692"/>
              <a:gd name="connsiteX1" fmla="*/ 0 w 1507596"/>
              <a:gd name="connsiteY1" fmla="*/ 494772 h 1808692"/>
              <a:gd name="connsiteX2" fmla="*/ 934508 w 1507596"/>
              <a:gd name="connsiteY2" fmla="*/ 35280 h 1808692"/>
              <a:gd name="connsiteX3" fmla="*/ 1051454 w 1507596"/>
              <a:gd name="connsiteY3" fmla="*/ 0 h 1808692"/>
              <a:gd name="connsiteX4" fmla="*/ 1090084 w 1507596"/>
              <a:gd name="connsiteY4" fmla="*/ 113068 h 1808692"/>
              <a:gd name="connsiteX5" fmla="*/ 1461561 w 1507596"/>
              <a:gd name="connsiteY5" fmla="*/ 460730 h 1808692"/>
              <a:gd name="connsiteX6" fmla="*/ 1490133 w 1507596"/>
              <a:gd name="connsiteY6" fmla="*/ 603607 h 1808692"/>
              <a:gd name="connsiteX7" fmla="*/ 1507596 w 1507596"/>
              <a:gd name="connsiteY7" fmla="*/ 749656 h 1808692"/>
              <a:gd name="connsiteX8" fmla="*/ 1488547 w 1507596"/>
              <a:gd name="connsiteY8" fmla="*/ 1019531 h 1808692"/>
              <a:gd name="connsiteX9" fmla="*/ 1461560 w 1507596"/>
              <a:gd name="connsiteY9" fmla="*/ 1165580 h 1808692"/>
              <a:gd name="connsiteX10" fmla="*/ 1363135 w 1507596"/>
              <a:gd name="connsiteY10" fmla="*/ 1287818 h 1808692"/>
              <a:gd name="connsiteX11" fmla="*/ 1207559 w 1507596"/>
              <a:gd name="connsiteY11" fmla="*/ 1406881 h 1808692"/>
              <a:gd name="connsiteX12" fmla="*/ 579438 w 1507596"/>
              <a:gd name="connsiteY12" fmla="*/ 1808692 h 1808692"/>
              <a:gd name="connsiteX13" fmla="*/ 424923 w 1507596"/>
              <a:gd name="connsiteY13" fmla="*/ 1713267 h 1808692"/>
              <a:gd name="connsiteX14" fmla="*/ 304801 w 1507596"/>
              <a:gd name="connsiteY14" fmla="*/ 835027 h 1808692"/>
              <a:gd name="connsiteX0" fmla="*/ 304801 w 1507596"/>
              <a:gd name="connsiteY0" fmla="*/ 920517 h 1894182"/>
              <a:gd name="connsiteX1" fmla="*/ 0 w 1507596"/>
              <a:gd name="connsiteY1" fmla="*/ 580262 h 1894182"/>
              <a:gd name="connsiteX2" fmla="*/ 939271 w 1507596"/>
              <a:gd name="connsiteY2" fmla="*/ 1708 h 1894182"/>
              <a:gd name="connsiteX3" fmla="*/ 1051454 w 1507596"/>
              <a:gd name="connsiteY3" fmla="*/ 85490 h 1894182"/>
              <a:gd name="connsiteX4" fmla="*/ 1090084 w 1507596"/>
              <a:gd name="connsiteY4" fmla="*/ 198558 h 1894182"/>
              <a:gd name="connsiteX5" fmla="*/ 1461561 w 1507596"/>
              <a:gd name="connsiteY5" fmla="*/ 546220 h 1894182"/>
              <a:gd name="connsiteX6" fmla="*/ 1490133 w 1507596"/>
              <a:gd name="connsiteY6" fmla="*/ 689097 h 1894182"/>
              <a:gd name="connsiteX7" fmla="*/ 1507596 w 1507596"/>
              <a:gd name="connsiteY7" fmla="*/ 835146 h 1894182"/>
              <a:gd name="connsiteX8" fmla="*/ 1488547 w 1507596"/>
              <a:gd name="connsiteY8" fmla="*/ 1105021 h 1894182"/>
              <a:gd name="connsiteX9" fmla="*/ 1461560 w 1507596"/>
              <a:gd name="connsiteY9" fmla="*/ 1251070 h 1894182"/>
              <a:gd name="connsiteX10" fmla="*/ 1363135 w 1507596"/>
              <a:gd name="connsiteY10" fmla="*/ 1373308 h 1894182"/>
              <a:gd name="connsiteX11" fmla="*/ 1207559 w 1507596"/>
              <a:gd name="connsiteY11" fmla="*/ 1492371 h 1894182"/>
              <a:gd name="connsiteX12" fmla="*/ 579438 w 1507596"/>
              <a:gd name="connsiteY12" fmla="*/ 1894182 h 1894182"/>
              <a:gd name="connsiteX13" fmla="*/ 424923 w 1507596"/>
              <a:gd name="connsiteY13" fmla="*/ 1798757 h 1894182"/>
              <a:gd name="connsiteX14" fmla="*/ 304801 w 1507596"/>
              <a:gd name="connsiteY14" fmla="*/ 920517 h 1894182"/>
              <a:gd name="connsiteX0" fmla="*/ 0 w 1202795"/>
              <a:gd name="connsiteY0" fmla="*/ 920201 h 1893866"/>
              <a:gd name="connsiteX1" fmla="*/ 422274 w 1202795"/>
              <a:gd name="connsiteY1" fmla="*/ 735521 h 1893866"/>
              <a:gd name="connsiteX2" fmla="*/ 634470 w 1202795"/>
              <a:gd name="connsiteY2" fmla="*/ 1392 h 1893866"/>
              <a:gd name="connsiteX3" fmla="*/ 746653 w 1202795"/>
              <a:gd name="connsiteY3" fmla="*/ 85174 h 1893866"/>
              <a:gd name="connsiteX4" fmla="*/ 785283 w 1202795"/>
              <a:gd name="connsiteY4" fmla="*/ 198242 h 1893866"/>
              <a:gd name="connsiteX5" fmla="*/ 1156760 w 1202795"/>
              <a:gd name="connsiteY5" fmla="*/ 545904 h 1893866"/>
              <a:gd name="connsiteX6" fmla="*/ 1185332 w 1202795"/>
              <a:gd name="connsiteY6" fmla="*/ 688781 h 1893866"/>
              <a:gd name="connsiteX7" fmla="*/ 1202795 w 1202795"/>
              <a:gd name="connsiteY7" fmla="*/ 834830 h 1893866"/>
              <a:gd name="connsiteX8" fmla="*/ 1183746 w 1202795"/>
              <a:gd name="connsiteY8" fmla="*/ 1104705 h 1893866"/>
              <a:gd name="connsiteX9" fmla="*/ 1156759 w 1202795"/>
              <a:gd name="connsiteY9" fmla="*/ 1250754 h 1893866"/>
              <a:gd name="connsiteX10" fmla="*/ 1058334 w 1202795"/>
              <a:gd name="connsiteY10" fmla="*/ 1372992 h 1893866"/>
              <a:gd name="connsiteX11" fmla="*/ 902758 w 1202795"/>
              <a:gd name="connsiteY11" fmla="*/ 1492055 h 1893866"/>
              <a:gd name="connsiteX12" fmla="*/ 274637 w 1202795"/>
              <a:gd name="connsiteY12" fmla="*/ 1893866 h 1893866"/>
              <a:gd name="connsiteX13" fmla="*/ 120122 w 1202795"/>
              <a:gd name="connsiteY13" fmla="*/ 1798441 h 1893866"/>
              <a:gd name="connsiteX14" fmla="*/ 0 w 1202795"/>
              <a:gd name="connsiteY14" fmla="*/ 920201 h 1893866"/>
              <a:gd name="connsiteX0" fmla="*/ 0 w 1202795"/>
              <a:gd name="connsiteY0" fmla="*/ 921666 h 1895331"/>
              <a:gd name="connsiteX1" fmla="*/ 433386 w 1202795"/>
              <a:gd name="connsiteY1" fmla="*/ 306774 h 1895331"/>
              <a:gd name="connsiteX2" fmla="*/ 634470 w 1202795"/>
              <a:gd name="connsiteY2" fmla="*/ 2857 h 1895331"/>
              <a:gd name="connsiteX3" fmla="*/ 746653 w 1202795"/>
              <a:gd name="connsiteY3" fmla="*/ 86639 h 1895331"/>
              <a:gd name="connsiteX4" fmla="*/ 785283 w 1202795"/>
              <a:gd name="connsiteY4" fmla="*/ 199707 h 1895331"/>
              <a:gd name="connsiteX5" fmla="*/ 1156760 w 1202795"/>
              <a:gd name="connsiteY5" fmla="*/ 547369 h 1895331"/>
              <a:gd name="connsiteX6" fmla="*/ 1185332 w 1202795"/>
              <a:gd name="connsiteY6" fmla="*/ 690246 h 1895331"/>
              <a:gd name="connsiteX7" fmla="*/ 1202795 w 1202795"/>
              <a:gd name="connsiteY7" fmla="*/ 836295 h 1895331"/>
              <a:gd name="connsiteX8" fmla="*/ 1183746 w 1202795"/>
              <a:gd name="connsiteY8" fmla="*/ 1106170 h 1895331"/>
              <a:gd name="connsiteX9" fmla="*/ 1156759 w 1202795"/>
              <a:gd name="connsiteY9" fmla="*/ 1252219 h 1895331"/>
              <a:gd name="connsiteX10" fmla="*/ 1058334 w 1202795"/>
              <a:gd name="connsiteY10" fmla="*/ 1374457 h 1895331"/>
              <a:gd name="connsiteX11" fmla="*/ 902758 w 1202795"/>
              <a:gd name="connsiteY11" fmla="*/ 1493520 h 1895331"/>
              <a:gd name="connsiteX12" fmla="*/ 274637 w 1202795"/>
              <a:gd name="connsiteY12" fmla="*/ 1895331 h 1895331"/>
              <a:gd name="connsiteX13" fmla="*/ 120122 w 1202795"/>
              <a:gd name="connsiteY13" fmla="*/ 1799906 h 1895331"/>
              <a:gd name="connsiteX14" fmla="*/ 0 w 1202795"/>
              <a:gd name="connsiteY14" fmla="*/ 921666 h 1895331"/>
              <a:gd name="connsiteX0" fmla="*/ 0 w 1202795"/>
              <a:gd name="connsiteY0" fmla="*/ 921666 h 1895331"/>
              <a:gd name="connsiteX1" fmla="*/ 433386 w 1202795"/>
              <a:gd name="connsiteY1" fmla="*/ 306774 h 1895331"/>
              <a:gd name="connsiteX2" fmla="*/ 634470 w 1202795"/>
              <a:gd name="connsiteY2" fmla="*/ 2857 h 1895331"/>
              <a:gd name="connsiteX3" fmla="*/ 746653 w 1202795"/>
              <a:gd name="connsiteY3" fmla="*/ 86639 h 1895331"/>
              <a:gd name="connsiteX4" fmla="*/ 785283 w 1202795"/>
              <a:gd name="connsiteY4" fmla="*/ 199707 h 1895331"/>
              <a:gd name="connsiteX5" fmla="*/ 1156760 w 1202795"/>
              <a:gd name="connsiteY5" fmla="*/ 547369 h 1895331"/>
              <a:gd name="connsiteX6" fmla="*/ 1185332 w 1202795"/>
              <a:gd name="connsiteY6" fmla="*/ 690246 h 1895331"/>
              <a:gd name="connsiteX7" fmla="*/ 1202795 w 1202795"/>
              <a:gd name="connsiteY7" fmla="*/ 836295 h 1895331"/>
              <a:gd name="connsiteX8" fmla="*/ 1183746 w 1202795"/>
              <a:gd name="connsiteY8" fmla="*/ 1106170 h 1895331"/>
              <a:gd name="connsiteX9" fmla="*/ 1156759 w 1202795"/>
              <a:gd name="connsiteY9" fmla="*/ 1252219 h 1895331"/>
              <a:gd name="connsiteX10" fmla="*/ 1058334 w 1202795"/>
              <a:gd name="connsiteY10" fmla="*/ 1374457 h 1895331"/>
              <a:gd name="connsiteX11" fmla="*/ 902758 w 1202795"/>
              <a:gd name="connsiteY11" fmla="*/ 1493520 h 1895331"/>
              <a:gd name="connsiteX12" fmla="*/ 274637 w 1202795"/>
              <a:gd name="connsiteY12" fmla="*/ 1895331 h 1895331"/>
              <a:gd name="connsiteX13" fmla="*/ 120122 w 1202795"/>
              <a:gd name="connsiteY13" fmla="*/ 1799906 h 1895331"/>
              <a:gd name="connsiteX14" fmla="*/ 67733 w 1202795"/>
              <a:gd name="connsiteY14" fmla="*/ 1399857 h 1895331"/>
              <a:gd name="connsiteX15" fmla="*/ 0 w 1202795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0 w 1347787"/>
              <a:gd name="connsiteY14" fmla="*/ 1096644 h 1895331"/>
              <a:gd name="connsiteX15" fmla="*/ 144992 w 1347787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0 w 1347787"/>
              <a:gd name="connsiteY14" fmla="*/ 1096644 h 1895331"/>
              <a:gd name="connsiteX15" fmla="*/ 144992 w 1347787"/>
              <a:gd name="connsiteY15" fmla="*/ 921666 h 1895331"/>
              <a:gd name="connsiteX0" fmla="*/ 144992 w 1347787"/>
              <a:gd name="connsiteY0" fmla="*/ 921666 h 1895331"/>
              <a:gd name="connsiteX1" fmla="*/ 578378 w 1347787"/>
              <a:gd name="connsiteY1" fmla="*/ 306774 h 1895331"/>
              <a:gd name="connsiteX2" fmla="*/ 779462 w 1347787"/>
              <a:gd name="connsiteY2" fmla="*/ 2857 h 1895331"/>
              <a:gd name="connsiteX3" fmla="*/ 891645 w 1347787"/>
              <a:gd name="connsiteY3" fmla="*/ 86639 h 1895331"/>
              <a:gd name="connsiteX4" fmla="*/ 930275 w 1347787"/>
              <a:gd name="connsiteY4" fmla="*/ 199707 h 1895331"/>
              <a:gd name="connsiteX5" fmla="*/ 1301752 w 1347787"/>
              <a:gd name="connsiteY5" fmla="*/ 547369 h 1895331"/>
              <a:gd name="connsiteX6" fmla="*/ 1330324 w 1347787"/>
              <a:gd name="connsiteY6" fmla="*/ 690246 h 1895331"/>
              <a:gd name="connsiteX7" fmla="*/ 1347787 w 1347787"/>
              <a:gd name="connsiteY7" fmla="*/ 836295 h 1895331"/>
              <a:gd name="connsiteX8" fmla="*/ 1328738 w 1347787"/>
              <a:gd name="connsiteY8" fmla="*/ 1106170 h 1895331"/>
              <a:gd name="connsiteX9" fmla="*/ 1301751 w 1347787"/>
              <a:gd name="connsiteY9" fmla="*/ 1252219 h 1895331"/>
              <a:gd name="connsiteX10" fmla="*/ 1203326 w 1347787"/>
              <a:gd name="connsiteY10" fmla="*/ 1374457 h 1895331"/>
              <a:gd name="connsiteX11" fmla="*/ 1047750 w 1347787"/>
              <a:gd name="connsiteY11" fmla="*/ 1493520 h 1895331"/>
              <a:gd name="connsiteX12" fmla="*/ 419629 w 1347787"/>
              <a:gd name="connsiteY12" fmla="*/ 1895331 h 1895331"/>
              <a:gd name="connsiteX13" fmla="*/ 265114 w 1347787"/>
              <a:gd name="connsiteY13" fmla="*/ 1799906 h 1895331"/>
              <a:gd name="connsiteX14" fmla="*/ 134937 w 1347787"/>
              <a:gd name="connsiteY14" fmla="*/ 1455420 h 1895331"/>
              <a:gd name="connsiteX15" fmla="*/ 0 w 1347787"/>
              <a:gd name="connsiteY15" fmla="*/ 1096644 h 1895331"/>
              <a:gd name="connsiteX16" fmla="*/ 144992 w 1347787"/>
              <a:gd name="connsiteY16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0 w 1420812"/>
              <a:gd name="connsiteY14" fmla="*/ 1236345 h 1895331"/>
              <a:gd name="connsiteX15" fmla="*/ 73025 w 1420812"/>
              <a:gd name="connsiteY15" fmla="*/ 1096644 h 1895331"/>
              <a:gd name="connsiteX16" fmla="*/ 218017 w 1420812"/>
              <a:gd name="connsiteY16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179387 w 1420812"/>
              <a:gd name="connsiteY14" fmla="*/ 1531620 h 1895331"/>
              <a:gd name="connsiteX15" fmla="*/ 0 w 1420812"/>
              <a:gd name="connsiteY15" fmla="*/ 1236345 h 1895331"/>
              <a:gd name="connsiteX16" fmla="*/ 73025 w 1420812"/>
              <a:gd name="connsiteY16" fmla="*/ 1096644 h 1895331"/>
              <a:gd name="connsiteX17" fmla="*/ 218017 w 1420812"/>
              <a:gd name="connsiteY17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69850 w 1420812"/>
              <a:gd name="connsiteY14" fmla="*/ 1437958 h 1895331"/>
              <a:gd name="connsiteX15" fmla="*/ 0 w 1420812"/>
              <a:gd name="connsiteY15" fmla="*/ 1236345 h 1895331"/>
              <a:gd name="connsiteX16" fmla="*/ 73025 w 1420812"/>
              <a:gd name="connsiteY16" fmla="*/ 1096644 h 1895331"/>
              <a:gd name="connsiteX17" fmla="*/ 218017 w 1420812"/>
              <a:gd name="connsiteY17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22250 w 1420812"/>
              <a:gd name="connsiteY14" fmla="*/ 1641157 h 1895331"/>
              <a:gd name="connsiteX15" fmla="*/ 69850 w 1420812"/>
              <a:gd name="connsiteY15" fmla="*/ 1437958 h 1895331"/>
              <a:gd name="connsiteX16" fmla="*/ 0 w 1420812"/>
              <a:gd name="connsiteY16" fmla="*/ 1236345 h 1895331"/>
              <a:gd name="connsiteX17" fmla="*/ 73025 w 1420812"/>
              <a:gd name="connsiteY17" fmla="*/ 1096644 h 1895331"/>
              <a:gd name="connsiteX18" fmla="*/ 218017 w 1420812"/>
              <a:gd name="connsiteY18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157162 w 1420812"/>
              <a:gd name="connsiteY14" fmla="*/ 1604645 h 1895331"/>
              <a:gd name="connsiteX15" fmla="*/ 69850 w 1420812"/>
              <a:gd name="connsiteY15" fmla="*/ 1437958 h 1895331"/>
              <a:gd name="connsiteX16" fmla="*/ 0 w 1420812"/>
              <a:gd name="connsiteY16" fmla="*/ 1236345 h 1895331"/>
              <a:gd name="connsiteX17" fmla="*/ 73025 w 1420812"/>
              <a:gd name="connsiteY17" fmla="*/ 1096644 h 1895331"/>
              <a:gd name="connsiteX18" fmla="*/ 218017 w 1420812"/>
              <a:gd name="connsiteY18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50825 w 1420812"/>
              <a:gd name="connsiteY14" fmla="*/ 1711007 h 1895331"/>
              <a:gd name="connsiteX15" fmla="*/ 157162 w 1420812"/>
              <a:gd name="connsiteY15" fmla="*/ 1604645 h 1895331"/>
              <a:gd name="connsiteX16" fmla="*/ 69850 w 1420812"/>
              <a:gd name="connsiteY16" fmla="*/ 1437958 h 1895331"/>
              <a:gd name="connsiteX17" fmla="*/ 0 w 1420812"/>
              <a:gd name="connsiteY17" fmla="*/ 1236345 h 1895331"/>
              <a:gd name="connsiteX18" fmla="*/ 73025 w 1420812"/>
              <a:gd name="connsiteY18" fmla="*/ 1096644 h 1895331"/>
              <a:gd name="connsiteX19" fmla="*/ 218017 w 1420812"/>
              <a:gd name="connsiteY19" fmla="*/ 921666 h 1895331"/>
              <a:gd name="connsiteX0" fmla="*/ 218017 w 1420812"/>
              <a:gd name="connsiteY0" fmla="*/ 921666 h 1895331"/>
              <a:gd name="connsiteX1" fmla="*/ 651403 w 1420812"/>
              <a:gd name="connsiteY1" fmla="*/ 306774 h 1895331"/>
              <a:gd name="connsiteX2" fmla="*/ 852487 w 1420812"/>
              <a:gd name="connsiteY2" fmla="*/ 2857 h 1895331"/>
              <a:gd name="connsiteX3" fmla="*/ 964670 w 1420812"/>
              <a:gd name="connsiteY3" fmla="*/ 86639 h 1895331"/>
              <a:gd name="connsiteX4" fmla="*/ 1003300 w 1420812"/>
              <a:gd name="connsiteY4" fmla="*/ 199707 h 1895331"/>
              <a:gd name="connsiteX5" fmla="*/ 1374777 w 1420812"/>
              <a:gd name="connsiteY5" fmla="*/ 547369 h 1895331"/>
              <a:gd name="connsiteX6" fmla="*/ 1403349 w 1420812"/>
              <a:gd name="connsiteY6" fmla="*/ 690246 h 1895331"/>
              <a:gd name="connsiteX7" fmla="*/ 1420812 w 1420812"/>
              <a:gd name="connsiteY7" fmla="*/ 836295 h 1895331"/>
              <a:gd name="connsiteX8" fmla="*/ 1401763 w 1420812"/>
              <a:gd name="connsiteY8" fmla="*/ 1106170 h 1895331"/>
              <a:gd name="connsiteX9" fmla="*/ 1374776 w 1420812"/>
              <a:gd name="connsiteY9" fmla="*/ 1252219 h 1895331"/>
              <a:gd name="connsiteX10" fmla="*/ 1276351 w 1420812"/>
              <a:gd name="connsiteY10" fmla="*/ 1374457 h 1895331"/>
              <a:gd name="connsiteX11" fmla="*/ 1120775 w 1420812"/>
              <a:gd name="connsiteY11" fmla="*/ 1493520 h 1895331"/>
              <a:gd name="connsiteX12" fmla="*/ 492654 w 1420812"/>
              <a:gd name="connsiteY12" fmla="*/ 1895331 h 1895331"/>
              <a:gd name="connsiteX13" fmla="*/ 338139 w 1420812"/>
              <a:gd name="connsiteY13" fmla="*/ 1799906 h 1895331"/>
              <a:gd name="connsiteX14" fmla="*/ 246062 w 1420812"/>
              <a:gd name="connsiteY14" fmla="*/ 1715769 h 1895331"/>
              <a:gd name="connsiteX15" fmla="*/ 157162 w 1420812"/>
              <a:gd name="connsiteY15" fmla="*/ 1604645 h 1895331"/>
              <a:gd name="connsiteX16" fmla="*/ 69850 w 1420812"/>
              <a:gd name="connsiteY16" fmla="*/ 1437958 h 1895331"/>
              <a:gd name="connsiteX17" fmla="*/ 0 w 1420812"/>
              <a:gd name="connsiteY17" fmla="*/ 1236345 h 1895331"/>
              <a:gd name="connsiteX18" fmla="*/ 73025 w 1420812"/>
              <a:gd name="connsiteY18" fmla="*/ 1096644 h 1895331"/>
              <a:gd name="connsiteX19" fmla="*/ 218017 w 1420812"/>
              <a:gd name="connsiteY19" fmla="*/ 921666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0812" h="1895331">
                <a:moveTo>
                  <a:pt x="218017" y="921666"/>
                </a:moveTo>
                <a:lnTo>
                  <a:pt x="651403" y="306774"/>
                </a:lnTo>
                <a:cubicBezTo>
                  <a:pt x="650697" y="346227"/>
                  <a:pt x="853193" y="-36596"/>
                  <a:pt x="852487" y="2857"/>
                </a:cubicBezTo>
                <a:lnTo>
                  <a:pt x="964670" y="86639"/>
                </a:lnTo>
                <a:lnTo>
                  <a:pt x="1003300" y="199707"/>
                </a:lnTo>
                <a:lnTo>
                  <a:pt x="1374777" y="547369"/>
                </a:lnTo>
                <a:lnTo>
                  <a:pt x="1403349" y="690246"/>
                </a:lnTo>
                <a:lnTo>
                  <a:pt x="1420812" y="836295"/>
                </a:lnTo>
                <a:lnTo>
                  <a:pt x="1401763" y="1106170"/>
                </a:lnTo>
                <a:lnTo>
                  <a:pt x="1374776" y="1252219"/>
                </a:lnTo>
                <a:lnTo>
                  <a:pt x="1276351" y="1374457"/>
                </a:lnTo>
                <a:lnTo>
                  <a:pt x="1120775" y="1493520"/>
                </a:lnTo>
                <a:lnTo>
                  <a:pt x="492654" y="1895331"/>
                </a:lnTo>
                <a:lnTo>
                  <a:pt x="338139" y="1799906"/>
                </a:lnTo>
                <a:cubicBezTo>
                  <a:pt x="309034" y="1768686"/>
                  <a:pt x="275167" y="1746989"/>
                  <a:pt x="246062" y="1715769"/>
                </a:cubicBezTo>
                <a:lnTo>
                  <a:pt x="157162" y="1604645"/>
                </a:lnTo>
                <a:lnTo>
                  <a:pt x="69850" y="1437958"/>
                </a:lnTo>
                <a:lnTo>
                  <a:pt x="0" y="1236345"/>
                </a:lnTo>
                <a:lnTo>
                  <a:pt x="73025" y="1096644"/>
                </a:lnTo>
                <a:lnTo>
                  <a:pt x="218017" y="921666"/>
                </a:ln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65891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A1726F-6E87-D8D0-0BF1-0C24F8EBC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ea typeface="MS UI Gothic" panose="020B0600070205080204" pitchFamily="34" charset="-128"/>
                <a:cs typeface="Arial Unicode MS" panose="020B0604020202020204" pitchFamily="34" charset="-128"/>
              </a:rPr>
              <a:t>Dispoziční řešení + vizualizace</a:t>
            </a:r>
          </a:p>
        </p:txBody>
      </p:sp>
      <p:pic>
        <p:nvPicPr>
          <p:cNvPr id="6" name="Zástupný obsah 5" descr="Obsah obrázku text, diagram, Plán, schématické&#10;&#10;Popis byl vytvořen automaticky">
            <a:extLst>
              <a:ext uri="{FF2B5EF4-FFF2-40B4-BE49-F238E27FC236}">
                <a16:creationId xmlns:a16="http://schemas.microsoft.com/office/drawing/2014/main" id="{6CDD3960-96A3-B51C-D10E-88CABA480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94" y="1546225"/>
            <a:ext cx="8560492" cy="5220336"/>
          </a:xfr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9DA5F83-4B36-046D-4225-32A9679A90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 descr="Obsah obrázku obloha&#10;&#10;Popis byl vytvořen automaticky">
            <a:extLst>
              <a:ext uri="{FF2B5EF4-FFF2-40B4-BE49-F238E27FC236}">
                <a16:creationId xmlns:a16="http://schemas.microsoft.com/office/drawing/2014/main" id="{6686BA5F-77A5-0F59-9530-ED985D6EC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6" y="171732"/>
            <a:ext cx="2860774" cy="1609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 descr="Obsah obrázku obloha, auto, exteriér, zaparkované&#10;&#10;Popis byl vytvořen automaticky">
            <a:extLst>
              <a:ext uri="{FF2B5EF4-FFF2-40B4-BE49-F238E27FC236}">
                <a16:creationId xmlns:a16="http://schemas.microsoft.com/office/drawing/2014/main" id="{CDD2A6F2-CA15-EF52-50D6-815A302F87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02" y="1780918"/>
            <a:ext cx="2860774" cy="160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ázek 9" descr="Obsah obrázku interiér, asfaltovat&#10;&#10;Popis byl vytvořen automaticky">
            <a:extLst>
              <a:ext uri="{FF2B5EF4-FFF2-40B4-BE49-F238E27FC236}">
                <a16:creationId xmlns:a16="http://schemas.microsoft.com/office/drawing/2014/main" id="{6579D967-6E99-1FDB-1F43-044097ABFD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466" y="3390104"/>
            <a:ext cx="2860773" cy="1609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9763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74D889-BB23-3944-948A-660E4DD3F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Stavebně konstrukční řešení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79FA93D-01A4-6967-4DFF-D90C22104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Konstrukční systém: kombinovaný</a:t>
            </a:r>
          </a:p>
          <a:p>
            <a:r>
              <a:rPr lang="cs-CZ" sz="2000" dirty="0"/>
              <a:t>Základy: základové pasy + podkladní železobetonová deska (ŽB piloty v místě autoservisu)</a:t>
            </a:r>
          </a:p>
          <a:p>
            <a:r>
              <a:rPr lang="cs-CZ" sz="2000" dirty="0"/>
              <a:t>Svislé nosné konstrukce: Showroom – ocelové sloupy + skleněné výplně</a:t>
            </a:r>
          </a:p>
          <a:p>
            <a:pPr marL="0" indent="0">
              <a:buNone/>
            </a:pPr>
            <a:r>
              <a:rPr lang="cs-CZ" sz="2000" dirty="0"/>
              <a:t>			 Jádro (zázemí zaměstnanců) – keramické zdivo</a:t>
            </a:r>
          </a:p>
          <a:p>
            <a:pPr marL="0" indent="0">
              <a:buNone/>
            </a:pPr>
            <a:r>
              <a:rPr lang="cs-CZ" sz="2000" dirty="0"/>
              <a:t>			 Autoservis – železobetonový skelet + keramické zdivo</a:t>
            </a:r>
          </a:p>
          <a:p>
            <a:r>
              <a:rPr lang="cs-CZ" sz="2000" dirty="0"/>
              <a:t>Vodorovné nosné konstrukce: předpjaté stropní panely </a:t>
            </a:r>
            <a:r>
              <a:rPr lang="cs-CZ" sz="2000" dirty="0" err="1"/>
              <a:t>Spiroll</a:t>
            </a:r>
            <a:endParaRPr lang="cs-CZ" sz="2000" dirty="0"/>
          </a:p>
          <a:p>
            <a:r>
              <a:rPr lang="cs-CZ" sz="2000" dirty="0"/>
              <a:t>Konstrukce střechy: Showroom – ocelové příhradové vazníky</a:t>
            </a:r>
          </a:p>
          <a:p>
            <a:pPr marL="0" indent="0">
              <a:buNone/>
            </a:pPr>
            <a:r>
              <a:rPr lang="cs-CZ" sz="2000" dirty="0"/>
              <a:t>		        Jádro (zázemí zaměstnanců) – předpjaté stropní panely </a:t>
            </a:r>
            <a:r>
              <a:rPr lang="cs-CZ" sz="2000" dirty="0" err="1"/>
              <a:t>Spiroll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		        Autoservis - železobetonový skelet (trámy)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6492ED7-F010-8D62-2510-07C70DD97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081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23A458-E7B7-E327-A3A3-779D3B300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Výzkumná otázka č.1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3A41F6-73BB-51B8-DD5B-EA67501BD1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Variantní řešení zateplení konstrukce střešního pláště včetně posouzení a vyhodnocení navržených variant (min. 3 varianty).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 descr="Obsah obrázku diagram&#10;&#10;Popis byl vytvořen automaticky">
            <a:extLst>
              <a:ext uri="{FF2B5EF4-FFF2-40B4-BE49-F238E27FC236}">
                <a16:creationId xmlns:a16="http://schemas.microsoft.com/office/drawing/2014/main" id="{3D47F0DD-4924-B4CC-4C85-1C5B4D9D44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28695"/>
            <a:ext cx="3536315" cy="278320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62F98D20-8967-17BF-4770-EA88F5FC8CA1}"/>
              </a:ext>
            </a:extLst>
          </p:cNvPr>
          <p:cNvSpPr txBox="1"/>
          <p:nvPr/>
        </p:nvSpPr>
        <p:spPr>
          <a:xfrm>
            <a:off x="838200" y="2641804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č.1</a:t>
            </a:r>
            <a:endParaRPr lang="cs-CZ" sz="1400" b="1" dirty="0"/>
          </a:p>
        </p:txBody>
      </p:sp>
      <p:pic>
        <p:nvPicPr>
          <p:cNvPr id="7" name="Obrázek 6" descr="Obsah obrázku diagram&#10;&#10;Popis byl vytvořen automaticky">
            <a:extLst>
              <a:ext uri="{FF2B5EF4-FFF2-40B4-BE49-F238E27FC236}">
                <a16:creationId xmlns:a16="http://schemas.microsoft.com/office/drawing/2014/main" id="{B6170E0C-68B8-8EEA-E628-26C2C9F0E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16" y="3393758"/>
            <a:ext cx="3028950" cy="29241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31FCC06-72A0-A06F-F47B-7B60F8B3D599}"/>
              </a:ext>
            </a:extLst>
          </p:cNvPr>
          <p:cNvSpPr txBox="1"/>
          <p:nvPr/>
        </p:nvSpPr>
        <p:spPr>
          <a:xfrm>
            <a:off x="4472916" y="2640341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č.2</a:t>
            </a:r>
            <a:endParaRPr lang="cs-CZ" sz="1400" b="1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93F1BE2-6AF2-29A6-00BB-8FDFC3154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279" y="3136900"/>
            <a:ext cx="3453130" cy="31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283E4B1-98D0-E592-3D21-28889C91E34F}"/>
              </a:ext>
            </a:extLst>
          </p:cNvPr>
          <p:cNvSpPr txBox="1"/>
          <p:nvPr/>
        </p:nvSpPr>
        <p:spPr>
          <a:xfrm>
            <a:off x="8009279" y="2640341"/>
            <a:ext cx="2864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ploché střechy č.3</a:t>
            </a:r>
            <a:endParaRPr lang="cs-CZ" sz="14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25D996F-B700-370A-BC51-7EDB17D5AC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120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37C80-6F1C-9796-E6D8-1058951FC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Výzkumná otázka č.2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2F13A9-18C0-0620-2E82-7516D7C1CD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Variantní řešení zateplení konstrukce obvodové stěny včetně posouzení a vyhodnocení navržených variant (min. 3 varianty).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6274BD-403E-D302-E3C7-A6C064D21D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A245E398-4365-B39C-AB2F-AA5E00ACF19F}"/>
              </a:ext>
            </a:extLst>
          </p:cNvPr>
          <p:cNvSpPr txBox="1"/>
          <p:nvPr/>
        </p:nvSpPr>
        <p:spPr>
          <a:xfrm>
            <a:off x="838200" y="2641804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</a:t>
            </a:r>
            <a:r>
              <a:rPr lang="cs-CZ" sz="1400" b="1" dirty="0">
                <a:ea typeface="Calibri" panose="020F0502020204030204" pitchFamily="34" charset="0"/>
              </a:rPr>
              <a:t>odové</a:t>
            </a:r>
            <a:r>
              <a:rPr lang="cs-CZ" sz="1400" b="1" dirty="0">
                <a:effectLst/>
                <a:ea typeface="Calibri" panose="020F0502020204030204" pitchFamily="34" charset="0"/>
              </a:rPr>
              <a:t> stěny č.1</a:t>
            </a:r>
            <a:endParaRPr lang="cs-CZ" sz="1400" b="1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B40B1D0-E581-7788-DD6D-D5B94698C2E3}"/>
              </a:ext>
            </a:extLst>
          </p:cNvPr>
          <p:cNvSpPr txBox="1"/>
          <p:nvPr/>
        </p:nvSpPr>
        <p:spPr>
          <a:xfrm>
            <a:off x="4472916" y="2640341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obvodové stěny č.2</a:t>
            </a:r>
            <a:endParaRPr lang="cs-CZ" sz="14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1008001-F292-7D71-B664-0A554C296BE7}"/>
              </a:ext>
            </a:extLst>
          </p:cNvPr>
          <p:cNvSpPr txBox="1"/>
          <p:nvPr/>
        </p:nvSpPr>
        <p:spPr>
          <a:xfrm>
            <a:off x="8009279" y="2640341"/>
            <a:ext cx="29622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effectLst/>
                <a:ea typeface="Calibri" panose="020F0502020204030204" pitchFamily="34" charset="0"/>
              </a:rPr>
              <a:t>Navržená skladba obvodové stěny č.3</a:t>
            </a:r>
            <a:endParaRPr lang="cs-CZ" sz="1400" b="1" dirty="0"/>
          </a:p>
        </p:txBody>
      </p:sp>
      <p:pic>
        <p:nvPicPr>
          <p:cNvPr id="8" name="Obrázek 7" descr="Obsah obrázku text, dopis&#10;&#10;Popis byl vytvořen automaticky">
            <a:extLst>
              <a:ext uri="{FF2B5EF4-FFF2-40B4-BE49-F238E27FC236}">
                <a16:creationId xmlns:a16="http://schemas.microsoft.com/office/drawing/2014/main" id="{4D9F7F03-FC79-89D6-FEB7-9368269E2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161"/>
          <a:stretch/>
        </p:blipFill>
        <p:spPr bwMode="auto">
          <a:xfrm>
            <a:off x="1134534" y="3148042"/>
            <a:ext cx="1837267" cy="297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8" descr="Obsah obrázku text, dopis&#10;&#10;Popis byl vytvořen automaticky">
            <a:extLst>
              <a:ext uri="{FF2B5EF4-FFF2-40B4-BE49-F238E27FC236}">
                <a16:creationId xmlns:a16="http://schemas.microsoft.com/office/drawing/2014/main" id="{AC6841E3-9345-829E-3EA7-07C0F06E77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0"/>
          <a:stretch/>
        </p:blipFill>
        <p:spPr bwMode="auto">
          <a:xfrm>
            <a:off x="4800011" y="3148042"/>
            <a:ext cx="1837267" cy="310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Obrázek 9" descr="Obsah obrázku text, dopis&#10;&#10;Popis byl vytvořen automaticky">
            <a:extLst>
              <a:ext uri="{FF2B5EF4-FFF2-40B4-BE49-F238E27FC236}">
                <a16:creationId xmlns:a16="http://schemas.microsoft.com/office/drawing/2014/main" id="{54AD8172-1A57-F390-0505-E33A0C5447A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20"/>
          <a:stretch/>
        </p:blipFill>
        <p:spPr bwMode="auto">
          <a:xfrm>
            <a:off x="8221910" y="3148042"/>
            <a:ext cx="2028958" cy="3014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778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8C44B-500A-BFE1-1F9A-DFAB739F7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Shrnutí, 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20987A-7FE6-EB4E-AADD-8C4A68CD4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/>
              <a:t>Zhodnocení navržených variant</a:t>
            </a:r>
          </a:p>
          <a:p>
            <a:r>
              <a:rPr lang="cs-CZ" sz="2000" dirty="0"/>
              <a:t>Lepší tepelně technické vlastnosti</a:t>
            </a:r>
          </a:p>
          <a:p>
            <a:r>
              <a:rPr lang="cs-CZ" sz="2000" dirty="0"/>
              <a:t>Aplikovatelnost výsledků v praxi</a:t>
            </a:r>
          </a:p>
          <a:p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C766AB-C9F7-9DDD-02D2-605BE11F3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t="5681" r="8847" b="7130"/>
          <a:stretch/>
        </p:blipFill>
        <p:spPr bwMode="auto">
          <a:xfrm>
            <a:off x="10599089" y="5247605"/>
            <a:ext cx="1502796" cy="151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501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strom, snímek obrazovky, nemovitost, obloha&#10;&#10;Popis byl vytvořen automaticky">
            <a:extLst>
              <a:ext uri="{FF2B5EF4-FFF2-40B4-BE49-F238E27FC236}">
                <a16:creationId xmlns:a16="http://schemas.microsoft.com/office/drawing/2014/main" id="{54DC6819-9531-29A1-B395-84791CA75E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4" r="2063"/>
          <a:stretch/>
        </p:blipFill>
        <p:spPr>
          <a:xfrm>
            <a:off x="0" y="0"/>
            <a:ext cx="12192000" cy="6854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CC28FBE-946F-0B48-033A-1B8A6152E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FDF81F-AADD-5AE4-983F-4AAB2865D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433" y="3046412"/>
            <a:ext cx="4665134" cy="76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4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0214727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391</Words>
  <Application>Microsoft Office PowerPoint</Application>
  <PresentationFormat>Širokoúhlá obrazovka</PresentationFormat>
  <Paragraphs>50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Motiv Office</vt:lpstr>
      <vt:lpstr>Autoservis s autosalonem BAKALÁŘSKÁ PRÁCE . Variantní návrh zateplení obvodových konstrukcí</vt:lpstr>
      <vt:lpstr>Lokalizace projektu</vt:lpstr>
      <vt:lpstr>Lokalizace, situace</vt:lpstr>
      <vt:lpstr>Dispoziční řešení + vizualizace</vt:lpstr>
      <vt:lpstr>Stavebně konstrukční řešení</vt:lpstr>
      <vt:lpstr>Výzkumná otázka č.1</vt:lpstr>
      <vt:lpstr>Výzkumná otázka č.2</vt:lpstr>
      <vt:lpstr>Shrnutí, závěr</vt:lpstr>
      <vt:lpstr>Prezentace aplikace PowerPoint</vt:lpstr>
      <vt:lpstr>Otázky vedoucího práce + jejich zodpovězení</vt:lpstr>
      <vt:lpstr>Otázky oponenta práce + jejich zodpovězení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Autoservis s autosalonem BAKALÁŘSKÁ PRÁCE . Variantní návrh zateplení obvodových konstrukcí</dc:title>
  <dc:creator>Filip Kratochvil</dc:creator>
  <cp:lastModifiedBy>Filip Kratochvil</cp:lastModifiedBy>
  <cp:revision>16</cp:revision>
  <dcterms:created xsi:type="dcterms:W3CDTF">2023-06-05T11:14:39Z</dcterms:created>
  <dcterms:modified xsi:type="dcterms:W3CDTF">2023-06-12T18:34:26Z</dcterms:modified>
</cp:coreProperties>
</file>