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330" autoAdjust="0"/>
    <p:restoredTop sz="94660"/>
  </p:normalViewPr>
  <p:slideViewPr>
    <p:cSldViewPr snapToGrid="0">
      <p:cViewPr>
        <p:scale>
          <a:sx n="100" d="100"/>
          <a:sy n="100" d="100"/>
        </p:scale>
        <p:origin x="1032" y="2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pPr>
            <a:r>
              <a:rPr lang="cs-CZ"/>
              <a:t>Spotřeba primární energie</a:t>
            </a:r>
            <a:endParaRPr lang="en-US"/>
          </a:p>
        </c:rich>
      </c:tx>
      <c:layout>
        <c:manualLayout>
          <c:xMode val="edge"/>
          <c:yMode val="edge"/>
          <c:x val="0.27329851997666965"/>
          <c:y val="2.777777777777777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effectLst/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List1!$B$1</c:f>
              <c:strCache>
                <c:ptCount val="1"/>
                <c:pt idx="0">
                  <c:v>PEI [MJ]</c:v>
                </c:pt>
              </c:strCache>
            </c:strRef>
          </c:tx>
          <c:spPr>
            <a:gradFill>
              <a:gsLst>
                <a:gs pos="0">
                  <a:schemeClr val="accent5"/>
                </a:gs>
                <a:gs pos="100000">
                  <a:schemeClr val="accent5">
                    <a:lumMod val="84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List1!$A$2:$A$6</c:f>
              <c:strCache>
                <c:ptCount val="5"/>
                <c:pt idx="0">
                  <c:v>Varianta č.1</c:v>
                </c:pt>
                <c:pt idx="1">
                  <c:v>Varianta č.2</c:v>
                </c:pt>
                <c:pt idx="2">
                  <c:v>Varianta č.3</c:v>
                </c:pt>
                <c:pt idx="3">
                  <c:v>Varianta č.4</c:v>
                </c:pt>
                <c:pt idx="4">
                  <c:v>Varianta č.5</c:v>
                </c:pt>
              </c:strCache>
            </c:strRef>
          </c:cat>
          <c:val>
            <c:numRef>
              <c:f>List1!$B$2:$B$6</c:f>
              <c:numCache>
                <c:formatCode>General</c:formatCode>
                <c:ptCount val="5"/>
                <c:pt idx="0">
                  <c:v>744.625</c:v>
                </c:pt>
                <c:pt idx="1">
                  <c:v>846.87800000000004</c:v>
                </c:pt>
                <c:pt idx="2">
                  <c:v>406.94499999999999</c:v>
                </c:pt>
                <c:pt idx="3">
                  <c:v>776.06600000000003</c:v>
                </c:pt>
                <c:pt idx="4">
                  <c:v>1293.25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4F6-48EA-9711-DFB2C9752E9C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41"/>
        <c:axId val="1188373135"/>
        <c:axId val="1188374383"/>
      </c:barChart>
      <c:catAx>
        <c:axId val="118837313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pPr>
            <a:endParaRPr lang="cs-CZ"/>
          </a:p>
        </c:txPr>
        <c:crossAx val="1188374383"/>
        <c:crosses val="autoZero"/>
        <c:auto val="1"/>
        <c:lblAlgn val="ctr"/>
        <c:lblOffset val="100"/>
        <c:noMultiLvlLbl val="0"/>
      </c:catAx>
      <c:valAx>
        <c:axId val="1188374383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18837313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68000">
          <a:schemeClr val="lt1">
            <a:lumMod val="85000"/>
          </a:schemeClr>
        </a:gs>
        <a:gs pos="100000">
          <a:schemeClr val="lt1"/>
        </a:gs>
      </a:gsLst>
      <a:lin ang="5400000" scaled="1"/>
      <a:tileRect/>
    </a:gra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pPr>
            <a:r>
              <a:rPr lang="cs-CZ" sz="1800" b="0" i="0" u="none" strike="noStrike" baseline="0">
                <a:effectLst/>
              </a:rPr>
              <a:t>Porovnání pracnosti provádění</a:t>
            </a:r>
            <a:endParaRPr lang="en-US"/>
          </a:p>
        </c:rich>
      </c:tx>
      <c:layout>
        <c:manualLayout>
          <c:xMode val="edge"/>
          <c:yMode val="edge"/>
          <c:x val="0.2424709509129713"/>
          <c:y val="3.262856149772450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effectLst/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List1!$B$1</c:f>
              <c:strCache>
                <c:ptCount val="1"/>
                <c:pt idx="0">
                  <c:v>Pracovní den [8 h]</c:v>
                </c:pt>
              </c:strCache>
            </c:strRef>
          </c:tx>
          <c:spPr>
            <a:gradFill>
              <a:gsLst>
                <a:gs pos="0">
                  <a:schemeClr val="accent2"/>
                </a:gs>
                <a:gs pos="100000">
                  <a:schemeClr val="accent2">
                    <a:lumMod val="84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List1!$A$2:$A$6</c:f>
              <c:strCache>
                <c:ptCount val="5"/>
                <c:pt idx="0">
                  <c:v>Varianta č.1 Thermoborovice</c:v>
                </c:pt>
                <c:pt idx="1">
                  <c:v>Varianta č.2 Cembrit</c:v>
                </c:pt>
                <c:pt idx="2">
                  <c:v>Varianta č.3 Cetris</c:v>
                </c:pt>
                <c:pt idx="3">
                  <c:v>Varianta č.4 Fundermax</c:v>
                </c:pt>
                <c:pt idx="4">
                  <c:v>Varianta č.5 Alucobond</c:v>
                </c:pt>
              </c:strCache>
            </c:strRef>
          </c:cat>
          <c:val>
            <c:numRef>
              <c:f>List1!$B$2:$B$6</c:f>
              <c:numCache>
                <c:formatCode>General</c:formatCode>
                <c:ptCount val="5"/>
                <c:pt idx="0">
                  <c:v>18.670000000000002</c:v>
                </c:pt>
                <c:pt idx="1">
                  <c:v>14.37</c:v>
                </c:pt>
                <c:pt idx="2">
                  <c:v>13.6</c:v>
                </c:pt>
                <c:pt idx="3">
                  <c:v>16.54</c:v>
                </c:pt>
                <c:pt idx="4">
                  <c:v>14.67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7DC-41CD-B861-1AAB55006D70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41"/>
        <c:axId val="1188373135"/>
        <c:axId val="1188374383"/>
      </c:barChart>
      <c:catAx>
        <c:axId val="118837313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pPr>
            <a:endParaRPr lang="cs-CZ"/>
          </a:p>
        </c:txPr>
        <c:crossAx val="1188374383"/>
        <c:crosses val="autoZero"/>
        <c:auto val="1"/>
        <c:lblAlgn val="ctr"/>
        <c:lblOffset val="100"/>
        <c:noMultiLvlLbl val="0"/>
      </c:catAx>
      <c:valAx>
        <c:axId val="1188374383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18837313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39150793843442089"/>
          <c:y val="0.17935988052427232"/>
          <c:w val="0.21698393641036748"/>
          <c:h val="8.185844341613494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68000">
          <a:schemeClr val="lt1">
            <a:lumMod val="85000"/>
          </a:schemeClr>
        </a:gs>
        <a:gs pos="100000">
          <a:schemeClr val="lt1"/>
        </a:gs>
      </a:gsLst>
      <a:lin ang="5400000" scaled="1"/>
      <a:tileRect/>
    </a:gra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pPr>
            <a:r>
              <a:rPr lang="cs-CZ" sz="1800" b="0" i="0" u="none" strike="noStrike" baseline="0">
                <a:effectLst/>
              </a:rPr>
              <a:t>Max. změna teploty v provětrávané mezeře</a:t>
            </a:r>
            <a:endParaRPr lang="en-US"/>
          </a:p>
        </c:rich>
      </c:tx>
      <c:layout>
        <c:manualLayout>
          <c:xMode val="edge"/>
          <c:yMode val="edge"/>
          <c:x val="0.14050272705714964"/>
          <c:y val="3.262856149772450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effectLst/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>
        <c:manualLayout>
          <c:layoutTarget val="inner"/>
          <c:xMode val="edge"/>
          <c:yMode val="edge"/>
          <c:x val="7.1140621294759308E-3"/>
          <c:y val="0.31942836517251982"/>
          <c:w val="0.9478302110505098"/>
          <c:h val="0.5196048286833415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List1!$B$1</c:f>
              <c:strCache>
                <c:ptCount val="1"/>
                <c:pt idx="0">
                  <c:v>Teplota, stupeň Celsia</c:v>
                </c:pt>
              </c:strCache>
            </c:strRef>
          </c:tx>
          <c:spPr>
            <a:gradFill>
              <a:gsLst>
                <a:gs pos="0">
                  <a:schemeClr val="accent2"/>
                </a:gs>
                <a:gs pos="100000">
                  <a:schemeClr val="accent2">
                    <a:lumMod val="84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List1!$A$2:$A$6</c:f>
              <c:strCache>
                <c:ptCount val="5"/>
                <c:pt idx="0">
                  <c:v>Varianta č.1 Thermoborovice</c:v>
                </c:pt>
                <c:pt idx="1">
                  <c:v>Varianta č.2 Cembrit</c:v>
                </c:pt>
                <c:pt idx="2">
                  <c:v>Varianta č.3 Cetris</c:v>
                </c:pt>
                <c:pt idx="3">
                  <c:v>Varianta č.4 Fundermax</c:v>
                </c:pt>
                <c:pt idx="4">
                  <c:v>Varianta č.5 Alucobond</c:v>
                </c:pt>
              </c:strCache>
            </c:strRef>
          </c:cat>
          <c:val>
            <c:numRef>
              <c:f>List1!$B$2:$B$6</c:f>
              <c:numCache>
                <c:formatCode>General</c:formatCode>
                <c:ptCount val="5"/>
                <c:pt idx="0">
                  <c:v>1</c:v>
                </c:pt>
                <c:pt idx="1">
                  <c:v>1</c:v>
                </c:pt>
                <c:pt idx="2">
                  <c:v>0.8</c:v>
                </c:pt>
                <c:pt idx="3">
                  <c:v>0.8</c:v>
                </c:pt>
                <c:pt idx="4">
                  <c:v>0.7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6EC-40FE-AB4E-183F9F76801F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41"/>
        <c:axId val="1188373135"/>
        <c:axId val="1188374383"/>
      </c:barChart>
      <c:catAx>
        <c:axId val="118837313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pPr>
            <a:endParaRPr lang="cs-CZ"/>
          </a:p>
        </c:txPr>
        <c:crossAx val="1188374383"/>
        <c:crosses val="autoZero"/>
        <c:auto val="1"/>
        <c:lblAlgn val="ctr"/>
        <c:lblOffset val="100"/>
        <c:noMultiLvlLbl val="0"/>
      </c:catAx>
      <c:valAx>
        <c:axId val="1188374383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18837313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68000">
          <a:schemeClr val="lt1">
            <a:lumMod val="85000"/>
          </a:schemeClr>
        </a:gs>
        <a:gs pos="100000">
          <a:schemeClr val="lt1"/>
        </a:gs>
      </a:gsLst>
      <a:lin ang="5400000" scaled="1"/>
      <a:tileRect/>
    </a:gra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8">
  <a:schemeClr val="accent5"/>
</cs:colorStyle>
</file>

<file path=ppt/charts/colors2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4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>
      <a:effectLst/>
    </cs:defRPr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68000">
            <a:schemeClr val="lt1">
              <a:lumMod val="85000"/>
            </a:schemeClr>
          </a:gs>
          <a:gs pos="100000">
            <a:schemeClr val="lt1"/>
          </a:gs>
        </a:gsLst>
        <a:lin ang="5400000" scaled="1"/>
        <a:tileRect/>
      </a:gra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lt1"/>
    </cs:fontRef>
    <cs:spPr/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gradFill>
          <a:gsLst>
            <a:gs pos="0">
              <a:schemeClr val="phClr"/>
            </a:gs>
            <a:gs pos="100000">
              <a:schemeClr val="phClr">
                <a:lumMod val="84000"/>
              </a:schemeClr>
            </a:gs>
          </a:gsLst>
          <a:lin ang="5400000" scaled="1"/>
        </a:gra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dk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kern="1200">
      <a:effectLst/>
    </cs:defRPr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dk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04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>
      <a:effectLst/>
    </cs:defRPr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68000">
            <a:schemeClr val="lt1">
              <a:lumMod val="85000"/>
            </a:schemeClr>
          </a:gs>
          <a:gs pos="100000">
            <a:schemeClr val="lt1"/>
          </a:gs>
        </a:gsLst>
        <a:lin ang="5400000" scaled="1"/>
        <a:tileRect/>
      </a:gra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lt1"/>
    </cs:fontRef>
    <cs:spPr/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gradFill>
          <a:gsLst>
            <a:gs pos="0">
              <a:schemeClr val="phClr"/>
            </a:gs>
            <a:gs pos="100000">
              <a:schemeClr val="phClr">
                <a:lumMod val="84000"/>
              </a:schemeClr>
            </a:gs>
          </a:gsLst>
          <a:lin ang="5400000" scaled="1"/>
        </a:gra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dk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kern="1200">
      <a:effectLst/>
    </cs:defRPr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dk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04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>
      <a:effectLst/>
    </cs:defRPr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68000">
            <a:schemeClr val="lt1">
              <a:lumMod val="85000"/>
            </a:schemeClr>
          </a:gs>
          <a:gs pos="100000">
            <a:schemeClr val="lt1"/>
          </a:gs>
        </a:gsLst>
        <a:lin ang="5400000" scaled="1"/>
        <a:tileRect/>
      </a:gra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lt1"/>
    </cs:fontRef>
    <cs:spPr/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gradFill>
          <a:gsLst>
            <a:gs pos="0">
              <a:schemeClr val="phClr"/>
            </a:gs>
            <a:gs pos="100000">
              <a:schemeClr val="phClr">
                <a:lumMod val="84000"/>
              </a:schemeClr>
            </a:gs>
          </a:gsLst>
          <a:lin ang="5400000" scaled="1"/>
        </a:gra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dk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kern="1200">
      <a:effectLst/>
    </cs:defRPr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dk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020E73-6378-4CAF-9AEB-FCDC32872933}" type="datetimeFigureOut">
              <a:rPr lang="cs-CZ" smtClean="0"/>
              <a:t>13.06.2023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72B57B-350B-465E-A6DF-2AE40EA8299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980715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72B57B-350B-465E-A6DF-2AE40EA82990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203168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1FC6A9C-1ED9-C4CD-B96D-2AEA292492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B8A6C047-E573-F1D5-96A7-1DC30D5C30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828017F-CDAE-D764-978C-C10D740B58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A5189-B37B-45C0-BC05-6BB726DCCBE3}" type="datetimeFigureOut">
              <a:rPr lang="cs-CZ" smtClean="0"/>
              <a:t>13.06.2023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C89BA3E-AE45-4EE9-6A4F-FAD77D58E9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D58ED6B-BFDA-F8DC-4AC2-CAC61AD2CF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6DF61-A3A5-480D-ADFD-E323DDD4982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237239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CCB48DD-3719-061C-6B02-25D279978F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A7D15A80-7866-DFDF-13DF-1B382DCA4E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A270B53-768C-8EBA-F9A8-E1D82C5397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A5189-B37B-45C0-BC05-6BB726DCCBE3}" type="datetimeFigureOut">
              <a:rPr lang="cs-CZ" smtClean="0"/>
              <a:t>13.06.2023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22526FC-4776-A839-5B97-DF44C4EDF7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CA3283D-E977-4EDC-2FC0-D1E2D53891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6DF61-A3A5-480D-ADFD-E323DDD4982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969476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84BD29E9-AB10-410B-F28E-FDCBF4D1758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DB448DD1-F2C2-6CBB-6FC5-A85E427E00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6493F1E-A1F5-F7C7-0EAE-57CF7947D8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A5189-B37B-45C0-BC05-6BB726DCCBE3}" type="datetimeFigureOut">
              <a:rPr lang="cs-CZ" smtClean="0"/>
              <a:t>13.06.2023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7B0889E-231E-8914-2CD8-64C869AFC8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024A792-3BF3-34A7-C3FF-09E85F4E37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6DF61-A3A5-480D-ADFD-E323DDD4982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464715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9D3FB0A-7D7B-AABA-1489-AED670D2FA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77D915A-599B-771C-A74F-0A6C668F18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F99F681-DD94-A1B0-B5E7-0D3111BFD3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A5189-B37B-45C0-BC05-6BB726DCCBE3}" type="datetimeFigureOut">
              <a:rPr lang="cs-CZ" smtClean="0"/>
              <a:t>13.06.2023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6D8F1CE-8FD6-150B-3481-061FD5DB6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CC50B1F-64FD-ACD8-3EEF-F7CCC46F1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6DF61-A3A5-480D-ADFD-E323DDD4982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730843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E897B4B-3B25-9D2F-2F20-CAFC9BA894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94D22574-EF2C-5042-6849-4E0559F29C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644409D-63BC-BF09-B158-A810402138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A5189-B37B-45C0-BC05-6BB726DCCBE3}" type="datetimeFigureOut">
              <a:rPr lang="cs-CZ" smtClean="0"/>
              <a:t>13.06.2023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D8B2FC6-A2A9-FF7D-C079-0D17E9437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9420F63-EF91-789B-4460-3A7B7C066E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6DF61-A3A5-480D-ADFD-E323DDD4982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879024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42B3F57-3145-6544-6006-CE38384D48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45CCC86-2BA9-52A2-1CB7-665F0775CC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0F2C2526-A67B-178C-4C21-BE541DC23D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BFAA2ADA-E351-D109-5C83-49CA62C072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A5189-B37B-45C0-BC05-6BB726DCCBE3}" type="datetimeFigureOut">
              <a:rPr lang="cs-CZ" smtClean="0"/>
              <a:t>13.06.2023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EC621662-D707-019E-78A7-5426F80D0A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1B2CF19F-C0CD-3604-8572-13B2E9861D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6DF61-A3A5-480D-ADFD-E323DDD4982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046942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58C1ED9-BF14-785A-F691-78E06F6FBB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7940DE6B-B5FF-D0AD-CB82-EEAAC95E1F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98409A28-113A-ED39-B3D1-ABFE93224C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2B2DA2F0-F47F-C45A-A063-D62BF34B944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554C4D07-7DF2-2EAA-9053-3221F182A0B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CFBF5CC8-8114-A4CB-9BF5-D189E5AED7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A5189-B37B-45C0-BC05-6BB726DCCBE3}" type="datetimeFigureOut">
              <a:rPr lang="cs-CZ" smtClean="0"/>
              <a:t>13.06.2023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8133A7C5-8770-57DD-DD5C-7B75C931F0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628B5468-8882-7B9C-BBF8-689075A81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6DF61-A3A5-480D-ADFD-E323DDD4982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719514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54374D1-6360-051F-D0C3-5CF1B2D8E1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EF53102E-C30A-1B2D-229C-C1DA9A9E8C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A5189-B37B-45C0-BC05-6BB726DCCBE3}" type="datetimeFigureOut">
              <a:rPr lang="cs-CZ" smtClean="0"/>
              <a:t>13.06.2023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7AA1C276-278C-B518-DB33-F4DDB447F7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A4242E62-7057-CDC3-2F52-CCD0AD0899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6DF61-A3A5-480D-ADFD-E323DDD4982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964475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3632FCB1-1830-D86A-B90C-C1AE83FE51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A5189-B37B-45C0-BC05-6BB726DCCBE3}" type="datetimeFigureOut">
              <a:rPr lang="cs-CZ" smtClean="0"/>
              <a:t>13.06.2023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C5D54AA9-8062-83A5-9757-B0838F4773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A74265F9-6D7D-B012-D60C-5140EDBB79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6DF61-A3A5-480D-ADFD-E323DDD4982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815315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6D5B442-BF5A-44DB-07E0-8D53A85BAC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B040633-E8D1-B606-0526-412EFE404B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FE9F184B-D7BE-3DB3-7087-5D9A2B48C9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851410EA-C7E8-C331-0C41-C36BEF9E9E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A5189-B37B-45C0-BC05-6BB726DCCBE3}" type="datetimeFigureOut">
              <a:rPr lang="cs-CZ" smtClean="0"/>
              <a:t>13.06.2023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A9AB4834-C9E8-FC67-DB18-D633B4061E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59A27933-F9CA-7161-975F-D5D2848FA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6DF61-A3A5-480D-ADFD-E323DDD4982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617575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740652C-1B70-392B-C95A-57BA515B7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D2531484-13F8-6E89-9499-4CD11490057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DA8624EA-5B5F-048C-F992-566045F7C5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31403AA4-462D-E2F9-2D55-ED816C9C19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A5189-B37B-45C0-BC05-6BB726DCCBE3}" type="datetimeFigureOut">
              <a:rPr lang="cs-CZ" smtClean="0"/>
              <a:t>13.06.2023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2206A82F-1ACA-5054-8DFD-8405CF1FCE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25CBE28E-8E50-D011-8AA9-5C910474F4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6DF61-A3A5-480D-ADFD-E323DDD4982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598143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2D8730D6-18B9-70FC-5B51-CBCA3237DD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FA2542BC-5C6A-1CFD-AAFC-C65B8813C9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82037D7-3DEC-22B4-E574-E4819F318B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7A5189-B37B-45C0-BC05-6BB726DCCBE3}" type="datetimeFigureOut">
              <a:rPr lang="cs-CZ" smtClean="0"/>
              <a:t>13.06.2023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3940739-11C4-BC21-EC4B-7A94A94B0D1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D5258CC-CDF2-0AAD-0602-431244EA5A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06DF61-A3A5-480D-ADFD-E323DDD4982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406541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Obsah obrázku obloha, exteriér, dům, den&#10;&#10;Popis byl vytvořen automaticky">
            <a:extLst>
              <a:ext uri="{FF2B5EF4-FFF2-40B4-BE49-F238E27FC236}">
                <a16:creationId xmlns:a16="http://schemas.microsoft.com/office/drawing/2014/main" id="{8CE40904-0946-8755-38F2-834DBA7791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1" cy="6858001"/>
          </a:xfrm>
          <a:prstGeom prst="rect">
            <a:avLst/>
          </a:prstGeom>
        </p:spPr>
      </p:pic>
      <p:pic>
        <p:nvPicPr>
          <p:cNvPr id="5" name="Obrázek 4" descr="Obsah obrázku text, klipart&#10;&#10;Popis byl vytvořen automaticky">
            <a:extLst>
              <a:ext uri="{FF2B5EF4-FFF2-40B4-BE49-F238E27FC236}">
                <a16:creationId xmlns:a16="http://schemas.microsoft.com/office/drawing/2014/main" id="{936F740B-1EB4-A422-6427-DFC8E2AF85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43247" y="5604911"/>
            <a:ext cx="1248753" cy="1253089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08966B88-1B2C-3ADA-03C8-12C0507C4480}"/>
              </a:ext>
            </a:extLst>
          </p:cNvPr>
          <p:cNvSpPr txBox="1"/>
          <p:nvPr/>
        </p:nvSpPr>
        <p:spPr>
          <a:xfrm>
            <a:off x="0" y="0"/>
            <a:ext cx="12192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b="1"/>
              <a:t>Vysoká škola technická a ekonomická v Českých Budějovicích</a:t>
            </a:r>
          </a:p>
          <a:p>
            <a:pPr algn="ctr"/>
            <a:r>
              <a:rPr lang="cs-CZ" sz="3600" b="1"/>
              <a:t>Mateřská škola</a:t>
            </a:r>
            <a:endParaRPr lang="cs-CZ" sz="3600" b="1" dirty="0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4F76B27F-2C2C-9A5E-5FE1-B363C3F3CC8F}"/>
              </a:ext>
            </a:extLst>
          </p:cNvPr>
          <p:cNvSpPr txBox="1"/>
          <p:nvPr/>
        </p:nvSpPr>
        <p:spPr>
          <a:xfrm>
            <a:off x="0" y="4292463"/>
            <a:ext cx="676991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Kvalifikační stupeň:		</a:t>
            </a:r>
            <a:r>
              <a:rPr lang="cs-CZ" sz="2400" b="1" dirty="0"/>
              <a:t>Bakalářská práce</a:t>
            </a:r>
          </a:p>
          <a:p>
            <a:r>
              <a:rPr lang="cs-CZ" sz="2400" dirty="0"/>
              <a:t>Vypracoval: </a:t>
            </a:r>
            <a:r>
              <a:rPr lang="cs-CZ" sz="2400" b="1" dirty="0"/>
              <a:t>			Vladislav Hašpl</a:t>
            </a:r>
          </a:p>
          <a:p>
            <a:r>
              <a:rPr lang="cs-CZ" sz="2400" dirty="0"/>
              <a:t>Vedoucí bakalářské práce:	</a:t>
            </a:r>
            <a:r>
              <a:rPr lang="cs-CZ" sz="2400" b="1" dirty="0"/>
              <a:t>Ing. Martin Dědič	</a:t>
            </a:r>
          </a:p>
          <a:p>
            <a:r>
              <a:rPr lang="cs-CZ" sz="2400" dirty="0"/>
              <a:t>Oponent:</a:t>
            </a:r>
            <a:r>
              <a:rPr lang="cs-CZ" sz="2400" b="1" dirty="0"/>
              <a:t>			Ing. Jiří </a:t>
            </a:r>
            <a:r>
              <a:rPr lang="cs-CZ" sz="2400" b="1" dirty="0" err="1"/>
              <a:t>Teslík</a:t>
            </a:r>
            <a:r>
              <a:rPr lang="cs-CZ" sz="2400" b="1" dirty="0"/>
              <a:t>, Ph.D.</a:t>
            </a:r>
          </a:p>
          <a:p>
            <a:r>
              <a:rPr lang="cs-CZ" sz="2400" dirty="0"/>
              <a:t>Katedra:</a:t>
            </a:r>
            <a:r>
              <a:rPr lang="cs-CZ" sz="2400" b="1" dirty="0"/>
              <a:t>			Stavebnictví</a:t>
            </a:r>
          </a:p>
          <a:p>
            <a:r>
              <a:rPr lang="cs-CZ" sz="2400" dirty="0"/>
              <a:t>Rok:</a:t>
            </a:r>
            <a:r>
              <a:rPr lang="cs-CZ" sz="2400" b="1" dirty="0"/>
              <a:t>				2022/2023</a:t>
            </a:r>
          </a:p>
          <a:p>
            <a:endParaRPr lang="cs-CZ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71125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52424459-C2F9-72A6-4B40-E383A7249CB0}"/>
              </a:ext>
            </a:extLst>
          </p:cNvPr>
          <p:cNvSpPr txBox="1"/>
          <p:nvPr/>
        </p:nvSpPr>
        <p:spPr>
          <a:xfrm>
            <a:off x="635469" y="494987"/>
            <a:ext cx="5259304" cy="7922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cs-CZ" sz="2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C0C0C0"/>
                </a:highlight>
              </a:rPr>
              <a:t>Výsledky</a:t>
            </a:r>
            <a:endParaRPr lang="en-US" sz="28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C0C0C0"/>
              </a:highlight>
            </a:endParaRPr>
          </a:p>
          <a:p>
            <a:pPr marL="342900">
              <a:lnSpc>
                <a:spcPct val="90000"/>
              </a:lnSpc>
              <a:spcAft>
                <a:spcPts val="600"/>
              </a:spcAft>
            </a:pPr>
            <a:endPara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" name="Graf 3">
            <a:extLst>
              <a:ext uri="{FF2B5EF4-FFF2-40B4-BE49-F238E27FC236}">
                <a16:creationId xmlns:a16="http://schemas.microsoft.com/office/drawing/2014/main" id="{DB39C0CE-AD2D-30CF-596C-8B31DC29B30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65154886"/>
              </p:ext>
            </p:extLst>
          </p:nvPr>
        </p:nvGraphicFramePr>
        <p:xfrm>
          <a:off x="635469" y="1153912"/>
          <a:ext cx="5355590" cy="26181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Graf 4">
            <a:extLst>
              <a:ext uri="{FF2B5EF4-FFF2-40B4-BE49-F238E27FC236}">
                <a16:creationId xmlns:a16="http://schemas.microsoft.com/office/drawing/2014/main" id="{EEA84B4C-3F13-B86C-B41D-CC9F6A60FD5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7198997"/>
              </p:ext>
            </p:extLst>
          </p:nvPr>
        </p:nvGraphicFramePr>
        <p:xfrm>
          <a:off x="635469" y="3772017"/>
          <a:ext cx="5355590" cy="26181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6" name="Obrázek 5">
            <a:extLst>
              <a:ext uri="{FF2B5EF4-FFF2-40B4-BE49-F238E27FC236}">
                <a16:creationId xmlns:a16="http://schemas.microsoft.com/office/drawing/2014/main" id="{8D1D47CE-B8D3-73E3-663E-1F972C912B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1059" y="891124"/>
            <a:ext cx="5939790" cy="2752090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014ED59F-0579-EC5F-A3C3-FC19EEB8B1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15025" y="3686175"/>
            <a:ext cx="6276975" cy="3171825"/>
          </a:xfrm>
          <a:prstGeom prst="rect">
            <a:avLst/>
          </a:prstGeom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FBA267D7-02B4-0F13-6255-B05980E4803A}"/>
              </a:ext>
            </a:extLst>
          </p:cNvPr>
          <p:cNvSpPr txBox="1"/>
          <p:nvPr/>
        </p:nvSpPr>
        <p:spPr>
          <a:xfrm>
            <a:off x="635469" y="6475964"/>
            <a:ext cx="609600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900" dirty="0"/>
              <a:t>Zdroj: Veškeré tabulky jsou vlastního zdroje</a:t>
            </a:r>
          </a:p>
        </p:txBody>
      </p:sp>
    </p:spTree>
    <p:extLst>
      <p:ext uri="{BB962C8B-B14F-4D97-AF65-F5344CB8AC3E}">
        <p14:creationId xmlns:p14="http://schemas.microsoft.com/office/powerpoint/2010/main" val="33645518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9BB35BC-D5C2-4C8B-A22A-A71E61919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Obrázek 2" descr="Obsah obrázku obloha, exteriér, dům, den&#10;&#10;Popis byl vytvořen automaticky">
            <a:extLst>
              <a:ext uri="{FF2B5EF4-FFF2-40B4-BE49-F238E27FC236}">
                <a16:creationId xmlns:a16="http://schemas.microsoft.com/office/drawing/2014/main" id="{E2521123-3691-DEF9-5727-322779DE08B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608" r="20224"/>
          <a:stretch/>
        </p:blipFill>
        <p:spPr>
          <a:xfrm>
            <a:off x="20" y="10"/>
            <a:ext cx="6116549" cy="6857990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7927D67B-DE9E-320D-5FD8-5DCB03E15807}"/>
              </a:ext>
            </a:extLst>
          </p:cNvPr>
          <p:cNvSpPr txBox="1"/>
          <p:nvPr/>
        </p:nvSpPr>
        <p:spPr>
          <a:xfrm>
            <a:off x="6513788" y="2333297"/>
            <a:ext cx="4840010" cy="38436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C0C0C0"/>
                </a:highlight>
              </a:rPr>
              <a:t>Děkuji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C0C0C0"/>
                </a:highlight>
              </a:rPr>
              <a:t> za </a:t>
            </a:r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C0C0C0"/>
                </a:highlight>
              </a:rPr>
              <a:t>pozornost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C0C0C0"/>
              </a:highlight>
            </a:endParaRP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125891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3E934ADD-59C7-00A2-7096-95317188A942}"/>
              </a:ext>
            </a:extLst>
          </p:cNvPr>
          <p:cNvSpPr txBox="1"/>
          <p:nvPr/>
        </p:nvSpPr>
        <p:spPr>
          <a:xfrm>
            <a:off x="635469" y="494987"/>
            <a:ext cx="5259304" cy="7922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cs-CZ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C0C0C0"/>
                </a:highlight>
              </a:rPr>
              <a:t>Otázky vedoucího práce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C0C0C0"/>
              </a:highlight>
            </a:endParaRPr>
          </a:p>
          <a:p>
            <a:pPr marL="342900">
              <a:lnSpc>
                <a:spcPct val="90000"/>
              </a:lnSpc>
              <a:spcAft>
                <a:spcPts val="600"/>
              </a:spcAft>
            </a:pPr>
            <a:endPara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059CFF17-869F-8DEF-A49B-51E425228896}"/>
              </a:ext>
            </a:extLst>
          </p:cNvPr>
          <p:cNvSpPr txBox="1"/>
          <p:nvPr/>
        </p:nvSpPr>
        <p:spPr>
          <a:xfrm>
            <a:off x="635469" y="1102596"/>
            <a:ext cx="96677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</a:rPr>
              <a:t>„Setkal jste se při vyhledávání enviromentálních parametrů jednotlivých materiálů s jejich nedostupností nebo je to již běžnou součástí dokumentů zveřejněných výrobci?“ </a:t>
            </a:r>
          </a:p>
        </p:txBody>
      </p:sp>
    </p:spTree>
    <p:extLst>
      <p:ext uri="{BB962C8B-B14F-4D97-AF65-F5344CB8AC3E}">
        <p14:creationId xmlns:p14="http://schemas.microsoft.com/office/powerpoint/2010/main" val="8692064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68EF73D2-8C20-0F74-D841-124D5B27E495}"/>
              </a:ext>
            </a:extLst>
          </p:cNvPr>
          <p:cNvSpPr txBox="1"/>
          <p:nvPr/>
        </p:nvSpPr>
        <p:spPr>
          <a:xfrm>
            <a:off x="635469" y="494987"/>
            <a:ext cx="5259304" cy="7922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cs-CZ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C0C0C0"/>
                </a:highlight>
              </a:rPr>
              <a:t>Otázky oponenta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C0C0C0"/>
              </a:highlight>
            </a:endParaRPr>
          </a:p>
          <a:p>
            <a:pPr marL="342900">
              <a:lnSpc>
                <a:spcPct val="90000"/>
              </a:lnSpc>
              <a:spcAft>
                <a:spcPts val="600"/>
              </a:spcAft>
            </a:pPr>
            <a:endPara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FE71B8DA-4B83-44B5-74DD-541548497C8F}"/>
              </a:ext>
            </a:extLst>
          </p:cNvPr>
          <p:cNvSpPr txBox="1"/>
          <p:nvPr/>
        </p:nvSpPr>
        <p:spPr>
          <a:xfrm>
            <a:off x="635469" y="1102596"/>
            <a:ext cx="966778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</a:rPr>
              <a:t>„Jaké jsou požadavky na umyvadlové baterie pro umývárny z hlediska bezpečnosti?“</a:t>
            </a:r>
          </a:p>
          <a:p>
            <a:endParaRPr lang="cs-CZ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</a:rPr>
              <a:t>„Je nějak řešeno stínění oken? Nesmí docházet k přehřívání místností v letním období. Jaké jsou požadavky na maximální teplotu vzduchu v učebnách?“ </a:t>
            </a:r>
          </a:p>
          <a:p>
            <a:endParaRPr lang="cs-CZ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</a:rPr>
              <a:t>„Jakým způsobem jsou prosklené vnitřní dveře chráněny proti mechanickému poškození?“</a:t>
            </a:r>
          </a:p>
        </p:txBody>
      </p:sp>
    </p:spTree>
    <p:extLst>
      <p:ext uri="{BB962C8B-B14F-4D97-AF65-F5344CB8AC3E}">
        <p14:creationId xmlns:p14="http://schemas.microsoft.com/office/powerpoint/2010/main" val="20369431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ázek 4" descr="Obsah obrázku obloha, exteriér, dům, den&#10;&#10;Popis byl vytvořen automaticky">
            <a:extLst>
              <a:ext uri="{FF2B5EF4-FFF2-40B4-BE49-F238E27FC236}">
                <a16:creationId xmlns:a16="http://schemas.microsoft.com/office/drawing/2014/main" id="{47F2CB79-5973-E1F5-F4EF-2712BB1337F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036" r="6816"/>
          <a:stretch/>
        </p:blipFill>
        <p:spPr>
          <a:xfrm>
            <a:off x="2664311" y="10"/>
            <a:ext cx="9527689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EF3D81D3-476C-FE44-65BF-636DB622DFA6}"/>
              </a:ext>
            </a:extLst>
          </p:cNvPr>
          <p:cNvSpPr txBox="1"/>
          <p:nvPr/>
        </p:nvSpPr>
        <p:spPr>
          <a:xfrm>
            <a:off x="635468" y="494987"/>
            <a:ext cx="4318271" cy="3742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C0C0C0"/>
                </a:highlight>
              </a:rPr>
              <a:t>Osnova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C0C0C0"/>
                </a:highlight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C0C0C0"/>
                </a:highlight>
              </a:rPr>
              <a:t>prezentace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C0C0C0"/>
              </a:highlight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5715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err="1"/>
              <a:t>Lokalizace</a:t>
            </a:r>
            <a:r>
              <a:rPr lang="en-US" sz="2400" dirty="0"/>
              <a:t> </a:t>
            </a:r>
            <a:r>
              <a:rPr lang="en-US" sz="2400" dirty="0" err="1"/>
              <a:t>Projektu</a:t>
            </a:r>
            <a:endParaRPr lang="en-US" sz="2400" dirty="0"/>
          </a:p>
          <a:p>
            <a:pPr marL="5715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err="1"/>
              <a:t>Dispoziční</a:t>
            </a:r>
            <a:r>
              <a:rPr lang="en-US" sz="2400" dirty="0"/>
              <a:t> </a:t>
            </a:r>
            <a:r>
              <a:rPr lang="en-US" sz="2400" dirty="0" err="1"/>
              <a:t>řešení</a:t>
            </a:r>
            <a:r>
              <a:rPr lang="cs-CZ" sz="2400" dirty="0"/>
              <a:t>, vizualizace</a:t>
            </a:r>
            <a:endParaRPr lang="en-US" sz="2400" dirty="0"/>
          </a:p>
          <a:p>
            <a:pPr marL="5715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err="1"/>
              <a:t>Stavebně</a:t>
            </a:r>
            <a:r>
              <a:rPr lang="en-US" sz="2400" dirty="0"/>
              <a:t> </a:t>
            </a:r>
            <a:r>
              <a:rPr lang="en-US" sz="2400" dirty="0" err="1"/>
              <a:t>konstrukční</a:t>
            </a:r>
            <a:r>
              <a:rPr lang="en-US" sz="2400" dirty="0"/>
              <a:t> </a:t>
            </a:r>
            <a:r>
              <a:rPr lang="en-US" sz="2400" dirty="0" err="1"/>
              <a:t>řešení</a:t>
            </a:r>
            <a:endParaRPr lang="en-US" sz="2400" dirty="0"/>
          </a:p>
          <a:p>
            <a:pPr marL="5715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err="1"/>
              <a:t>Výzkumné</a:t>
            </a:r>
            <a:r>
              <a:rPr lang="en-US" sz="2400" dirty="0"/>
              <a:t> </a:t>
            </a:r>
            <a:r>
              <a:rPr lang="en-US" sz="2400" dirty="0" err="1"/>
              <a:t>otázky</a:t>
            </a:r>
            <a:endParaRPr lang="cs-CZ" sz="2400" dirty="0"/>
          </a:p>
          <a:p>
            <a:pPr marL="5715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2400" dirty="0"/>
              <a:t>Diskuze výsledků</a:t>
            </a:r>
          </a:p>
          <a:p>
            <a:pPr marL="5715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2400" dirty="0"/>
              <a:t>Otázky vedoucího práce a oponenta</a:t>
            </a:r>
            <a:endParaRPr lang="en-US" sz="2400" dirty="0"/>
          </a:p>
          <a:p>
            <a:pPr marL="5715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113746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17">
            <a:extLst>
              <a:ext uri="{FF2B5EF4-FFF2-40B4-BE49-F238E27FC236}">
                <a16:creationId xmlns:a16="http://schemas.microsoft.com/office/drawing/2014/main" id="{09C509D2-0C1A-47B8-89C1-D3AB17D452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27DCFC97-E5F5-87AB-E5AE-DA4B57E6EAD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485" r="24008" b="2"/>
          <a:stretch/>
        </p:blipFill>
        <p:spPr>
          <a:xfrm>
            <a:off x="5999793" y="-5796"/>
            <a:ext cx="3006061" cy="3339639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9AAF1B53-5CCD-AA27-FC46-6D29748C618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247" r="33029" b="-2"/>
          <a:stretch/>
        </p:blipFill>
        <p:spPr>
          <a:xfrm>
            <a:off x="9197863" y="10"/>
            <a:ext cx="2991088" cy="3339639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DD2466F0-5050-DEDA-2C53-C4AC40BA649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3486" r="1" b="2088"/>
          <a:stretch/>
        </p:blipFill>
        <p:spPr>
          <a:xfrm>
            <a:off x="5999793" y="3518351"/>
            <a:ext cx="6189158" cy="3339649"/>
          </a:xfrm>
          <a:prstGeom prst="rect">
            <a:avLst/>
          </a:prstGeom>
        </p:spPr>
      </p:pic>
      <p:sp>
        <p:nvSpPr>
          <p:cNvPr id="14" name="TextovéPole 13">
            <a:extLst>
              <a:ext uri="{FF2B5EF4-FFF2-40B4-BE49-F238E27FC236}">
                <a16:creationId xmlns:a16="http://schemas.microsoft.com/office/drawing/2014/main" id="{0FB9B462-6882-260E-6EAB-CBE8AEF57669}"/>
              </a:ext>
            </a:extLst>
          </p:cNvPr>
          <p:cNvSpPr txBox="1"/>
          <p:nvPr/>
        </p:nvSpPr>
        <p:spPr>
          <a:xfrm>
            <a:off x="635468" y="494987"/>
            <a:ext cx="4318271" cy="3742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cs-CZ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C0C0C0"/>
                </a:highlight>
              </a:rPr>
              <a:t>Lokalizace projektu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C0C0C0"/>
              </a:highlight>
            </a:endParaRPr>
          </a:p>
          <a:p>
            <a:pPr marL="342900">
              <a:lnSpc>
                <a:spcPct val="90000"/>
              </a:lnSpc>
              <a:spcAft>
                <a:spcPts val="600"/>
              </a:spcAft>
            </a:pPr>
            <a:endPara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2000" dirty="0"/>
              <a:t>Jihočeský kraj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2000" dirty="0"/>
              <a:t>ORP České Budějovice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2000" dirty="0"/>
              <a:t>Obec České Budějovice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2000" dirty="0"/>
              <a:t>Ulice Na Sádkách</a:t>
            </a:r>
            <a:endParaRPr lang="en-US" sz="2000" dirty="0"/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520AEF3E-2177-D975-6409-94A21F21839F}"/>
              </a:ext>
            </a:extLst>
          </p:cNvPr>
          <p:cNvSpPr txBox="1"/>
          <p:nvPr/>
        </p:nvSpPr>
        <p:spPr>
          <a:xfrm>
            <a:off x="7888065" y="3253843"/>
            <a:ext cx="121379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50" dirty="0"/>
              <a:t>Zdroj: google.com</a:t>
            </a:r>
          </a:p>
        </p:txBody>
      </p:sp>
      <p:sp>
        <p:nvSpPr>
          <p:cNvPr id="23" name="TextovéPole 22">
            <a:extLst>
              <a:ext uri="{FF2B5EF4-FFF2-40B4-BE49-F238E27FC236}">
                <a16:creationId xmlns:a16="http://schemas.microsoft.com/office/drawing/2014/main" id="{81B5DF3C-2C7C-9A14-E04A-559FADEE4852}"/>
              </a:ext>
            </a:extLst>
          </p:cNvPr>
          <p:cNvSpPr txBox="1"/>
          <p:nvPr/>
        </p:nvSpPr>
        <p:spPr>
          <a:xfrm>
            <a:off x="11148105" y="3262547"/>
            <a:ext cx="109196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50" dirty="0"/>
              <a:t>Zdroj: seznam.cz</a:t>
            </a:r>
          </a:p>
        </p:txBody>
      </p:sp>
      <p:sp>
        <p:nvSpPr>
          <p:cNvPr id="25" name="TextovéPole 24">
            <a:extLst>
              <a:ext uri="{FF2B5EF4-FFF2-40B4-BE49-F238E27FC236}">
                <a16:creationId xmlns:a16="http://schemas.microsoft.com/office/drawing/2014/main" id="{12ABCEF5-3291-8FEC-FC33-F43CE0D468ED}"/>
              </a:ext>
            </a:extLst>
          </p:cNvPr>
          <p:cNvSpPr txBox="1"/>
          <p:nvPr/>
        </p:nvSpPr>
        <p:spPr>
          <a:xfrm>
            <a:off x="11273159" y="6652042"/>
            <a:ext cx="91884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50" dirty="0">
                <a:solidFill>
                  <a:srgbClr val="FF0000"/>
                </a:solidFill>
              </a:rPr>
              <a:t>Zdroj: czuk.cz</a:t>
            </a:r>
          </a:p>
        </p:txBody>
      </p:sp>
      <p:pic>
        <p:nvPicPr>
          <p:cNvPr id="29" name="Obrázek 28">
            <a:extLst>
              <a:ext uri="{FF2B5EF4-FFF2-40B4-BE49-F238E27FC236}">
                <a16:creationId xmlns:a16="http://schemas.microsoft.com/office/drawing/2014/main" id="{73821F71-F527-B8B2-9DB3-013955C6D6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1490644" y="2179482"/>
            <a:ext cx="3086432" cy="5729063"/>
          </a:xfrm>
          <a:prstGeom prst="rect">
            <a:avLst/>
          </a:prstGeom>
        </p:spPr>
      </p:pic>
      <p:sp>
        <p:nvSpPr>
          <p:cNvPr id="30" name="TextovéPole 29">
            <a:extLst>
              <a:ext uri="{FF2B5EF4-FFF2-40B4-BE49-F238E27FC236}">
                <a16:creationId xmlns:a16="http://schemas.microsoft.com/office/drawing/2014/main" id="{EC349484-0415-163D-6D16-129177F54FE5}"/>
              </a:ext>
            </a:extLst>
          </p:cNvPr>
          <p:cNvSpPr txBox="1"/>
          <p:nvPr/>
        </p:nvSpPr>
        <p:spPr>
          <a:xfrm>
            <a:off x="4782950" y="6648195"/>
            <a:ext cx="129073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50" dirty="0"/>
              <a:t>Zdroj: Vlastní tvorba</a:t>
            </a:r>
          </a:p>
        </p:txBody>
      </p:sp>
    </p:spTree>
    <p:extLst>
      <p:ext uri="{BB962C8B-B14F-4D97-AF65-F5344CB8AC3E}">
        <p14:creationId xmlns:p14="http://schemas.microsoft.com/office/powerpoint/2010/main" val="26729370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17DB8536-3FC3-1551-A710-3FC3176BBDC3}"/>
              </a:ext>
            </a:extLst>
          </p:cNvPr>
          <p:cNvSpPr txBox="1"/>
          <p:nvPr/>
        </p:nvSpPr>
        <p:spPr>
          <a:xfrm>
            <a:off x="635469" y="494987"/>
            <a:ext cx="3350606" cy="7922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cs-CZ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C0C0C0"/>
                </a:highlight>
              </a:rPr>
              <a:t>Dispoziční řešení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C0C0C0"/>
              </a:highlight>
            </a:endParaRPr>
          </a:p>
          <a:p>
            <a:pPr marL="342900">
              <a:lnSpc>
                <a:spcPct val="90000"/>
              </a:lnSpc>
              <a:spcAft>
                <a:spcPts val="600"/>
              </a:spcAft>
            </a:pPr>
            <a:endPara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65AE7647-0D8D-F8F4-0169-C3EB2231E5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621" y="1672014"/>
            <a:ext cx="4351071" cy="469099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D2F6ADEF-3C63-0320-7D99-BA86CCE96D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0310" y="1626710"/>
            <a:ext cx="4347398" cy="473630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5003158C-86F7-6868-7B68-62068F51AD1C}"/>
              </a:ext>
            </a:extLst>
          </p:cNvPr>
          <p:cNvSpPr txBox="1"/>
          <p:nvPr/>
        </p:nvSpPr>
        <p:spPr>
          <a:xfrm>
            <a:off x="335371" y="1207449"/>
            <a:ext cx="24792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Půdorys 1. NP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A6A43BBA-250B-C336-E36D-5EA0185A54B7}"/>
              </a:ext>
            </a:extLst>
          </p:cNvPr>
          <p:cNvSpPr txBox="1"/>
          <p:nvPr/>
        </p:nvSpPr>
        <p:spPr>
          <a:xfrm>
            <a:off x="7317196" y="1102596"/>
            <a:ext cx="24792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Půdorys 2. NP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5B6523C1-FD1D-8B44-DC2E-8B0E5C08D0DE}"/>
              </a:ext>
            </a:extLst>
          </p:cNvPr>
          <p:cNvSpPr txBox="1"/>
          <p:nvPr/>
        </p:nvSpPr>
        <p:spPr>
          <a:xfrm>
            <a:off x="3340706" y="6458246"/>
            <a:ext cx="129073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50" dirty="0"/>
              <a:t>Zdroj: Vlastní tvorba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0A3002FC-00BE-53B8-3C63-36BF842822BC}"/>
              </a:ext>
            </a:extLst>
          </p:cNvPr>
          <p:cNvSpPr txBox="1"/>
          <p:nvPr/>
        </p:nvSpPr>
        <p:spPr>
          <a:xfrm>
            <a:off x="10360631" y="6458246"/>
            <a:ext cx="129073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50" dirty="0"/>
              <a:t>Zdroj: Vlastní tvorba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92310433-B9CD-B3A9-9435-CB1B081EB559}"/>
              </a:ext>
            </a:extLst>
          </p:cNvPr>
          <p:cNvSpPr txBox="1"/>
          <p:nvPr/>
        </p:nvSpPr>
        <p:spPr>
          <a:xfrm>
            <a:off x="5114925" y="1672014"/>
            <a:ext cx="1962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Mateřská třída</a:t>
            </a:r>
          </a:p>
        </p:txBody>
      </p:sp>
      <p:cxnSp>
        <p:nvCxnSpPr>
          <p:cNvPr id="19" name="Přímá spojnice se šipkou 18">
            <a:extLst>
              <a:ext uri="{FF2B5EF4-FFF2-40B4-BE49-F238E27FC236}">
                <a16:creationId xmlns:a16="http://schemas.microsoft.com/office/drawing/2014/main" id="{C16D524C-9BA8-A988-6A77-1E34E2B2817C}"/>
              </a:ext>
            </a:extLst>
          </p:cNvPr>
          <p:cNvCxnSpPr>
            <a:stCxn id="14" idx="1"/>
          </p:cNvCxnSpPr>
          <p:nvPr/>
        </p:nvCxnSpPr>
        <p:spPr>
          <a:xfrm flipH="1">
            <a:off x="3086100" y="1856680"/>
            <a:ext cx="2028825" cy="54362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1" name="Přímá spojnice se šipkou 20">
            <a:extLst>
              <a:ext uri="{FF2B5EF4-FFF2-40B4-BE49-F238E27FC236}">
                <a16:creationId xmlns:a16="http://schemas.microsoft.com/office/drawing/2014/main" id="{262DC3F2-1156-E81D-0601-1F1825EB7EF2}"/>
              </a:ext>
            </a:extLst>
          </p:cNvPr>
          <p:cNvCxnSpPr/>
          <p:nvPr/>
        </p:nvCxnSpPr>
        <p:spPr>
          <a:xfrm>
            <a:off x="6619875" y="1856680"/>
            <a:ext cx="1828800" cy="47694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2" name="Přímá spojnice se šipkou 21">
            <a:extLst>
              <a:ext uri="{FF2B5EF4-FFF2-40B4-BE49-F238E27FC236}">
                <a16:creationId xmlns:a16="http://schemas.microsoft.com/office/drawing/2014/main" id="{FD2CDDA4-BC41-E65F-438B-695FE678F21B}"/>
              </a:ext>
            </a:extLst>
          </p:cNvPr>
          <p:cNvCxnSpPr>
            <a:cxnSpLocks/>
            <a:stCxn id="14" idx="1"/>
          </p:cNvCxnSpPr>
          <p:nvPr/>
        </p:nvCxnSpPr>
        <p:spPr>
          <a:xfrm flipH="1">
            <a:off x="3340706" y="1856680"/>
            <a:ext cx="1774219" cy="386784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5" name="TextovéPole 24">
            <a:extLst>
              <a:ext uri="{FF2B5EF4-FFF2-40B4-BE49-F238E27FC236}">
                <a16:creationId xmlns:a16="http://schemas.microsoft.com/office/drawing/2014/main" id="{E51F5A68-ADD5-BC88-754D-395BB256E581}"/>
              </a:ext>
            </a:extLst>
          </p:cNvPr>
          <p:cNvSpPr txBox="1"/>
          <p:nvPr/>
        </p:nvSpPr>
        <p:spPr>
          <a:xfrm>
            <a:off x="5036298" y="2220711"/>
            <a:ext cx="19621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Technické zázemí, příprava jídla</a:t>
            </a:r>
          </a:p>
        </p:txBody>
      </p:sp>
      <p:cxnSp>
        <p:nvCxnSpPr>
          <p:cNvPr id="27" name="Přímá spojnice se šipkou 26">
            <a:extLst>
              <a:ext uri="{FF2B5EF4-FFF2-40B4-BE49-F238E27FC236}">
                <a16:creationId xmlns:a16="http://schemas.microsoft.com/office/drawing/2014/main" id="{C7B59A37-1F84-DE21-50BF-5F94E3A8E3B5}"/>
              </a:ext>
            </a:extLst>
          </p:cNvPr>
          <p:cNvCxnSpPr>
            <a:cxnSpLocks/>
          </p:cNvCxnSpPr>
          <p:nvPr/>
        </p:nvCxnSpPr>
        <p:spPr>
          <a:xfrm flipH="1">
            <a:off x="3340706" y="2394763"/>
            <a:ext cx="1774219" cy="1472369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9" name="TextovéPole 28">
            <a:extLst>
              <a:ext uri="{FF2B5EF4-FFF2-40B4-BE49-F238E27FC236}">
                <a16:creationId xmlns:a16="http://schemas.microsoft.com/office/drawing/2014/main" id="{E248A265-A1F2-8AB4-0C61-5A8468B70AA5}"/>
              </a:ext>
            </a:extLst>
          </p:cNvPr>
          <p:cNvSpPr txBox="1"/>
          <p:nvPr/>
        </p:nvSpPr>
        <p:spPr>
          <a:xfrm>
            <a:off x="4948309" y="2795840"/>
            <a:ext cx="19621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Zázemí pro personál</a:t>
            </a:r>
          </a:p>
        </p:txBody>
      </p:sp>
      <p:cxnSp>
        <p:nvCxnSpPr>
          <p:cNvPr id="31" name="Přímá spojnice se šipkou 30">
            <a:extLst>
              <a:ext uri="{FF2B5EF4-FFF2-40B4-BE49-F238E27FC236}">
                <a16:creationId xmlns:a16="http://schemas.microsoft.com/office/drawing/2014/main" id="{73A0744B-4662-BEDC-695B-76F1188CBB15}"/>
              </a:ext>
            </a:extLst>
          </p:cNvPr>
          <p:cNvCxnSpPr>
            <a:stCxn id="29" idx="3"/>
          </p:cNvCxnSpPr>
          <p:nvPr/>
        </p:nvCxnSpPr>
        <p:spPr>
          <a:xfrm>
            <a:off x="6910459" y="3119006"/>
            <a:ext cx="3614666" cy="74812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03174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99ED5833-B85B-4103-8A3B-CAB0308E6C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Obrázek 5" descr="Obsah obrázku obloha, mrak, venku, rostlina&#10;&#10;Popis byl vytvořen automaticky">
            <a:extLst>
              <a:ext uri="{FF2B5EF4-FFF2-40B4-BE49-F238E27FC236}">
                <a16:creationId xmlns:a16="http://schemas.microsoft.com/office/drawing/2014/main" id="{F3BF0263-4281-6ABD-EDC1-780F6733A4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214" y="1789803"/>
            <a:ext cx="5828261" cy="3278396"/>
          </a:xfrm>
          <a:prstGeom prst="rect">
            <a:avLst/>
          </a:prstGeom>
        </p:spPr>
      </p:pic>
      <p:pic>
        <p:nvPicPr>
          <p:cNvPr id="4" name="Obrázek 3" descr="Obsah obrázku obloha, venku, mrak, dům&#10;&#10;Popis byl vytvořen automaticky">
            <a:extLst>
              <a:ext uri="{FF2B5EF4-FFF2-40B4-BE49-F238E27FC236}">
                <a16:creationId xmlns:a16="http://schemas.microsoft.com/office/drawing/2014/main" id="{99488EE5-AEC8-254F-A239-51CBD99C50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0730" y="3429001"/>
            <a:ext cx="5828261" cy="3278396"/>
          </a:xfrm>
          <a:prstGeom prst="rect">
            <a:avLst/>
          </a:prstGeom>
        </p:spPr>
      </p:pic>
      <p:pic>
        <p:nvPicPr>
          <p:cNvPr id="10" name="Obrázek 9" descr="Obsah obrázku obloha, venku, tráva, mrak&#10;&#10;Popis byl vytvořen automaticky">
            <a:extLst>
              <a:ext uri="{FF2B5EF4-FFF2-40B4-BE49-F238E27FC236}">
                <a16:creationId xmlns:a16="http://schemas.microsoft.com/office/drawing/2014/main" id="{B50E5E8D-63BE-F3C1-6B0B-1F9E179534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0730" y="150603"/>
            <a:ext cx="5828261" cy="3278397"/>
          </a:xfrm>
          <a:prstGeom prst="rect">
            <a:avLst/>
          </a:prstGeom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E351E8A7-253F-65BC-D43B-C094702F5126}"/>
              </a:ext>
            </a:extLst>
          </p:cNvPr>
          <p:cNvSpPr txBox="1"/>
          <p:nvPr/>
        </p:nvSpPr>
        <p:spPr>
          <a:xfrm>
            <a:off x="635469" y="494987"/>
            <a:ext cx="3350606" cy="7922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cs-CZ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C0C0C0"/>
                </a:highlight>
              </a:rPr>
              <a:t>Vizualizace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C0C0C0"/>
              </a:highlight>
            </a:endParaRPr>
          </a:p>
          <a:p>
            <a:pPr marL="342900">
              <a:lnSpc>
                <a:spcPct val="90000"/>
              </a:lnSpc>
              <a:spcAft>
                <a:spcPts val="600"/>
              </a:spcAft>
            </a:pPr>
            <a:endPara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40074A92-B327-358E-E62D-60B8518F16FC}"/>
              </a:ext>
            </a:extLst>
          </p:cNvPr>
          <p:cNvSpPr txBox="1"/>
          <p:nvPr/>
        </p:nvSpPr>
        <p:spPr>
          <a:xfrm>
            <a:off x="4851865" y="5068199"/>
            <a:ext cx="129073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50" dirty="0"/>
              <a:t>Zdroj: Vlastní tvorba</a:t>
            </a:r>
          </a:p>
        </p:txBody>
      </p:sp>
    </p:spTree>
    <p:extLst>
      <p:ext uri="{BB962C8B-B14F-4D97-AF65-F5344CB8AC3E}">
        <p14:creationId xmlns:p14="http://schemas.microsoft.com/office/powerpoint/2010/main" val="15977763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790814B2-8839-FCA1-D567-E9DFAB050C0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07"/>
          <a:stretch/>
        </p:blipFill>
        <p:spPr>
          <a:xfrm>
            <a:off x="0" y="1012064"/>
            <a:ext cx="12191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A1963FCF-0995-9656-7491-F2E210768038}"/>
              </a:ext>
            </a:extLst>
          </p:cNvPr>
          <p:cNvSpPr txBox="1"/>
          <p:nvPr/>
        </p:nvSpPr>
        <p:spPr>
          <a:xfrm>
            <a:off x="2989986" y="4405313"/>
            <a:ext cx="7485413" cy="24526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err="1"/>
              <a:t>Konstrukční</a:t>
            </a:r>
            <a:r>
              <a:rPr lang="en-US" dirty="0"/>
              <a:t> </a:t>
            </a:r>
            <a:r>
              <a:rPr lang="en-US" dirty="0" err="1"/>
              <a:t>systém</a:t>
            </a:r>
            <a:r>
              <a:rPr lang="en-US" dirty="0"/>
              <a:t>: 	</a:t>
            </a:r>
            <a:r>
              <a:rPr lang="en-US" b="1" dirty="0" err="1"/>
              <a:t>podélný</a:t>
            </a:r>
            <a:r>
              <a:rPr lang="en-US" b="1" dirty="0"/>
              <a:t>, </a:t>
            </a:r>
            <a:r>
              <a:rPr lang="en-US" b="1" dirty="0" err="1"/>
              <a:t>kombinovaný</a:t>
            </a:r>
            <a:r>
              <a:rPr lang="en-US" b="1" dirty="0"/>
              <a:t> 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err="1"/>
              <a:t>Základy</a:t>
            </a:r>
            <a:r>
              <a:rPr lang="en-US" dirty="0"/>
              <a:t>: 		</a:t>
            </a:r>
            <a:r>
              <a:rPr lang="en-US" b="1" dirty="0" err="1"/>
              <a:t>základové</a:t>
            </a:r>
            <a:r>
              <a:rPr lang="en-US" b="1" dirty="0"/>
              <a:t> </a:t>
            </a:r>
            <a:r>
              <a:rPr lang="en-US" b="1" dirty="0" err="1"/>
              <a:t>pasy</a:t>
            </a:r>
            <a:r>
              <a:rPr lang="en-US" b="1" dirty="0"/>
              <a:t>, </a:t>
            </a:r>
            <a:r>
              <a:rPr lang="en-US" b="1" dirty="0" err="1"/>
              <a:t>patky</a:t>
            </a:r>
            <a:endParaRPr lang="en-US" b="1" dirty="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err="1"/>
              <a:t>Svislé</a:t>
            </a:r>
            <a:r>
              <a:rPr lang="en-US" dirty="0"/>
              <a:t> </a:t>
            </a:r>
            <a:r>
              <a:rPr lang="en-US" dirty="0" err="1"/>
              <a:t>konstrukce</a:t>
            </a:r>
            <a:r>
              <a:rPr lang="en-US" dirty="0"/>
              <a:t>: 	</a:t>
            </a:r>
            <a:r>
              <a:rPr lang="en-US" b="1" dirty="0" err="1"/>
              <a:t>keramické</a:t>
            </a:r>
            <a:r>
              <a:rPr lang="en-US" b="1" dirty="0"/>
              <a:t> </a:t>
            </a:r>
            <a:r>
              <a:rPr lang="en-US" b="1" dirty="0" err="1"/>
              <a:t>zdivo</a:t>
            </a:r>
            <a:r>
              <a:rPr lang="en-US" b="1" dirty="0"/>
              <a:t>, </a:t>
            </a:r>
            <a:r>
              <a:rPr lang="en-US" b="1" dirty="0" err="1"/>
              <a:t>žb</a:t>
            </a:r>
            <a:r>
              <a:rPr lang="en-US" b="1" dirty="0"/>
              <a:t>. </a:t>
            </a:r>
            <a:r>
              <a:rPr lang="en-US" b="1" dirty="0" err="1"/>
              <a:t>sloupy</a:t>
            </a:r>
            <a:endParaRPr lang="en-US" b="1" dirty="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err="1"/>
              <a:t>Vodorovné</a:t>
            </a:r>
            <a:r>
              <a:rPr lang="en-US" dirty="0"/>
              <a:t> </a:t>
            </a:r>
            <a:r>
              <a:rPr lang="en-US" dirty="0" err="1"/>
              <a:t>konstrukce</a:t>
            </a:r>
            <a:r>
              <a:rPr lang="en-US" dirty="0"/>
              <a:t>: 	</a:t>
            </a:r>
            <a:r>
              <a:rPr lang="en-US" b="1" dirty="0" err="1"/>
              <a:t>železobetonové</a:t>
            </a:r>
            <a:r>
              <a:rPr lang="en-US" b="1" dirty="0"/>
              <a:t> </a:t>
            </a:r>
            <a:r>
              <a:rPr lang="en-US" b="1" dirty="0" err="1"/>
              <a:t>desky</a:t>
            </a:r>
            <a:endParaRPr lang="en-US" b="1" dirty="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err="1"/>
              <a:t>Střecha</a:t>
            </a:r>
            <a:r>
              <a:rPr lang="en-US" dirty="0"/>
              <a:t>:</a:t>
            </a:r>
            <a:r>
              <a:rPr lang="en-US" b="1" dirty="0"/>
              <a:t>		</a:t>
            </a:r>
            <a:r>
              <a:rPr lang="en-US" b="1" dirty="0" err="1"/>
              <a:t>plochá</a:t>
            </a:r>
            <a:endParaRPr lang="en-US" b="1" dirty="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612A17A2-FA67-D363-2E31-34499D814465}"/>
              </a:ext>
            </a:extLst>
          </p:cNvPr>
          <p:cNvSpPr txBox="1"/>
          <p:nvPr/>
        </p:nvSpPr>
        <p:spPr>
          <a:xfrm>
            <a:off x="635469" y="494987"/>
            <a:ext cx="5259304" cy="7922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cs-CZ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C0C0C0"/>
                </a:highlight>
              </a:rPr>
              <a:t>Stavebně konstrukční řešení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C0C0C0"/>
              </a:highlight>
            </a:endParaRPr>
          </a:p>
          <a:p>
            <a:pPr marL="342900">
              <a:lnSpc>
                <a:spcPct val="90000"/>
              </a:lnSpc>
              <a:spcAft>
                <a:spcPts val="600"/>
              </a:spcAft>
            </a:pPr>
            <a:endPara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460004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20DA2A1F-5271-A5B3-A3B4-00DB97430339}"/>
              </a:ext>
            </a:extLst>
          </p:cNvPr>
          <p:cNvSpPr txBox="1"/>
          <p:nvPr/>
        </p:nvSpPr>
        <p:spPr>
          <a:xfrm>
            <a:off x="635469" y="494987"/>
            <a:ext cx="5259304" cy="7922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cs-CZ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C0C0C0"/>
                </a:highlight>
              </a:rPr>
              <a:t>1. Výzkumná otázka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C0C0C0"/>
              </a:highlight>
            </a:endParaRPr>
          </a:p>
          <a:p>
            <a:pPr marL="342900">
              <a:lnSpc>
                <a:spcPct val="90000"/>
              </a:lnSpc>
              <a:spcAft>
                <a:spcPts val="600"/>
              </a:spcAft>
            </a:pPr>
            <a:endPara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5913FCD5-545A-E5E4-5AD3-8F999F9C00FC}"/>
              </a:ext>
            </a:extLst>
          </p:cNvPr>
          <p:cNvSpPr txBox="1"/>
          <p:nvPr/>
        </p:nvSpPr>
        <p:spPr>
          <a:xfrm>
            <a:off x="635469" y="1102596"/>
            <a:ext cx="96677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0" i="0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„Enviromentální posouzení skladby dle indikátorů PEI, GWP, AP, POCP, ODP, EP“.</a:t>
            </a:r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62F5BB1B-8BA1-47D0-5FFA-3A699FA148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195" y="1769077"/>
            <a:ext cx="3290341" cy="1746829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DA1FD4EB-F2AE-853D-7B05-5684449077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6549" y="1779552"/>
            <a:ext cx="3613412" cy="174683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7B8846EB-D675-0701-D40D-0E4249F9B5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195" y="3847002"/>
            <a:ext cx="3533313" cy="1738704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5F78A15A-0C01-0E6A-EDEC-626371B5DE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6745" y="1776803"/>
            <a:ext cx="3538513" cy="1721214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D419051C-3F39-3BF5-759E-5BD6BC3EDFB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35"/>
          <a:stretch/>
        </p:blipFill>
        <p:spPr>
          <a:xfrm>
            <a:off x="3986549" y="3847002"/>
            <a:ext cx="3947632" cy="1908402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99BEBCE1-55C6-6032-6CB8-35E6401C57A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6745" y="3847002"/>
            <a:ext cx="2829741" cy="2498065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3458E03A-41EA-CE18-BC58-743692FCD5FF}"/>
              </a:ext>
            </a:extLst>
          </p:cNvPr>
          <p:cNvSpPr txBox="1"/>
          <p:nvPr/>
        </p:nvSpPr>
        <p:spPr>
          <a:xfrm>
            <a:off x="154195" y="5746774"/>
            <a:ext cx="61022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Jednotlivé skladby budou navrženy, aby splňovaly normové hodnoty součinitele prostupu tepla dle ČSN 73 0540-2:2011 Tepelná ochrana budov – Část 2</a:t>
            </a:r>
          </a:p>
          <a:p>
            <a:pPr marL="171450" indent="-171450">
              <a:buFontTx/>
              <a:buChar char="-"/>
            </a:pPr>
            <a:r>
              <a:rPr lang="cs-CZ" sz="1200" dirty="0"/>
              <a:t>Výpočet proveden dle modelu</a:t>
            </a:r>
          </a:p>
          <a:p>
            <a:pPr marL="171450" indent="-171450">
              <a:buFontTx/>
              <a:buChar char="-"/>
            </a:pPr>
            <a:r>
              <a:rPr lang="cs-CZ" sz="1200" dirty="0"/>
              <a:t>Skladby navrženy dle parametru součinitele prostupu tepla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F2D67B42-AE10-42F6-C4EE-013AB5E8BDEC}"/>
              </a:ext>
            </a:extLst>
          </p:cNvPr>
          <p:cNvSpPr txBox="1"/>
          <p:nvPr/>
        </p:nvSpPr>
        <p:spPr>
          <a:xfrm>
            <a:off x="9896001" y="6627168"/>
            <a:ext cx="609600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900" dirty="0"/>
              <a:t>Zdroj: Veškeré obrázky jsou vlastního zdroje</a:t>
            </a:r>
          </a:p>
        </p:txBody>
      </p:sp>
    </p:spTree>
    <p:extLst>
      <p:ext uri="{BB962C8B-B14F-4D97-AF65-F5344CB8AC3E}">
        <p14:creationId xmlns:p14="http://schemas.microsoft.com/office/powerpoint/2010/main" val="41842724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41CAC5F5-5666-F014-CACD-6D12CB65E8C4}"/>
              </a:ext>
            </a:extLst>
          </p:cNvPr>
          <p:cNvSpPr txBox="1"/>
          <p:nvPr/>
        </p:nvSpPr>
        <p:spPr>
          <a:xfrm>
            <a:off x="635469" y="494987"/>
            <a:ext cx="5259304" cy="7922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cs-CZ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C0C0C0"/>
                </a:highlight>
              </a:rPr>
              <a:t>2. Výzkumná otázka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C0C0C0"/>
              </a:highlight>
            </a:endParaRPr>
          </a:p>
          <a:p>
            <a:pPr marL="342900">
              <a:lnSpc>
                <a:spcPct val="90000"/>
              </a:lnSpc>
              <a:spcAft>
                <a:spcPts val="600"/>
              </a:spcAft>
            </a:pPr>
            <a:endPara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219C302C-E963-695F-8752-247E4ED6EB6A}"/>
              </a:ext>
            </a:extLst>
          </p:cNvPr>
          <p:cNvSpPr txBox="1"/>
          <p:nvPr/>
        </p:nvSpPr>
        <p:spPr>
          <a:xfrm>
            <a:off x="635469" y="1102596"/>
            <a:ext cx="96677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0" i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Open Sans" panose="020B0606030504020204" pitchFamily="34" charset="0"/>
              </a:rPr>
              <a:t>„Variantní návrh provětrávané fasády s různými druhy opláštění (posouzení teploty mezi konstrukcí pláště a izolantu, vliv teploty na proudění vzduchu v provětrávané mezeře, časová náročnost provedení fasády - HMG) “.</a:t>
            </a:r>
            <a:endParaRPr lang="cs-CZ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8A37E888-72F0-FBB4-5FC9-4472AD41EE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000" b="0" i="0" u="none" strike="noStrike" cap="none" normalizeH="0" baseline="0">
                <a:ln>
                  <a:noFill/>
                </a:ln>
                <a:solidFill>
                  <a:srgbClr val="3A3A3A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Variantní návrh provětrávané fasády s různými druhy opláštění (posouzení teploty mezi konstrukcí pláště a izolantu, vliv teploty na proudění vzduchu v provětrávané mezeře, časová náročnost provedení fasády - HMG)</a:t>
            </a:r>
            <a:endParaRPr kumimoji="0" lang="cs-CZ" altLang="cs-CZ" sz="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cs-CZ" altLang="cs-CZ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FFD47F35-40CE-49BC-8EAE-8342344BD3FA}"/>
              </a:ext>
            </a:extLst>
          </p:cNvPr>
          <p:cNvSpPr txBox="1"/>
          <p:nvPr/>
        </p:nvSpPr>
        <p:spPr>
          <a:xfrm>
            <a:off x="635469" y="2136338"/>
            <a:ext cx="625875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800" b="1" u="none" strike="noStrike" kern="0" spc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Varianta pláště č. 1, fasádní obklad z </a:t>
            </a:r>
            <a:r>
              <a:rPr lang="cs-CZ" sz="1800" b="1" u="none" strike="noStrike" kern="0" spc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Thermoborovice</a:t>
            </a:r>
            <a:endParaRPr lang="cs-CZ" sz="1800" b="1" u="none" strike="noStrike" kern="0" spc="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800" b="1" u="none" strike="noStrike" kern="0" spc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Varianta pláště č. 2, fasádní obklad </a:t>
            </a:r>
            <a:r>
              <a:rPr lang="cs-CZ" sz="1800" b="1" u="none" strike="noStrike" kern="0" spc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Cembrit</a:t>
            </a:r>
            <a:r>
              <a:rPr lang="cs-CZ" sz="1800" b="1" u="none" strike="noStrike" kern="0" spc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b="1" u="none" strike="noStrike" kern="0" spc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Cover</a:t>
            </a:r>
            <a:endParaRPr lang="cs-CZ" sz="1800" b="1" u="none" strike="noStrike" kern="0" spc="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800" b="1" u="none" strike="noStrike" kern="0" spc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Varianta pláště č. 3, </a:t>
            </a:r>
            <a:r>
              <a:rPr lang="cs-CZ" sz="1800" b="1" u="none" strike="noStrike" kern="0" spc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Cetris</a:t>
            </a:r>
            <a:r>
              <a:rPr lang="cs-CZ" sz="1800" b="1" u="none" strike="noStrike" kern="0" spc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b="1" u="none" strike="noStrike" kern="0" spc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Finish</a:t>
            </a:r>
            <a:endParaRPr lang="cs-CZ" sz="1800" b="1" u="none" strike="noStrike" kern="0" spc="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800" b="1" u="none" strike="noStrike" kern="0" spc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Varianta pláště č. 4, </a:t>
            </a:r>
            <a:r>
              <a:rPr lang="cs-CZ" sz="1800" b="1" u="none" strike="noStrike" kern="0" spc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Fundermax</a:t>
            </a:r>
            <a:r>
              <a:rPr lang="cs-CZ" sz="1800" b="1" u="none" strike="noStrike" kern="0" spc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Universal</a:t>
            </a:r>
            <a:endParaRPr lang="cs-CZ" sz="1800" b="1" u="none" strike="noStrike" kern="0" spc="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800" b="1" u="none" strike="noStrike" kern="0" spc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Varianta pláště č. 5, </a:t>
            </a:r>
            <a:r>
              <a:rPr lang="cs-CZ" sz="1800" b="1" u="none" strike="noStrike" kern="0" spc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Alucobond</a:t>
            </a:r>
            <a:r>
              <a:rPr lang="cs-CZ" sz="1800" b="1" u="none" strike="noStrike" kern="0" spc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Plus</a:t>
            </a:r>
            <a:endParaRPr lang="cs-CZ" sz="1800" b="1" u="none" strike="noStrike" kern="0" spc="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1800" b="1" u="none" strike="noStrike" kern="0" spc="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1800" b="1" u="none" strike="noStrike" kern="0" spc="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1800" b="1" u="none" strike="noStrike" kern="0" spc="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69B0EF43-9158-087C-A0CC-19C8E6081FB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160" y="3927198"/>
            <a:ext cx="3884930" cy="1809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8390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ulka 1">
            <a:extLst>
              <a:ext uri="{FF2B5EF4-FFF2-40B4-BE49-F238E27FC236}">
                <a16:creationId xmlns:a16="http://schemas.microsoft.com/office/drawing/2014/main" id="{5712E4B2-0111-6533-252B-8447FE47339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095536"/>
              </p:ext>
            </p:extLst>
          </p:nvPr>
        </p:nvGraphicFramePr>
        <p:xfrm>
          <a:off x="302209" y="1287262"/>
          <a:ext cx="6854853" cy="171894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36894">
                  <a:extLst>
                    <a:ext uri="{9D8B030D-6E8A-4147-A177-3AD203B41FA5}">
                      <a16:colId xmlns:a16="http://schemas.microsoft.com/office/drawing/2014/main" val="1067284087"/>
                    </a:ext>
                  </a:extLst>
                </a:gridCol>
                <a:gridCol w="822743">
                  <a:extLst>
                    <a:ext uri="{9D8B030D-6E8A-4147-A177-3AD203B41FA5}">
                      <a16:colId xmlns:a16="http://schemas.microsoft.com/office/drawing/2014/main" val="1653539665"/>
                    </a:ext>
                  </a:extLst>
                </a:gridCol>
                <a:gridCol w="822743">
                  <a:extLst>
                    <a:ext uri="{9D8B030D-6E8A-4147-A177-3AD203B41FA5}">
                      <a16:colId xmlns:a16="http://schemas.microsoft.com/office/drawing/2014/main" val="1219157197"/>
                    </a:ext>
                  </a:extLst>
                </a:gridCol>
                <a:gridCol w="920722">
                  <a:extLst>
                    <a:ext uri="{9D8B030D-6E8A-4147-A177-3AD203B41FA5}">
                      <a16:colId xmlns:a16="http://schemas.microsoft.com/office/drawing/2014/main" val="3362387465"/>
                    </a:ext>
                  </a:extLst>
                </a:gridCol>
                <a:gridCol w="920722">
                  <a:extLst>
                    <a:ext uri="{9D8B030D-6E8A-4147-A177-3AD203B41FA5}">
                      <a16:colId xmlns:a16="http://schemas.microsoft.com/office/drawing/2014/main" val="2395488382"/>
                    </a:ext>
                  </a:extLst>
                </a:gridCol>
                <a:gridCol w="745611">
                  <a:extLst>
                    <a:ext uri="{9D8B030D-6E8A-4147-A177-3AD203B41FA5}">
                      <a16:colId xmlns:a16="http://schemas.microsoft.com/office/drawing/2014/main" val="1031247242"/>
                    </a:ext>
                  </a:extLst>
                </a:gridCol>
                <a:gridCol w="453759">
                  <a:extLst>
                    <a:ext uri="{9D8B030D-6E8A-4147-A177-3AD203B41FA5}">
                      <a16:colId xmlns:a16="http://schemas.microsoft.com/office/drawing/2014/main" val="3337550772"/>
                    </a:ext>
                  </a:extLst>
                </a:gridCol>
                <a:gridCol w="792169">
                  <a:extLst>
                    <a:ext uri="{9D8B030D-6E8A-4147-A177-3AD203B41FA5}">
                      <a16:colId xmlns:a16="http://schemas.microsoft.com/office/drawing/2014/main" val="4167698358"/>
                    </a:ext>
                  </a:extLst>
                </a:gridCol>
                <a:gridCol w="139490">
                  <a:extLst>
                    <a:ext uri="{9D8B030D-6E8A-4147-A177-3AD203B41FA5}">
                      <a16:colId xmlns:a16="http://schemas.microsoft.com/office/drawing/2014/main" val="3823464620"/>
                    </a:ext>
                  </a:extLst>
                </a:gridCol>
              </a:tblGrid>
              <a:tr h="328295"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>
                          <a:effectLst/>
                        </a:rPr>
                        <a:t>Označení skladby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rowSpan="2" gridSpan="6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 dirty="0">
                          <a:effectLst/>
                        </a:rPr>
                        <a:t>Dílčí hodnocení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rowSpan="2"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>
                          <a:effectLst/>
                        </a:rPr>
                        <a:t>Výsledné hodnocení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>
                          <a:effectLst/>
                        </a:rPr>
                        <a:t> 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295329918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6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cs-CZ" sz="1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3862813895"/>
                  </a:ext>
                </a:extLst>
              </a:tr>
              <a:tr h="200025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>
                          <a:effectLst/>
                        </a:rPr>
                        <a:t>PEI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>
                          <a:effectLst/>
                        </a:rPr>
                        <a:t>GWP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>
                          <a:effectLst/>
                        </a:rPr>
                        <a:t>AP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>
                          <a:effectLst/>
                        </a:rPr>
                        <a:t>POCP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>
                          <a:effectLst/>
                        </a:rPr>
                        <a:t>ODP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>
                          <a:effectLst/>
                        </a:rPr>
                        <a:t>EP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cs-CZ" sz="1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917538347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>
                          <a:effectLst/>
                        </a:rPr>
                        <a:t>Varianta č. 1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>
                          <a:effectLst/>
                        </a:rPr>
                        <a:t>2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>
                          <a:effectLst/>
                        </a:rPr>
                        <a:t>5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>
                          <a:effectLst/>
                        </a:rPr>
                        <a:t>3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>
                          <a:effectLst/>
                        </a:rPr>
                        <a:t>4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>
                          <a:effectLst/>
                        </a:rPr>
                        <a:t>1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>
                          <a:effectLst/>
                        </a:rPr>
                        <a:t>3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>
                          <a:effectLst/>
                        </a:rPr>
                        <a:t>3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cs-CZ" sz="1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4177612762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 dirty="0">
                          <a:effectLst/>
                        </a:rPr>
                        <a:t>Varianta č. 2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>
                          <a:effectLst/>
                        </a:rPr>
                        <a:t>4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>
                          <a:effectLst/>
                        </a:rPr>
                        <a:t>2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>
                          <a:effectLst/>
                        </a:rPr>
                        <a:t>2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>
                          <a:effectLst/>
                        </a:rPr>
                        <a:t>3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>
                          <a:effectLst/>
                        </a:rPr>
                        <a:t>3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>
                          <a:effectLst/>
                        </a:rPr>
                        <a:t>4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>
                          <a:effectLst/>
                        </a:rPr>
                        <a:t>3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cs-CZ" sz="1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2424789287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>
                          <a:effectLst/>
                        </a:rPr>
                        <a:t>Varianta č. 3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>
                          <a:effectLst/>
                        </a:rPr>
                        <a:t>1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>
                          <a:effectLst/>
                        </a:rPr>
                        <a:t>1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>
                          <a:effectLst/>
                        </a:rPr>
                        <a:t>1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>
                          <a:effectLst/>
                        </a:rPr>
                        <a:t>2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>
                          <a:effectLst/>
                        </a:rPr>
                        <a:t>2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>
                          <a:effectLst/>
                        </a:rPr>
                        <a:t>2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>
                          <a:effectLst/>
                        </a:rPr>
                        <a:t>1,5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cs-CZ" sz="1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973497422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 dirty="0">
                          <a:effectLst/>
                        </a:rPr>
                        <a:t>Varianta č. 4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>
                          <a:effectLst/>
                        </a:rPr>
                        <a:t>3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>
                          <a:effectLst/>
                        </a:rPr>
                        <a:t>4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>
                          <a:effectLst/>
                        </a:rPr>
                        <a:t>4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>
                          <a:effectLst/>
                        </a:rPr>
                        <a:t>1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>
                          <a:effectLst/>
                        </a:rPr>
                        <a:t>5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>
                          <a:effectLst/>
                        </a:rPr>
                        <a:t>1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>
                          <a:effectLst/>
                        </a:rPr>
                        <a:t>3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cs-CZ" sz="1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4185002499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>
                          <a:effectLst/>
                        </a:rPr>
                        <a:t>Varianta č. 5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>
                          <a:effectLst/>
                        </a:rPr>
                        <a:t>5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>
                          <a:effectLst/>
                        </a:rPr>
                        <a:t>3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>
                          <a:effectLst/>
                        </a:rPr>
                        <a:t>5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>
                          <a:effectLst/>
                        </a:rPr>
                        <a:t>5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>
                          <a:effectLst/>
                        </a:rPr>
                        <a:t>4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>
                          <a:effectLst/>
                        </a:rPr>
                        <a:t>5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>
                          <a:effectLst/>
                        </a:rPr>
                        <a:t>4,5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cs-CZ" sz="11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586241863"/>
                  </a:ext>
                </a:extLst>
              </a:tr>
            </a:tbl>
          </a:graphicData>
        </a:graphic>
      </p:graphicFrame>
      <p:sp>
        <p:nvSpPr>
          <p:cNvPr id="3" name="TextovéPole 2">
            <a:extLst>
              <a:ext uri="{FF2B5EF4-FFF2-40B4-BE49-F238E27FC236}">
                <a16:creationId xmlns:a16="http://schemas.microsoft.com/office/drawing/2014/main" id="{B92914A6-2121-5CDA-E73E-2C58A097B287}"/>
              </a:ext>
            </a:extLst>
          </p:cNvPr>
          <p:cNvSpPr txBox="1"/>
          <p:nvPr/>
        </p:nvSpPr>
        <p:spPr>
          <a:xfrm>
            <a:off x="635469" y="494987"/>
            <a:ext cx="5259304" cy="7922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cs-CZ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C0C0C0"/>
                </a:highlight>
              </a:rPr>
              <a:t>Výsledky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C0C0C0"/>
              </a:highlight>
            </a:endParaRPr>
          </a:p>
          <a:p>
            <a:pPr marL="342900">
              <a:lnSpc>
                <a:spcPct val="90000"/>
              </a:lnSpc>
              <a:spcAft>
                <a:spcPts val="600"/>
              </a:spcAft>
            </a:pPr>
            <a:endPara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53A4792A-8C85-BE0A-7B68-92495F707D0E}"/>
              </a:ext>
            </a:extLst>
          </p:cNvPr>
          <p:cNvSpPr txBox="1"/>
          <p:nvPr/>
        </p:nvSpPr>
        <p:spPr>
          <a:xfrm>
            <a:off x="128815" y="3378596"/>
            <a:ext cx="68548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1" u="none" strike="noStrike" kern="0" spc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Skladba č. 3 stěna z pórobetonových tvárnic + z izolace EPS </a:t>
            </a:r>
            <a:r>
              <a:rPr lang="cs-CZ" sz="1400" b="1" u="none" strike="noStrike" kern="0" spc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Grey</a:t>
            </a:r>
            <a:endParaRPr lang="cs-CZ" sz="1400" b="1" u="none" strike="noStrike" kern="0" spc="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dirty="0"/>
          </a:p>
        </p:txBody>
      </p:sp>
      <p:graphicFrame>
        <p:nvGraphicFramePr>
          <p:cNvPr id="5" name="Tabulka 4">
            <a:extLst>
              <a:ext uri="{FF2B5EF4-FFF2-40B4-BE49-F238E27FC236}">
                <a16:creationId xmlns:a16="http://schemas.microsoft.com/office/drawing/2014/main" id="{334F64E4-EE6F-8B31-8AFB-BB90A73C38B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4477831"/>
              </p:ext>
            </p:extLst>
          </p:nvPr>
        </p:nvGraphicFramePr>
        <p:xfrm>
          <a:off x="170177" y="3690766"/>
          <a:ext cx="5925823" cy="25979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59558">
                  <a:extLst>
                    <a:ext uri="{9D8B030D-6E8A-4147-A177-3AD203B41FA5}">
                      <a16:colId xmlns:a16="http://schemas.microsoft.com/office/drawing/2014/main" val="3608221783"/>
                    </a:ext>
                  </a:extLst>
                </a:gridCol>
                <a:gridCol w="1050533">
                  <a:extLst>
                    <a:ext uri="{9D8B030D-6E8A-4147-A177-3AD203B41FA5}">
                      <a16:colId xmlns:a16="http://schemas.microsoft.com/office/drawing/2014/main" val="2336780723"/>
                    </a:ext>
                  </a:extLst>
                </a:gridCol>
                <a:gridCol w="702622">
                  <a:extLst>
                    <a:ext uri="{9D8B030D-6E8A-4147-A177-3AD203B41FA5}">
                      <a16:colId xmlns:a16="http://schemas.microsoft.com/office/drawing/2014/main" val="4240684042"/>
                    </a:ext>
                  </a:extLst>
                </a:gridCol>
                <a:gridCol w="702622">
                  <a:extLst>
                    <a:ext uri="{9D8B030D-6E8A-4147-A177-3AD203B41FA5}">
                      <a16:colId xmlns:a16="http://schemas.microsoft.com/office/drawing/2014/main" val="128507384"/>
                    </a:ext>
                  </a:extLst>
                </a:gridCol>
                <a:gridCol w="702622">
                  <a:extLst>
                    <a:ext uri="{9D8B030D-6E8A-4147-A177-3AD203B41FA5}">
                      <a16:colId xmlns:a16="http://schemas.microsoft.com/office/drawing/2014/main" val="1119491972"/>
                    </a:ext>
                  </a:extLst>
                </a:gridCol>
                <a:gridCol w="702622">
                  <a:extLst>
                    <a:ext uri="{9D8B030D-6E8A-4147-A177-3AD203B41FA5}">
                      <a16:colId xmlns:a16="http://schemas.microsoft.com/office/drawing/2014/main" val="1235338407"/>
                    </a:ext>
                  </a:extLst>
                </a:gridCol>
                <a:gridCol w="702622">
                  <a:extLst>
                    <a:ext uri="{9D8B030D-6E8A-4147-A177-3AD203B41FA5}">
                      <a16:colId xmlns:a16="http://schemas.microsoft.com/office/drawing/2014/main" val="3002596443"/>
                    </a:ext>
                  </a:extLst>
                </a:gridCol>
                <a:gridCol w="702622">
                  <a:extLst>
                    <a:ext uri="{9D8B030D-6E8A-4147-A177-3AD203B41FA5}">
                      <a16:colId xmlns:a16="http://schemas.microsoft.com/office/drawing/2014/main" val="3861009541"/>
                    </a:ext>
                  </a:extLst>
                </a:gridCol>
              </a:tblGrid>
              <a:tr h="197680">
                <a:tc gridSpan="8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 dirty="0">
                          <a:effectLst/>
                        </a:rPr>
                        <a:t>Variantní skladba č.3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17485723"/>
                  </a:ext>
                </a:extLst>
              </a:tr>
              <a:tr h="200025">
                <a:tc rowSpan="2"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>
                          <a:effectLst/>
                        </a:rPr>
                        <a:t>Skladba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rowSpan="2"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>
                          <a:effectLst/>
                        </a:rPr>
                        <a:t>Environmentální indikátory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04133184"/>
                  </a:ext>
                </a:extLst>
              </a:tr>
              <a:tr h="800100">
                <a:tc gridSpan="2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>
                          <a:effectLst/>
                        </a:rPr>
                        <a:t>PEI [MJ]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vert="vert27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>
                          <a:effectLst/>
                        </a:rPr>
                        <a:t>GWP [kg CO2,ekv.]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vert="vert27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>
                          <a:effectLst/>
                        </a:rPr>
                        <a:t>AP [kg SO2,ekv.]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vert="vert27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>
                          <a:effectLst/>
                        </a:rPr>
                        <a:t>POCP [kg C2H4,ekv.]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vert="vert27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>
                          <a:effectLst/>
                        </a:rPr>
                        <a:t>ODP [kg CFC2,ekv.]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vert="vert27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>
                          <a:effectLst/>
                        </a:rPr>
                        <a:t>EP [kg PO4 3- ekv.]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vert="vert270" anchor="b"/>
                </a:tc>
                <a:extLst>
                  <a:ext uri="{0D108BD9-81ED-4DB2-BD59-A6C34878D82A}">
                    <a16:rowId xmlns:a16="http://schemas.microsoft.com/office/drawing/2014/main" val="1782145995"/>
                  </a:ext>
                </a:extLst>
              </a:tr>
              <a:tr h="200025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>
                          <a:effectLst/>
                        </a:rPr>
                        <a:t>1. Weber. silikon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100">
                          <a:effectLst/>
                        </a:rPr>
                        <a:t>29,21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100">
                          <a:effectLst/>
                        </a:rPr>
                        <a:t>1,3409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100">
                          <a:effectLst/>
                        </a:rPr>
                        <a:t>0,006693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100">
                          <a:effectLst/>
                        </a:rPr>
                        <a:t>0,000761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100">
                          <a:effectLst/>
                        </a:rPr>
                        <a:t>1,44E-07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100">
                          <a:effectLst/>
                        </a:rPr>
                        <a:t>0,003335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1833549717"/>
                  </a:ext>
                </a:extLst>
              </a:tr>
              <a:tr h="200025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>
                          <a:effectLst/>
                        </a:rPr>
                        <a:t>2. Weber KPS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100">
                          <a:effectLst/>
                        </a:rPr>
                        <a:t>15,04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100">
                          <a:effectLst/>
                        </a:rPr>
                        <a:t>1,72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100">
                          <a:effectLst/>
                        </a:rPr>
                        <a:t>0,00636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100">
                          <a:effectLst/>
                        </a:rPr>
                        <a:t>0,001488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100">
                          <a:effectLst/>
                        </a:rPr>
                        <a:t>4,72E-08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100">
                          <a:effectLst/>
                        </a:rPr>
                        <a:t>0,000848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1669008287"/>
                  </a:ext>
                </a:extLst>
              </a:tr>
              <a:tr h="200025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>
                          <a:effectLst/>
                        </a:rPr>
                        <a:t>3. Isover EPS Grey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100">
                          <a:effectLst/>
                        </a:rPr>
                        <a:t>210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100">
                          <a:effectLst/>
                        </a:rPr>
                        <a:t>7,35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100">
                          <a:effectLst/>
                        </a:rPr>
                        <a:t>0,0069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100">
                          <a:effectLst/>
                        </a:rPr>
                        <a:t>0,00405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100">
                          <a:effectLst/>
                        </a:rPr>
                        <a:t>4,35E-08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100">
                          <a:effectLst/>
                        </a:rPr>
                        <a:t>0,00015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1102224886"/>
                  </a:ext>
                </a:extLst>
              </a:tr>
              <a:tr h="200025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>
                          <a:effectLst/>
                        </a:rPr>
                        <a:t>4. Weber KPS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100">
                          <a:effectLst/>
                        </a:rPr>
                        <a:t>15,04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100">
                          <a:effectLst/>
                        </a:rPr>
                        <a:t>1,72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100">
                          <a:effectLst/>
                        </a:rPr>
                        <a:t>0,00636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100">
                          <a:effectLst/>
                        </a:rPr>
                        <a:t>0,001488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100">
                          <a:effectLst/>
                        </a:rPr>
                        <a:t>4,72E-08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100">
                          <a:effectLst/>
                        </a:rPr>
                        <a:t>0,000848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1769302472"/>
                  </a:ext>
                </a:extLst>
              </a:tr>
              <a:tr h="200025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>
                          <a:effectLst/>
                        </a:rPr>
                        <a:t>5. Ytong Uni 375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100">
                          <a:effectLst/>
                        </a:rPr>
                        <a:t>78,975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100">
                          <a:effectLst/>
                        </a:rPr>
                        <a:t>29,86875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100">
                          <a:effectLst/>
                        </a:rPr>
                        <a:t>0,059063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100">
                          <a:effectLst/>
                        </a:rPr>
                        <a:t>0,003628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100">
                          <a:effectLst/>
                        </a:rPr>
                        <a:t>3,22E-06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100">
                          <a:effectLst/>
                        </a:rPr>
                        <a:t>0,036619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3610630748"/>
                  </a:ext>
                </a:extLst>
              </a:tr>
              <a:tr h="200025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>
                          <a:effectLst/>
                        </a:rPr>
                        <a:t>6. Weber terralit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100">
                          <a:effectLst/>
                        </a:rPr>
                        <a:t>58,68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100">
                          <a:effectLst/>
                        </a:rPr>
                        <a:t>7,992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100">
                          <a:effectLst/>
                        </a:rPr>
                        <a:t>0,02358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100">
                          <a:effectLst/>
                        </a:rPr>
                        <a:t>0,001197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100">
                          <a:effectLst/>
                        </a:rPr>
                        <a:t>4,932E-07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100">
                          <a:effectLst/>
                        </a:rPr>
                        <a:t>0,006336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2400056999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cs-CZ" sz="1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>
                          <a:effectLst/>
                        </a:rPr>
                        <a:t>Součet: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100">
                          <a:effectLst/>
                        </a:rPr>
                        <a:t>406,945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100">
                          <a:effectLst/>
                        </a:rPr>
                        <a:t>49,99165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100">
                          <a:effectLst/>
                        </a:rPr>
                        <a:t>0,108956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100">
                          <a:effectLst/>
                        </a:rPr>
                        <a:t>0,012612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100">
                          <a:effectLst/>
                        </a:rPr>
                        <a:t>4E-06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100" dirty="0">
                          <a:effectLst/>
                        </a:rPr>
                        <a:t>0,048136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1429577376"/>
                  </a:ext>
                </a:extLst>
              </a:tr>
            </a:tbl>
          </a:graphicData>
        </a:graphic>
      </p:graphicFrame>
      <p:graphicFrame>
        <p:nvGraphicFramePr>
          <p:cNvPr id="7" name="Tabulka 6">
            <a:extLst>
              <a:ext uri="{FF2B5EF4-FFF2-40B4-BE49-F238E27FC236}">
                <a16:creationId xmlns:a16="http://schemas.microsoft.com/office/drawing/2014/main" id="{E50B338D-6894-453E-3FF6-3705F6920B7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3627155"/>
              </p:ext>
            </p:extLst>
          </p:nvPr>
        </p:nvGraphicFramePr>
        <p:xfrm>
          <a:off x="6130377" y="3690766"/>
          <a:ext cx="5932808" cy="260032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97210">
                  <a:extLst>
                    <a:ext uri="{9D8B030D-6E8A-4147-A177-3AD203B41FA5}">
                      <a16:colId xmlns:a16="http://schemas.microsoft.com/office/drawing/2014/main" val="2500279122"/>
                    </a:ext>
                  </a:extLst>
                </a:gridCol>
                <a:gridCol w="1052338">
                  <a:extLst>
                    <a:ext uri="{9D8B030D-6E8A-4147-A177-3AD203B41FA5}">
                      <a16:colId xmlns:a16="http://schemas.microsoft.com/office/drawing/2014/main" val="182661442"/>
                    </a:ext>
                  </a:extLst>
                </a:gridCol>
                <a:gridCol w="697210">
                  <a:extLst>
                    <a:ext uri="{9D8B030D-6E8A-4147-A177-3AD203B41FA5}">
                      <a16:colId xmlns:a16="http://schemas.microsoft.com/office/drawing/2014/main" val="1631080343"/>
                    </a:ext>
                  </a:extLst>
                </a:gridCol>
                <a:gridCol w="697210">
                  <a:extLst>
                    <a:ext uri="{9D8B030D-6E8A-4147-A177-3AD203B41FA5}">
                      <a16:colId xmlns:a16="http://schemas.microsoft.com/office/drawing/2014/main" val="1100062584"/>
                    </a:ext>
                  </a:extLst>
                </a:gridCol>
                <a:gridCol w="697210">
                  <a:extLst>
                    <a:ext uri="{9D8B030D-6E8A-4147-A177-3AD203B41FA5}">
                      <a16:colId xmlns:a16="http://schemas.microsoft.com/office/drawing/2014/main" val="1082576844"/>
                    </a:ext>
                  </a:extLst>
                </a:gridCol>
                <a:gridCol w="697210">
                  <a:extLst>
                    <a:ext uri="{9D8B030D-6E8A-4147-A177-3AD203B41FA5}">
                      <a16:colId xmlns:a16="http://schemas.microsoft.com/office/drawing/2014/main" val="1990480178"/>
                    </a:ext>
                  </a:extLst>
                </a:gridCol>
                <a:gridCol w="697210">
                  <a:extLst>
                    <a:ext uri="{9D8B030D-6E8A-4147-A177-3AD203B41FA5}">
                      <a16:colId xmlns:a16="http://schemas.microsoft.com/office/drawing/2014/main" val="2366163234"/>
                    </a:ext>
                  </a:extLst>
                </a:gridCol>
                <a:gridCol w="697210">
                  <a:extLst>
                    <a:ext uri="{9D8B030D-6E8A-4147-A177-3AD203B41FA5}">
                      <a16:colId xmlns:a16="http://schemas.microsoft.com/office/drawing/2014/main" val="186167880"/>
                    </a:ext>
                  </a:extLst>
                </a:gridCol>
              </a:tblGrid>
              <a:tr h="200025">
                <a:tc gridSpan="8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>
                          <a:effectLst/>
                        </a:rPr>
                        <a:t>Variantní skladba č.5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8934163"/>
                  </a:ext>
                </a:extLst>
              </a:tr>
              <a:tr h="200025">
                <a:tc rowSpan="2"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>
                          <a:effectLst/>
                        </a:rPr>
                        <a:t>Skladba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rowSpan="2"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>
                          <a:effectLst/>
                        </a:rPr>
                        <a:t>Environmentální indikátory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0764039"/>
                  </a:ext>
                </a:extLst>
              </a:tr>
              <a:tr h="800100">
                <a:tc gridSpan="2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>
                          <a:effectLst/>
                        </a:rPr>
                        <a:t>PEI [MJ]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vert="vert27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>
                          <a:effectLst/>
                        </a:rPr>
                        <a:t>GWP [kg CO2,ekv.]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vert="vert27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>
                          <a:effectLst/>
                        </a:rPr>
                        <a:t>AP [kg SO2,ekv.]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vert="vert27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>
                          <a:effectLst/>
                        </a:rPr>
                        <a:t>POCP [kg C2H4,ekv.]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vert="vert27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>
                          <a:effectLst/>
                        </a:rPr>
                        <a:t>ODP [kg CFC2,ekv.]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vert="vert27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>
                          <a:effectLst/>
                        </a:rPr>
                        <a:t>EP [kg PO4 3- ekv.]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vert="vert270" anchor="b"/>
                </a:tc>
                <a:extLst>
                  <a:ext uri="{0D108BD9-81ED-4DB2-BD59-A6C34878D82A}">
                    <a16:rowId xmlns:a16="http://schemas.microsoft.com/office/drawing/2014/main" val="872465005"/>
                  </a:ext>
                </a:extLst>
              </a:tr>
              <a:tr h="200025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>
                          <a:effectLst/>
                        </a:rPr>
                        <a:t>1. Weberpas silikon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100">
                          <a:effectLst/>
                        </a:rPr>
                        <a:t>29,21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100">
                          <a:effectLst/>
                        </a:rPr>
                        <a:t>1,3409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100">
                          <a:effectLst/>
                        </a:rPr>
                        <a:t>0,006693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100">
                          <a:effectLst/>
                        </a:rPr>
                        <a:t>0,000761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100">
                          <a:effectLst/>
                        </a:rPr>
                        <a:t>1,44E-07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100">
                          <a:effectLst/>
                        </a:rPr>
                        <a:t>0,003335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789199240"/>
                  </a:ext>
                </a:extLst>
              </a:tr>
              <a:tr h="200025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>
                          <a:effectLst/>
                        </a:rPr>
                        <a:t>2. Weber terralit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100">
                          <a:effectLst/>
                        </a:rPr>
                        <a:t>15,04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100">
                          <a:effectLst/>
                        </a:rPr>
                        <a:t>1,72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100">
                          <a:effectLst/>
                        </a:rPr>
                        <a:t>0,00636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100">
                          <a:effectLst/>
                        </a:rPr>
                        <a:t>0,001488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100">
                          <a:effectLst/>
                        </a:rPr>
                        <a:t>4,72E-08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100">
                          <a:effectLst/>
                        </a:rPr>
                        <a:t>0,000848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2835337486"/>
                  </a:ext>
                </a:extLst>
              </a:tr>
              <a:tr h="200025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>
                          <a:effectLst/>
                        </a:rPr>
                        <a:t>3. STEICO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100">
                          <a:effectLst/>
                        </a:rPr>
                        <a:t>79,9416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100">
                          <a:effectLst/>
                        </a:rPr>
                        <a:t>-19,3368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100">
                          <a:effectLst/>
                        </a:rPr>
                        <a:t>0,068736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100">
                          <a:effectLst/>
                        </a:rPr>
                        <a:t>0,011477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100">
                          <a:effectLst/>
                        </a:rPr>
                        <a:t>3,38E-08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100">
                          <a:effectLst/>
                        </a:rPr>
                        <a:t>0,009614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1319759655"/>
                  </a:ext>
                </a:extLst>
              </a:tr>
              <a:tr h="200025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>
                          <a:effectLst/>
                        </a:rPr>
                        <a:t>4. Weber KPS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100">
                          <a:effectLst/>
                        </a:rPr>
                        <a:t>15,04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100">
                          <a:effectLst/>
                        </a:rPr>
                        <a:t>1,72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100">
                          <a:effectLst/>
                        </a:rPr>
                        <a:t>0,00636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100">
                          <a:effectLst/>
                        </a:rPr>
                        <a:t>0,001488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100">
                          <a:effectLst/>
                        </a:rPr>
                        <a:t>4,72E-08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100">
                          <a:effectLst/>
                        </a:rPr>
                        <a:t>0,000848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1444230658"/>
                  </a:ext>
                </a:extLst>
              </a:tr>
              <a:tr h="200025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>
                          <a:effectLst/>
                        </a:rPr>
                        <a:t>5. Liapor M365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100">
                          <a:effectLst/>
                        </a:rPr>
                        <a:t>1095,341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100">
                          <a:effectLst/>
                        </a:rPr>
                        <a:t>83,35787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100">
                          <a:effectLst/>
                        </a:rPr>
                        <a:t>0,493939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100">
                          <a:effectLst/>
                        </a:rPr>
                        <a:t>0,020658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100">
                          <a:effectLst/>
                        </a:rPr>
                        <a:t>8,4E-06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100">
                          <a:effectLst/>
                        </a:rPr>
                        <a:t>0,056423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1004138983"/>
                  </a:ext>
                </a:extLst>
              </a:tr>
              <a:tr h="200025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>
                          <a:effectLst/>
                        </a:rPr>
                        <a:t>6. Weber terralit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100">
                          <a:effectLst/>
                        </a:rPr>
                        <a:t>58,68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100">
                          <a:effectLst/>
                        </a:rPr>
                        <a:t>7,992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100">
                          <a:effectLst/>
                        </a:rPr>
                        <a:t>0,02358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100">
                          <a:effectLst/>
                        </a:rPr>
                        <a:t>0,001197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100">
                          <a:effectLst/>
                        </a:rPr>
                        <a:t>4,72E-08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100">
                          <a:effectLst/>
                        </a:rPr>
                        <a:t>0,006336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307197053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cs-CZ" sz="1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>
                          <a:effectLst/>
                        </a:rPr>
                        <a:t>Součet: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100">
                          <a:effectLst/>
                        </a:rPr>
                        <a:t>1293,252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100" dirty="0">
                          <a:effectLst/>
                        </a:rPr>
                        <a:t>76,79397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100">
                          <a:effectLst/>
                        </a:rPr>
                        <a:t>0,605668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100">
                          <a:effectLst/>
                        </a:rPr>
                        <a:t>0,037069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100">
                          <a:effectLst/>
                        </a:rPr>
                        <a:t>8,71E-06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100" dirty="0">
                          <a:effectLst/>
                        </a:rPr>
                        <a:t>0,077404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4087285750"/>
                  </a:ext>
                </a:extLst>
              </a:tr>
            </a:tbl>
          </a:graphicData>
        </a:graphic>
      </p:graphicFrame>
      <p:sp>
        <p:nvSpPr>
          <p:cNvPr id="9" name="TextovéPole 8">
            <a:extLst>
              <a:ext uri="{FF2B5EF4-FFF2-40B4-BE49-F238E27FC236}">
                <a16:creationId xmlns:a16="http://schemas.microsoft.com/office/drawing/2014/main" id="{284AD364-5192-8B01-15C5-46B9323FC2A4}"/>
              </a:ext>
            </a:extLst>
          </p:cNvPr>
          <p:cNvSpPr txBox="1"/>
          <p:nvPr/>
        </p:nvSpPr>
        <p:spPr>
          <a:xfrm>
            <a:off x="5157455" y="3290045"/>
            <a:ext cx="7027327" cy="3809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2" fontAlgn="base">
              <a:lnSpc>
                <a:spcPct val="150000"/>
              </a:lnSpc>
              <a:spcBef>
                <a:spcPts val="1200"/>
              </a:spcBef>
              <a:spcAft>
                <a:spcPts val="600"/>
              </a:spcAft>
              <a:buClr>
                <a:srgbClr val="000000"/>
              </a:buClr>
            </a:pPr>
            <a:r>
              <a:rPr lang="cs-CZ" sz="1400" b="1" u="none" strike="noStrike" kern="0" spc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Skladba č. 5 stěna z </a:t>
            </a:r>
            <a:r>
              <a:rPr lang="cs-CZ" sz="1400" b="1" u="none" strike="noStrike" kern="0" spc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liaporbetonových</a:t>
            </a:r>
            <a:r>
              <a:rPr lang="cs-CZ" sz="1400" b="1" u="none" strike="noStrike" kern="0" spc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tvární + izolace z dřevovláknité desky</a:t>
            </a:r>
            <a:endParaRPr lang="cs-CZ" sz="1400" b="1" u="none" strike="noStrike" kern="0" spc="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0" name="Graf 9">
            <a:extLst>
              <a:ext uri="{FF2B5EF4-FFF2-40B4-BE49-F238E27FC236}">
                <a16:creationId xmlns:a16="http://schemas.microsoft.com/office/drawing/2014/main" id="{B940AB2B-FA9C-CCFC-D1BC-F4B9F35BC9A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10592480"/>
              </p:ext>
            </p:extLst>
          </p:nvPr>
        </p:nvGraphicFramePr>
        <p:xfrm>
          <a:off x="7317225" y="649207"/>
          <a:ext cx="4745960" cy="2357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2" name="TextovéPole 11">
            <a:extLst>
              <a:ext uri="{FF2B5EF4-FFF2-40B4-BE49-F238E27FC236}">
                <a16:creationId xmlns:a16="http://schemas.microsoft.com/office/drawing/2014/main" id="{4B127E02-27F3-3031-6D10-16CC8D51E129}"/>
              </a:ext>
            </a:extLst>
          </p:cNvPr>
          <p:cNvSpPr txBox="1"/>
          <p:nvPr/>
        </p:nvSpPr>
        <p:spPr>
          <a:xfrm>
            <a:off x="9982200" y="6627168"/>
            <a:ext cx="609600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900" dirty="0"/>
              <a:t>Zdroj: Veškeré tabulky jsou vlastního zdroje</a:t>
            </a:r>
          </a:p>
        </p:txBody>
      </p:sp>
    </p:spTree>
    <p:extLst>
      <p:ext uri="{BB962C8B-B14F-4D97-AF65-F5344CB8AC3E}">
        <p14:creationId xmlns:p14="http://schemas.microsoft.com/office/powerpoint/2010/main" val="1705020528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201</TotalTime>
  <Words>804</Words>
  <Application>Microsoft Office PowerPoint</Application>
  <PresentationFormat>Širokoúhlá obrazovka</PresentationFormat>
  <Paragraphs>244</Paragraphs>
  <Slides>13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13</vt:i4>
      </vt:variant>
    </vt:vector>
  </HeadingPairs>
  <TitlesOfParts>
    <vt:vector size="19" baseType="lpstr">
      <vt:lpstr>Arial</vt:lpstr>
      <vt:lpstr>Calibri</vt:lpstr>
      <vt:lpstr>Calibri Light</vt:lpstr>
      <vt:lpstr>Open Sans</vt:lpstr>
      <vt:lpstr>Times New Roman</vt:lpstr>
      <vt:lpstr>Motiv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Vladislav Hašpl</dc:creator>
  <cp:lastModifiedBy>Vladislav Hašpl</cp:lastModifiedBy>
  <cp:revision>2</cp:revision>
  <dcterms:created xsi:type="dcterms:W3CDTF">2023-06-13T17:15:39Z</dcterms:created>
  <dcterms:modified xsi:type="dcterms:W3CDTF">2023-06-13T20:37:36Z</dcterms:modified>
</cp:coreProperties>
</file>