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6"/>
  </p:notesMasterIdLst>
  <p:sldIdLst>
    <p:sldId id="256" r:id="rId2"/>
    <p:sldId id="270" r:id="rId3"/>
    <p:sldId id="271" r:id="rId4"/>
    <p:sldId id="272" r:id="rId5"/>
    <p:sldId id="273" r:id="rId6"/>
    <p:sldId id="274" r:id="rId7"/>
    <p:sldId id="281" r:id="rId8"/>
    <p:sldId id="278" r:id="rId9"/>
    <p:sldId id="275" r:id="rId10"/>
    <p:sldId id="276" r:id="rId11"/>
    <p:sldId id="277" r:id="rId12"/>
    <p:sldId id="282" r:id="rId13"/>
    <p:sldId id="279" r:id="rId14"/>
    <p:sldId id="280" r:id="rId15"/>
  </p:sldIdLst>
  <p:sldSz cx="17068800" cy="96012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3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3970" autoAdjust="0"/>
  </p:normalViewPr>
  <p:slideViewPr>
    <p:cSldViewPr snapToGrid="0">
      <p:cViewPr varScale="1">
        <p:scale>
          <a:sx n="58" d="100"/>
          <a:sy n="58" d="100"/>
        </p:scale>
        <p:origin x="89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 Součinitel</a:t>
            </a:r>
            <a:r>
              <a:rPr lang="cs-CZ" baseline="0"/>
              <a:t> prostupu tepla navržených skladeb </a:t>
            </a:r>
            <a:endParaRPr lang="cs-CZ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Sheet1!$B$21</c:f>
              <c:strCache>
                <c:ptCount val="1"/>
                <c:pt idx="0">
                  <c:v>Navržená skladba č.1 - PIR deska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Sheet1!$A$22:$A$24</c:f>
              <c:numCache>
                <c:formatCode>General</c:formatCode>
                <c:ptCount val="3"/>
                <c:pt idx="0">
                  <c:v>0.13800000000000001</c:v>
                </c:pt>
                <c:pt idx="1">
                  <c:v>0.114</c:v>
                </c:pt>
                <c:pt idx="2">
                  <c:v>0.13900000000000001</c:v>
                </c:pt>
              </c:numCache>
            </c:numRef>
          </c:cat>
          <c:val>
            <c:numRef>
              <c:f>Sheet1!$B$22:$B$24</c:f>
              <c:numCache>
                <c:formatCode>General</c:formatCode>
                <c:ptCount val="3"/>
                <c:pt idx="0">
                  <c:v>0.13800000000000001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C-445E-BBBD-3DB17CE621BD}"/>
            </c:ext>
          </c:extLst>
        </c:ser>
        <c:ser>
          <c:idx val="1"/>
          <c:order val="1"/>
          <c:tx>
            <c:strRef>
              <c:f>Sheet1!$C$21</c:f>
              <c:strCache>
                <c:ptCount val="1"/>
                <c:pt idx="0">
                  <c:v>Navržená skladba č.2 - PIR deska + minerální vata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Sheet1!$A$22:$A$24</c:f>
              <c:numCache>
                <c:formatCode>General</c:formatCode>
                <c:ptCount val="3"/>
                <c:pt idx="0">
                  <c:v>0.13800000000000001</c:v>
                </c:pt>
                <c:pt idx="1">
                  <c:v>0.114</c:v>
                </c:pt>
                <c:pt idx="2">
                  <c:v>0.13900000000000001</c:v>
                </c:pt>
              </c:numCache>
            </c:numRef>
          </c:cat>
          <c:val>
            <c:numRef>
              <c:f>Sheet1!$C$22:$C$24</c:f>
              <c:numCache>
                <c:formatCode>General</c:formatCode>
                <c:ptCount val="3"/>
                <c:pt idx="1">
                  <c:v>0.114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CC-445E-BBBD-3DB17CE621BD}"/>
            </c:ext>
          </c:extLst>
        </c:ser>
        <c:ser>
          <c:idx val="2"/>
          <c:order val="2"/>
          <c:tx>
            <c:strRef>
              <c:f>Sheet1!$D$21</c:f>
              <c:strCache>
                <c:ptCount val="1"/>
                <c:pt idx="0">
                  <c:v>Navržená skladba č.3 - PUR pěna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numRef>
              <c:f>Sheet1!$A$22:$A$24</c:f>
              <c:numCache>
                <c:formatCode>General</c:formatCode>
                <c:ptCount val="3"/>
                <c:pt idx="0">
                  <c:v>0.13800000000000001</c:v>
                </c:pt>
                <c:pt idx="1">
                  <c:v>0.114</c:v>
                </c:pt>
                <c:pt idx="2">
                  <c:v>0.13900000000000001</c:v>
                </c:pt>
              </c:numCache>
            </c:numRef>
          </c:cat>
          <c:val>
            <c:numRef>
              <c:f>Sheet1!$D$22:$D$24</c:f>
              <c:numCache>
                <c:formatCode>General</c:formatCode>
                <c:ptCount val="3"/>
                <c:pt idx="2">
                  <c:v>0.13900000000000001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CC-445E-BBBD-3DB17CE62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gapDepth val="0"/>
        <c:shape val="box"/>
        <c:axId val="1175638800"/>
        <c:axId val="1175637360"/>
        <c:axId val="0"/>
      </c:bar3DChart>
      <c:catAx>
        <c:axId val="117563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75637360"/>
        <c:crosses val="autoZero"/>
        <c:auto val="1"/>
        <c:lblAlgn val="ctr"/>
        <c:lblOffset val="100"/>
        <c:noMultiLvlLbl val="0"/>
      </c:catAx>
      <c:valAx>
        <c:axId val="117563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7563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17:58:29.358"/>
    </inkml:context>
    <inkml:brush xml:id="br0">
      <inkml:brushProperty name="width" value="0.2" units="cm"/>
      <inkml:brushProperty name="height" value="0.2" units="cm"/>
      <inkml:brushProperty name="color" value="#DA0C07"/>
      <inkml:brushProperty name="inkEffects" value="lava"/>
      <inkml:brushProperty name="anchorX" value="-119446.14844"/>
      <inkml:brushProperty name="anchorY" value="222664.125"/>
      <inkml:brushProperty name="scaleFactor" value="0.5"/>
    </inkml:brush>
  </inkml:definitions>
  <inkml:trace contextRef="#ctx0" brushRef="#br0">27163 28913 24575,'0'0'0,"-7"0"0,-10 0 0,-7 0 0,-7 0 0,-5 0 0,-4 0 0,-1 0 0,-8 0 0,-2 0 0,10-10-2690,-7 1 3458,2 0-1152,0 2 384,2 0 0,1 4 0,3 1 0,-2 1 0,-7-7 0,1-1 0,0 0 0,-7 3 0,-6 1-3823,1 2 4659,-4 1-1309,2 1 436,-3-7 37,-2-1 0,3 0 0,-2 3 0,-12 1 0,5 2 0,-3-8-3822,-8 1 4334,6 2-893,-9 0 298,9 3 83,0-6 0,-7 1 0,7 0 0,-9 3 0,-6 2 0,-1 2-3822,1 1 4780,3 2-1466,10 0 489,4 1-1244,1-1 1624,8 0-541,-8 1 180,-2-1 0,-3 0 0,-8 0 0,-2 0 0,-8 0 0,1 0 0,3 0-1290,-5 0 1658,3 0-552,4 0 184,2 0 322,-4 0-414,3 0 138,1 0 450,2 0-637,-4 0-339,-8 0 638,11 0-237,-7 0 79,-4 0 0,2 0 62,-5 0-80,-4 0-916,11 0 1204,-3 0-549,-3 0 321,4 0-283,-5 0 304,-4 0-145,3 0 96,-2 0-21,-5 0 7,-2 0-384,6 0 494,-4 0-186,-8 0 82,5 0-9,-2 0 3,-1 0 0,7 0 0,-8 0 0,-2 0 0,6 0 0,-8 0 0,0 0 0,6 0 0,-8 0 0,1 0 0,-1 0 0,8 0 0,-7 0 0,1 0 0,-2 0 0,1 0 0,1 0 0,0 0 0,1 0 0,-10 0 0,2 0 0,0 0 0,1 0 0,-5 0 0,1 0 0,2 0 0,-6 0 0,2-8 0,2-2 0,-5-7 0,3-1 0,-6-4 0,-5 2 0,2-5 0,-3 5 0,4-5 0,-3-4 0,4 4 0,-2-4 0,-4-2 0,-5-5 0,-2 6 0,-4-2 0,6-2 0,-1-2 0,0-2 0,-2 6 0,6-2 0,6 0 0,1-3 0,-4-3 0,5 9 0,-4-3 0,-3 0 0,12-2 0,-3 5 0,5 9 0,-3-3 0,9-2 0,5-4 0,-6 4 0,2-2 0,8-4 0,2-3 0,-6-2 0,-2 5 0,8 0 0,0-2 0,2-1 0,7 5 0,7 0 0,-1 6 0,-2-2 0,12 6 212,-4-3-272,4-5 90,4-3-30,2 4 0,3-3 0,-7-2 0,9-3 0,-8-3 0,3 6 0,8 8 0,1-1 581,2-2-747,-1-2 249,0-7-83,-2-1 0,-1-4 359,8 0-461,-9 6 153,-1 0-51,7 1 0,0-2 0,-9-2 0,8-1 0,6 6 0,-7 0 715,6 0-919,0-12 306,5 8-102,-1-3 0,5 1 0,-2-2 0,5 0 0,4 0 0,-4-1 0,4-9 0,-5-1 0,3 9 0,3-7 778,-5 3-1000,4 7 333,3-6-111,2 1 0,-4-2 0,2 2 0,1 0 0,4-7 0,1 7 0,2 2 779,2-7-1002,1 1 335,-9-1-112,9-7 898,0 1-1155,2 2 386,0 2-129,0-5 0,-1 2 0,0-7 0,-1 3 0,9 2 0,-1-5 0,-1-5 0,0 3 0,-2 3 0,6-3 0,-2 3 0,0-3 0,-3-6 0,-1 4 0,-3-12 0,-1-6 0,-1-3-594,8 7 764,0 0-255,0-9 85,-2 8 0,-2-10 0,7-1 0,-2-8 0,0 8 0,6-6 0,-2 1 0,6 12 0,4 1 0,8-6-545,-5 8 701,3-8-234,3-1 78,1 8 0,3 2 0,2 10 0,1-11 0,1 9-449,0-4 578,1 0-193,-1 5 64,1-2 0,-1 0 0,0 5 0,0-3 239,0-3-308,0 7 103,9 4-34,7-1 0,0 5 0,7-4 0,5 3 0,-4-4 0,-4-5 0,2 12 0,3-4 0,4-3 0,4 3 0,-4 5 0,-6-6 0,0 12 0,2-4 0,13 4 0,-4 1 0,-7 3 0,10 1 0,1-6 0,2 8 0,-7 2 0,1 0 0,-1 2 0,-6 0 0,9 0 0,2-3 0,2 2 0,9-1 1807,1-1-2323,-8 1 774,7-1 1035,-4-1-1662,1 2 553,-2 0-184,-2-1 0,0 9 0,8 0 0,-9 0 0,6-1 0,1 6 0,-3-1 0,9-2 0,5-2 0,-7-3 0,4 6 0,4-2 0,-2 0 0,4-2 0,-3-4 0,-3 8 0,2-1 0,6-1 6,4-3-8,-3-1 3,3-3-1,3 8-924,2-1 1188,-4 7-396,1 0 132,1-3 0,2 4 0,3-2 0,-5-3 0,8-3 0,1-4 0,-5 7 0,6-3 0,2 0-1791,2-3 2302,-3 6-767,2-1 256,-1-1 0,-3-3 0,2 6 0,7 7 0,0 0 0,-1-4 0,0-5 0,5-3 0,-9-5 0,5 7 0,7-1 0,0-1-1503,-3-2 1933,-3 7-645,5 7 215,-1-2 0,4 6 0,-2-2 0,-2 3 0,4-5 0,4-4 0,7 4 0,-5-4-939,-3 4 1207,2-4-989,-5 7 888,3-5-534,5 4 448,4-2-174,-4 3 108,3 5-22,3-4 7,-7 3 0,-5 4 0,-6 4 175,-5 3-225,4 3 75,5 1-25,-1 1 0,4 1 169,7-1-217,-5 1 72,5-1-24,11 1-181,-5-1 232,2-9-76,1 0 25,-7 1 0,9 0-164,0 2 211,-5 3-70,1 1 23,7 1 0,2 1 0,-6 1 0,6-1 0,1 0 0,-8 1 0,-1-1 0,6 0 0,-6 0 0,1 0 0,8 0 200,-8 0-257,1 0 85,0 0-28,-8 0 0,8 0 0,2 0 0,9 0 0,-7 0-200,1 9 257,-3 0-85,-8 0 28,0 7 0,-1-2 0,10-2 0,-5 6 0,0-4 0,1 8 0,-6-4 0,0 5 0,0-3 0,10 5 0,-5-6 0,2-2 0,-1 2 0,1 5 0,-6-2 0,-1 4 0,1 4 0,-6-5 0,1-4 0,3 2 0,-6-5 0,3 5 0,2-5 0,4 5 0,-6 4 0,3 6 0,1 3 0,4-4 0,-7 2 0,1 1 0,2 3 0,3 1 0,-14-7 0,2 2 0,1-8 0,-5 0 0,5 4 0,-4 4 0,4 2 0,-4-4 0,-5 1 0,4 2 485,-11 1-623,4 3 207,5 2-69,8-7 0,-11 0 0,-4 1 0,4 1 255,-1 4-328,-4 0 217,-1 2-175,5 2 47,-9-9-16,-3 8 0,-1 1 0,0 2 0,-1 0 0,0 0-235,2-1 302,-1-9-100,-15-1 33,8 0 895,-15 2-1151,1-7 384,2 1-128,-2 2 0,-3 2 0,3 4 0,-4 1 0,-2-7 0,4 2 0,-10 0 0,4-7 0,-1 2 1201,-4 2-1544,0 2 515,-1-4-172,-11 1 0,8 2 0,-1 3 0,2 3 0,7 1 0,-6 3 0,6 9 0,-9 1 0,-2-9 0,-8-1 0,-2-2 0,2-10 2416,-8 0-3107,-4 2 1037,1 1-346,5 3 0,-4 3 3161,4 1-4065,-4 3 1356,-5-1 1400,-4 1-2381,-6 1 793,-1 7-264,-3 2 0,-1-1 0,-1-2 0,0-2 0,0-2 0,0-1 0,1 6 0,-1 2 0,1-3 0,0 1 0,-7-3 0,-9-3 0,-1-1 0,2 0 0,-5-10 0,-5 7 0,-4 3 0,-4-1 0,-4 1 0,5 1 0,0-1 308,0-1-396,-4-7 132,0-3-44,-2 1 0,-1 1 0,-8 2 0,-2 2 0,9 3 0,-8-9 0,-5 1-1569,7-1 2017,-5 3-672,0-7 224,12 1 0,-7 3 0,-6 1 0,-1-5 0,2-8 0,3 3-1277,-7 2 1642,3-4-548,2 3 183,-6 3 0,-5 6-2277,1-6 2928,3-6-977,-3-6 356,4 1-38,4-4 12,-5 5-4,2-2 0,4 4 0,4-3 0,2-4 0,-6-2 0,-6-6 0,-1-3 0,4-1 0,-6-2 0,12 7 0,3 2 0,-3-1 0,0-2 0,2-1 0,1-2 0,1-1 0,2-2 1032,2 1-1327,-1-2 443,1 1-148,0 0 0,0-1 0,0 1 0,0 0 2060,0 0-2649,-1 0 883,1 0 3529,8-8-3761,29 6 351,1 1 1,-1-1-1,1 1 0,-1-1 1,1 0-1,-1 0 1,-3-3-1,-10-22-1131,8-7 3761,3-6-3786,4-2 1114,2-2-371,8 7 0,2 1-1533,-2-1 1971,7-1-657,6 0 219,7-3 0,4-2 0,4 1 0,2-10 0,2 7 0,8 2 0,-7 1-3823,-1 7 4803,7 2-1494,-9 0 498,8-2 16,-1 6 0,-1-1 0,8-3 0,-10-3 0,15-3 0,-2 7 0,8-1-3733,5-1 4799,-12-3-5337,11 7 5339,2-1-1602,-2-3 534,2-2 0,10-2 0,3-3 0,-6-1-2599,7-1 3341,1 8-1113,0 0 371,-1-1 0,0 8 0,-1-2 0,6-1 0,0-4 0,8-2-1574,-2-4 2024,-1 7-675,4 0 225,5-1 0,-2 7-1094,4 7 1407,-4 6-1055,-13 7 909,4 5-247,-5 2 79,6 1 1,7-7 0,6-1 0,7 1 0,3 0 0,13 3 0,-8 1 0,9 1 0,7 2 0,7 0 0,0 0-325,3 0 418,4 0-139,4 1 46,-6-1 0,2 0 0,1 0 0,11 0 0,2 0 0,10 8 0,8 1 0,-1 9 0,-2-2 0,2 7 0,5 6 0,-5-4 0,5 5 0,-5 2 0,-5 4 0,18 2 0,-11-5 0,13 1 0,2 0 0,2 3 0,10 2 0,0-6 0,0 0 0,-9 1 0,5 3 0,-3-8 0,-7 3 0,15 2 0,-9-7 0,1 2 0,-2 11 0,0-3 0,-10 0 0,1-7 0,6 2 0,-4 0 0,1-6 0,1 3 0,-8-6 0,9 3 0,-5-7 0,-1-3 0,3 3 0,10-4 0,-7 6 0,1-5 0,0 7 0,0-4 0,1-3 0,8 4 0,0-5 0,1-3 0,-9 6 0,-1-4 0,-4-2 0,10 4 0,0-1 0,1-4 0,1-3 0,6 7 0,-2-4 0,0-1 0,-1-2 0,-4-3 0,-9-2 0,-3 6 0,-1 0 0,1 1 0,11-4 0,0-1 0,-5-2 0,-18-2 0,-1 0 0,-8-1 0,4-1 0,4 1 0,-2 0 0,-3-1 0,3 1 0,-10 0 0,-5-8 0,-2-1 0,-4-9 0,-7-7 0,8-7 0,-8-5 0,-6-4 0,0-2 0,-5 6 0,2 1 0,-5 0 0,-11-10 0,-4-2 0,3-10 0,-1-1 0,2 2 0,6-6 0,-8-6 0,-3-6 0,0-5 0,-10 13 0,-8-1 0,0-2 0,1-3 0,-4-6 0,4-1 0,-13 3 0,-4 0 0,4-2 0,-4-1 0,-1-3 0,-8-1 0,-2-3 0,-3-8 0,2-10 0,0-1 0,3 2 0,-8-6 0,-7 5 0,1-6 0,-7-4 0,-4 3 0,-5-3 0,5-4 0,-3-4 0,-2 6 0,-1-11 0,-11-2 0,-2-3 0,-9 0 0,-7-1 0,-7 0 0,-7 1 0,-2 1 0,-2-8 0,-1-9 0,-1 0 0,1-7 0,1-5 0,-1 12 0,0-3 0,1-3 0,0-5 0,-8-5 0,-9-3 0,-8-5 0,-6 8 0,-5-18 0,-3-2 0,-11-2 0,0 2 0,-8 3 0,-7 1 0,-13-14 0,-5 1 0,-5 0 0,1 5 0,0 5 0,3 2 0,-8-5 0,-14 3 0,0 1 0,-7 1 0,-2-6 0,-2 10 0,-3 3 0,-1 10 0,0 10 0,-16 1 0,-9 6 0,-8-12 0,-13 3 0,-3 4 0,-10-3 0,1 6 0,2 4 0,-11-3 0,-13 2 0,2-5 0,-10 4 0,-9 12 0,8 13 0,-6-5 0,4 9 0,-22 0 0,1 7 0,-6 6 0,-8 7 0,-3-3 0,-8 3 0,9 10 0,-15-4 0,11 9 0,3 3 0,-3 8 0,-7 9 0,-6-10 0,9 5 0,-2 5 0,-4 5 0,2 7 0,-3 3 0,12 3 0,12 11 0,-3 9 0,9-7 0,-6 6 0,6 7 0,-8 4 0,-9 7 0,-11 4 0,9 4 0,10 1 0,-3 1 0,9 0 0,10 0 0,8 0 0,8 0 0,-10 7 0,-6 11 0,-15 6 0,5 9 0,-4 7 0,-8 1 0,-7 2 0,-10 10 0,10 1 0,-6-1 0,-2-2 0,3-2 0,-4-2 0,-4-3 0,-4 17 0,-4-1 0,-1 1 0,-4 13 0,1-2 0,-18 3 0,0-6 0,-16 13 0,3-7 0,4-6 0,-10 10 0,-2-6 0,-10-6 0,6-7 0,1 10 0,-8-3 0,-6-4 0,-1 11 0,-6-2 0,-5-6 0,3 2 0,-4-5 0,-10-5 0,-3-6 0,-11 5 0,-2-2 0,-6-4 0,9 0 0,5-13 0,-6 7 0,11-10 0,-14 0 0,-7 1 0,8-8 0,-5-7 0,5 0 0,-6-5 0,-4-5 0,-4 14 0,-6-3 0,5-3 0,-2-4 0,-1 2 0,-3-2 0,-1-5 0,-3-3 0,0-2 0,15-4 0,0-1 0,-1-1 0,-2-1 0,-3 1 0,-5-1 0,6 1 0,14-1 0,0 1 0,5 0 0,-4 0 0,10-18 0,3-9 0,9 0 0,3-6 0,-9-2 0,-1-12 0,13-4 0,-1 0 0,18 0 0,5 2 0,12-8 0,-4 2 0,8 1 0,23 2 0,6 3 0,16 3 0,1 1 0,15-8 0,-3 0 0,12 1 0,3 1 0,9 3 0,16 1 0,0 2 0,21 0 0,11 2 0,10 0 0,6-1 0,4 1 0,10 0 0,0-2 0,16 2 0,7 0 0,4 8 0,13 1 0,1-1 0,-1-2 0,-1-2 0,6-1 0,4-1 0,8-3 0,4 1 0,12 0 0,4-2 505,10 1-649,6 0 216,-1 0 909,5 1-1261,3-1 420,12 0-140,-6 0 1566,10 0-2014,0 1 672,8 0 2193,0-2-3108,6 2 1037,6-1-346,-3-8 0,4-10 0,2 0 0,5 2 0,1-5 1118,3-5-1438,1-5 480,10 3-160,7-3-181,1-2 233,7 6-78,4-3 26,5-11 0,12 6-1522,2-12 1957,1 7-2629,0 1 2759,6-1-847,7-1 282,6 1-1419,5-2 1824,-2-1-1504,9 1 1355,2-2-781,10 1 638,9 0-365,-8-1 308,-3 10-84,-3 7 28,5 2 0,-2-2 0,15-4 0,7 6 0,14-5 0,12-1 0,11-14 0,14-1 0,6-4 0,10 1 0,16 0 0,0 1 0,11-6 0,3 0 0,24 1 0,1 2 0,6 3 0,10 1 0,2 3 0,8-9 0,7 9 0,6 1 0,5 11 0,2-9 0,20 8 0,-1 0 0,18-3 0,5 8 0,13-2 0,-7 7 0,7-4 0,-1-2 0,-10 5 0,21-3 0,-1 5 0,8 5 0,4-11 0,-4 4 0,9 3 0,2 6 0,10-4 0,1 4 0,-8 4 0,14 4 0,-10-7 0,7 3 0,-4 2 0,0 2 0,4-6 0,7 2 0,6 1 0,-2 2 0,3-5 0,3 1 0,-5 11 0,2 2 0,2 3 0,4-8 0,1 0 0,-5-2 0,0-7 0,3 0 0,9 2 0,2 2 0,-6-5 0,0 1 0,-2 2 0,1-14 0,1 3 0,7-16 0,3 4 0,-8 6 0,-2-10 0,-1 6 0,9-10 0,-16 5 0,8 0 0,-17-1 0,10-2 0,0 9 0,-11-2 0,9-1 0,-14-1 0,-4 6 0,-6-3 0,-12-1 0,-73 15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D9030-B290-4216-BE91-FD2839A4C9E6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8FC6B-2AD7-4135-A1C5-C522680B7E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594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1124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1pPr>
    <a:lvl2pPr marL="405562" algn="l" defTabSz="811124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2pPr>
    <a:lvl3pPr marL="811124" algn="l" defTabSz="811124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3pPr>
    <a:lvl4pPr marL="1216687" algn="l" defTabSz="811124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4pPr>
    <a:lvl5pPr marL="1622250" algn="l" defTabSz="811124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5pPr>
    <a:lvl6pPr marL="2027812" algn="l" defTabSz="811124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6pPr>
    <a:lvl7pPr marL="2433374" algn="l" defTabSz="811124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7pPr>
    <a:lvl8pPr marL="2838936" algn="l" defTabSz="811124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8pPr>
    <a:lvl9pPr marL="3244499" algn="l" defTabSz="811124" rtl="0" eaLnBrk="1" latinLnBrk="0" hangingPunct="1">
      <a:defRPr sz="10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8FC6B-2AD7-4135-A1C5-C522680B7EE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68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8FC6B-2AD7-4135-A1C5-C522680B7EE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97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5298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759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0" y="511175"/>
            <a:ext cx="3680460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0" y="511175"/>
            <a:ext cx="10828020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09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90" y="2393634"/>
            <a:ext cx="1472184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590" y="6425249"/>
            <a:ext cx="1472184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33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78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3" y="511176"/>
            <a:ext cx="1472184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704" y="2353628"/>
            <a:ext cx="7220902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5704" y="3507105"/>
            <a:ext cx="7220902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1080" y="2353628"/>
            <a:ext cx="7256463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1080" y="3507105"/>
            <a:ext cx="7256463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43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31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637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41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35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0" y="2555875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7A7DA-C5F3-4648-A8D9-D5EA3EF12C91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10839-4E50-4B52-BB6F-DCD147397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79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ustomXml" Target="../ink/ink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2.jpeg"/><Relationship Id="rId4" Type="http://schemas.openxmlformats.org/officeDocument/2006/relationships/image" Target="../media/image40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.jpeg"/><Relationship Id="rId10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chart" Target="../charts/char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map, snow&#10;&#10;Description automatically generated">
            <a:extLst>
              <a:ext uri="{FF2B5EF4-FFF2-40B4-BE49-F238E27FC236}">
                <a16:creationId xmlns:a16="http://schemas.microsoft.com/office/drawing/2014/main" id="{163DB477-C15C-B106-714F-3A3CAAF1DE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605118" y="-111757"/>
            <a:ext cx="18821982" cy="1058672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F9F15E0-F5D1-7D24-B312-E34120A64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2558324"/>
            <a:ext cx="12801600" cy="1373914"/>
          </a:xfrm>
        </p:spPr>
        <p:txBody>
          <a:bodyPr>
            <a:noAutofit/>
          </a:bodyPr>
          <a:lstStyle/>
          <a:p>
            <a:r>
              <a:rPr lang="cs-CZ" sz="6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UI Gothic" panose="020B0600070205080204" pitchFamily="34" charset="-128"/>
                <a:ea typeface="MS UI Gothic" panose="020B0600070205080204" pitchFamily="34" charset="-128"/>
                <a:cs typeface="Shonar Bangla" panose="020B0502040204020203" pitchFamily="18" charset="0"/>
              </a:rPr>
              <a:t>Studie využitelnosti půdní části objektu mateřské školy včetně návrhu zateplení střešního pláště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3349D25-7DCC-9C3C-FB59-560FBA307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0" y="4117114"/>
            <a:ext cx="12801600" cy="743993"/>
          </a:xfrm>
        </p:spPr>
        <p:txBody>
          <a:bodyPr>
            <a:normAutofit lnSpcReduction="10000"/>
          </a:bodyPr>
          <a:lstStyle/>
          <a:p>
            <a:r>
              <a:rPr lang="cs-CZ" sz="4800" dirty="0">
                <a:solidFill>
                  <a:srgbClr val="AF382B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NOVOSTAVBA MATEŘSKÉ ŠKOLY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8EE1E4-6079-B3C8-BAC0-CB986C5583D6}"/>
              </a:ext>
            </a:extLst>
          </p:cNvPr>
          <p:cNvSpPr/>
          <p:nvPr/>
        </p:nvSpPr>
        <p:spPr>
          <a:xfrm>
            <a:off x="2978330" y="3932238"/>
            <a:ext cx="11119635" cy="7805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17A58D-2E50-6B10-2B88-09061EF7E39E}"/>
              </a:ext>
            </a:extLst>
          </p:cNvPr>
          <p:cNvSpPr txBox="1"/>
          <p:nvPr/>
        </p:nvSpPr>
        <p:spPr>
          <a:xfrm>
            <a:off x="2978330" y="5302119"/>
            <a:ext cx="111196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Autor práce:					Pavel Mrzena</a:t>
            </a:r>
          </a:p>
          <a:p>
            <a:r>
              <a:rPr lang="cs-CZ" sz="2800" dirty="0"/>
              <a:t>Vedoucí práce:		   		Ing. Aleš Kaňkovský</a:t>
            </a:r>
          </a:p>
          <a:p>
            <a:r>
              <a:rPr lang="cs-CZ" sz="2800" dirty="0"/>
              <a:t>Oponent práce:				Ing. Michal Lávička</a:t>
            </a:r>
          </a:p>
          <a:p>
            <a:r>
              <a:rPr lang="cs-CZ" sz="2800" dirty="0"/>
              <a:t>Červen, 2023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641930-4FE0-124D-378C-2C4095AAF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4935200" y="7116915"/>
            <a:ext cx="1763486" cy="17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08A422-9955-90D2-9998-E95338BF7290}"/>
              </a:ext>
            </a:extLst>
          </p:cNvPr>
          <p:cNvSpPr/>
          <p:nvPr/>
        </p:nvSpPr>
        <p:spPr>
          <a:xfrm>
            <a:off x="4861367" y="8035751"/>
            <a:ext cx="7060557" cy="6176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78635-29FB-9D7C-ED06-D7B33B77F2EA}"/>
              </a:ext>
            </a:extLst>
          </p:cNvPr>
          <p:cNvSpPr txBox="1"/>
          <p:nvPr/>
        </p:nvSpPr>
        <p:spPr>
          <a:xfrm>
            <a:off x="2978331" y="7666419"/>
            <a:ext cx="10802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VYSOKÁ ŠKOLA TECHNICKÁ A EKONOMICKÁ V ČESKÝCH BUDĚJOVICÍCH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912F03-104A-1A2D-CA5F-8F2F0FC346BF}"/>
              </a:ext>
            </a:extLst>
          </p:cNvPr>
          <p:cNvSpPr txBox="1"/>
          <p:nvPr/>
        </p:nvSpPr>
        <p:spPr>
          <a:xfrm>
            <a:off x="2978331" y="8097520"/>
            <a:ext cx="10802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ÚSTAV TECHNICKO - TECHNOLOGICKÝ</a:t>
            </a:r>
          </a:p>
        </p:txBody>
      </p:sp>
      <p:pic>
        <p:nvPicPr>
          <p:cNvPr id="4" name="Picture 3" descr="Mateřská škola Sluníčko – Mateřská škola Sluníčko">
            <a:extLst>
              <a:ext uri="{FF2B5EF4-FFF2-40B4-BE49-F238E27FC236}">
                <a16:creationId xmlns:a16="http://schemas.microsoft.com/office/drawing/2014/main" id="{002D5A3D-9294-E014-9E3C-300FDA1900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1"/>
          <a:stretch/>
        </p:blipFill>
        <p:spPr bwMode="auto">
          <a:xfrm>
            <a:off x="334645" y="373504"/>
            <a:ext cx="2134235" cy="629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0812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3E24F28-E795-A1C1-7E80-FF852E90F5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39" b="14403"/>
          <a:stretch/>
        </p:blipFill>
        <p:spPr bwMode="auto">
          <a:xfrm>
            <a:off x="-2044828" y="-502920"/>
            <a:ext cx="22050195" cy="10607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B9F23B-4D8F-5869-AAD4-0799DCEC9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80" y="4054713"/>
            <a:ext cx="14721840" cy="1491774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Děkuji za pozornost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4F6520-4471-D8F2-163F-D722B16F7650}"/>
              </a:ext>
            </a:extLst>
          </p:cNvPr>
          <p:cNvSpPr/>
          <p:nvPr/>
        </p:nvSpPr>
        <p:spPr>
          <a:xfrm>
            <a:off x="5035826" y="5256475"/>
            <a:ext cx="6997147" cy="82163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35495C4-7468-3654-5C66-9D2C2C12885A}"/>
                  </a:ext>
                </a:extLst>
              </p14:cNvPr>
              <p14:cNvContentPartPr/>
              <p14:nvPr/>
            </p14:nvContentPartPr>
            <p14:xfrm>
              <a:off x="-64957" y="-304800"/>
              <a:ext cx="17198713" cy="10408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35495C4-7468-3654-5C66-9D2C2C1288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00957" y="-340800"/>
                <a:ext cx="17270353" cy="10480559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0C5EEAF4-03C4-9619-1D1B-ABBB14FDE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4935200" y="7116915"/>
            <a:ext cx="1763486" cy="17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MŠ Sluníčko Kladno | Mateřská školka Sluníčko Kladno">
            <a:extLst>
              <a:ext uri="{FF2B5EF4-FFF2-40B4-BE49-F238E27FC236}">
                <a16:creationId xmlns:a16="http://schemas.microsoft.com/office/drawing/2014/main" id="{5382FA48-176F-CCCC-D274-4BB836579D1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3888" y="-2817801"/>
            <a:ext cx="7094481" cy="7229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695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Š Sluníčko Kladno | Mateřská školka Sluníčko Kladno">
            <a:extLst>
              <a:ext uri="{FF2B5EF4-FFF2-40B4-BE49-F238E27FC236}">
                <a16:creationId xmlns:a16="http://schemas.microsoft.com/office/drawing/2014/main" id="{82D57EF3-57B0-46C1-15AE-B0644411FD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881" y="6285256"/>
            <a:ext cx="7094481" cy="722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text, map, snow&#10;&#10;Description automatically generated">
            <a:extLst>
              <a:ext uri="{FF2B5EF4-FFF2-40B4-BE49-F238E27FC236}">
                <a16:creationId xmlns:a16="http://schemas.microsoft.com/office/drawing/2014/main" id="{010CEC54-6E2A-0A42-D316-2C3E495A54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34132"/>
            <a:ext cx="17068800" cy="2190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C0A787-4815-394D-98BC-B8DF87F8D13E}"/>
              </a:ext>
            </a:extLst>
          </p:cNvPr>
          <p:cNvSpPr txBox="1"/>
          <p:nvPr/>
        </p:nvSpPr>
        <p:spPr>
          <a:xfrm>
            <a:off x="1384663" y="549625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Otázky vedoucího práce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11EB41-B826-2E09-4B7C-CCD61C613BB9}"/>
              </a:ext>
            </a:extLst>
          </p:cNvPr>
          <p:cNvSpPr/>
          <p:nvPr/>
        </p:nvSpPr>
        <p:spPr>
          <a:xfrm>
            <a:off x="1384663" y="1334903"/>
            <a:ext cx="6462972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D7B34-403B-2552-75D4-075BDB3DEC8A}"/>
              </a:ext>
            </a:extLst>
          </p:cNvPr>
          <p:cNvSpPr txBox="1"/>
          <p:nvPr/>
        </p:nvSpPr>
        <p:spPr>
          <a:xfrm>
            <a:off x="2681659" y="1334903"/>
            <a:ext cx="386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Mateřská škola Sluníčko</a:t>
            </a:r>
          </a:p>
        </p:txBody>
      </p:sp>
      <p:pic>
        <p:nvPicPr>
          <p:cNvPr id="7" name="Picture 6" descr="MŠ Sluníčko Kladno | Mateřská školka Sluníčko Kladno">
            <a:extLst>
              <a:ext uri="{FF2B5EF4-FFF2-40B4-BE49-F238E27FC236}">
                <a16:creationId xmlns:a16="http://schemas.microsoft.com/office/drawing/2014/main" id="{1B3985E8-B87C-2FE4-4F50-710222435E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" y="281727"/>
            <a:ext cx="929125" cy="94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DBC73A4-BE21-09E5-1F46-1462800AF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6088404" y="8732520"/>
            <a:ext cx="706076" cy="7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98A660-DDC6-849D-8224-F353635317C7}"/>
              </a:ext>
            </a:extLst>
          </p:cNvPr>
          <p:cNvSpPr txBox="1"/>
          <p:nvPr/>
        </p:nvSpPr>
        <p:spPr>
          <a:xfrm>
            <a:off x="1269138" y="2124460"/>
            <a:ext cx="13573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1)	„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Myslíte si, že by Vám výše vytýkané místnosti vyhovovaly požadavkům na denní proslunění? 	Můžete ověřit výpočtem? Např. ve variantě č. 3 na místnosti č. 3.04 - Knihovna.“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1E60C-CF25-57ED-7772-9680AD613085}"/>
              </a:ext>
            </a:extLst>
          </p:cNvPr>
          <p:cNvSpPr txBox="1"/>
          <p:nvPr/>
        </p:nvSpPr>
        <p:spPr>
          <a:xfrm>
            <a:off x="1269137" y="3010318"/>
            <a:ext cx="13573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2)	„</a:t>
            </a:r>
            <a:r>
              <a:rPr lang="cs-C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Jakým jiným způsobem, případně způsoby, by jste dokázal zajistit dostatečný přístup denního 	světla do oněch místností?“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91BE06-1899-8A42-819B-546A5FC5D5B0}"/>
              </a:ext>
            </a:extLst>
          </p:cNvPr>
          <p:cNvSpPr txBox="1"/>
          <p:nvPr/>
        </p:nvSpPr>
        <p:spPr>
          <a:xfrm>
            <a:off x="1269136" y="4362965"/>
            <a:ext cx="13573297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Odpověď:</a:t>
            </a:r>
            <a:r>
              <a:rPr lang="cs-C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→ 	a)	střešní okna 			= maximálně využito</a:t>
            </a:r>
          </a:p>
          <a:p>
            <a:pPr>
              <a:lnSpc>
                <a:spcPct val="150000"/>
              </a:lnSpc>
            </a:pPr>
            <a:r>
              <a:rPr lang="cs-C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→	b)	vikýře					= nevyužito</a:t>
            </a:r>
          </a:p>
          <a:p>
            <a:pPr>
              <a:lnSpc>
                <a:spcPct val="150000"/>
              </a:lnSpc>
            </a:pPr>
            <a:r>
              <a:rPr lang="cs-C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→ 	c)	světlovody			= omezeně využito</a:t>
            </a:r>
          </a:p>
          <a:p>
            <a:pPr>
              <a:lnSpc>
                <a:spcPct val="150000"/>
              </a:lnSpc>
            </a:pPr>
            <a:r>
              <a:rPr lang="cs-C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→ d)	(prosvětlovací tašky)= nevyužito</a:t>
            </a:r>
          </a:p>
          <a:p>
            <a:pPr>
              <a:lnSpc>
                <a:spcPct val="150000"/>
              </a:lnSpc>
            </a:pPr>
            <a:r>
              <a:rPr lang="cs-C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neuvyžito / nevýhody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AB21B2-4AE8-6423-00B0-AF0F7B23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075" y="6995754"/>
            <a:ext cx="2318821" cy="275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9695A4E-3FC9-D871-87F9-50AF2B70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394" y="3571637"/>
            <a:ext cx="3449780" cy="258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kýř a střešní okno">
            <a:extLst>
              <a:ext uri="{FF2B5EF4-FFF2-40B4-BE49-F238E27FC236}">
                <a16:creationId xmlns:a16="http://schemas.microsoft.com/office/drawing/2014/main" id="{62E479C1-C2D2-2935-43F5-6AA77C6DB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252" y="5336241"/>
            <a:ext cx="3313043" cy="248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219F82-DDC7-EC49-054F-7727348F82BF}"/>
              </a:ext>
            </a:extLst>
          </p:cNvPr>
          <p:cNvSpPr txBox="1"/>
          <p:nvPr/>
        </p:nvSpPr>
        <p:spPr>
          <a:xfrm>
            <a:off x="10766305" y="3903879"/>
            <a:ext cx="63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1B8AE7-1F47-DBBC-8E60-30B4C2E75D87}"/>
              </a:ext>
            </a:extLst>
          </p:cNvPr>
          <p:cNvSpPr txBox="1"/>
          <p:nvPr/>
        </p:nvSpPr>
        <p:spPr>
          <a:xfrm>
            <a:off x="12952493" y="5302201"/>
            <a:ext cx="63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18EEB1-4663-3E88-35AA-C409F912AF84}"/>
              </a:ext>
            </a:extLst>
          </p:cNvPr>
          <p:cNvSpPr txBox="1"/>
          <p:nvPr/>
        </p:nvSpPr>
        <p:spPr>
          <a:xfrm>
            <a:off x="7271069" y="7296231"/>
            <a:ext cx="63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487F3B-7150-674E-E4F2-3B44D76E28EF}"/>
              </a:ext>
            </a:extLst>
          </p:cNvPr>
          <p:cNvSpPr txBox="1"/>
          <p:nvPr/>
        </p:nvSpPr>
        <p:spPr>
          <a:xfrm>
            <a:off x="10761075" y="7296231"/>
            <a:ext cx="63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ABD596E-1443-B724-4BD0-75A9A836E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075" y="6995754"/>
            <a:ext cx="2792644" cy="279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979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6EE2A7D-353D-8764-9A77-1F5C2BE47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51" y="7606647"/>
            <a:ext cx="3475686" cy="1918510"/>
          </a:xfrm>
          <a:prstGeom prst="rect">
            <a:avLst/>
          </a:prstGeom>
        </p:spPr>
      </p:pic>
      <p:pic>
        <p:nvPicPr>
          <p:cNvPr id="16" name="Picture 15" descr="MŠ Sluníčko Kladno | Mateřská školka Sluníčko Kladno">
            <a:extLst>
              <a:ext uri="{FF2B5EF4-FFF2-40B4-BE49-F238E27FC236}">
                <a16:creationId xmlns:a16="http://schemas.microsoft.com/office/drawing/2014/main" id="{89EFD021-7FD9-5527-C13E-1A4B37D2F0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881" y="6285256"/>
            <a:ext cx="7094481" cy="722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9D9BB-7083-F773-368A-F173D2840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498" y="6483597"/>
            <a:ext cx="5272743" cy="29512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3D493-924B-2B84-FC68-E31CF2A729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389"/>
          <a:stretch/>
        </p:blipFill>
        <p:spPr>
          <a:xfrm>
            <a:off x="9553611" y="2036444"/>
            <a:ext cx="7433296" cy="1383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7E5D1F-1CE8-7969-CFF7-7F99B6353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498" y="3490090"/>
            <a:ext cx="6569280" cy="28530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272E3A-FEA5-A8E6-32ED-166A4FE6C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88" y="3490089"/>
            <a:ext cx="3573255" cy="4116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36D3F0-D37F-DF16-DE58-78AF5E57D7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2994" y="3490090"/>
            <a:ext cx="3626118" cy="4116557"/>
          </a:xfrm>
          <a:prstGeom prst="rect">
            <a:avLst/>
          </a:prstGeom>
        </p:spPr>
      </p:pic>
      <p:pic>
        <p:nvPicPr>
          <p:cNvPr id="17" name="Picture 16" descr="A picture containing text, map, snow&#10;&#10;Description automatically generated">
            <a:extLst>
              <a:ext uri="{FF2B5EF4-FFF2-40B4-BE49-F238E27FC236}">
                <a16:creationId xmlns:a16="http://schemas.microsoft.com/office/drawing/2014/main" id="{F23106DC-D98F-5579-4C83-1DBEE508152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0" y="34132"/>
            <a:ext cx="17068800" cy="21909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5A86EA-585C-75E4-D9E8-2F90C2592D89}"/>
              </a:ext>
            </a:extLst>
          </p:cNvPr>
          <p:cNvSpPr txBox="1"/>
          <p:nvPr/>
        </p:nvSpPr>
        <p:spPr>
          <a:xfrm>
            <a:off x="1384663" y="549625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Otázky vedoucího práce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FC3D9A-AC74-F113-817B-E624B5570B8F}"/>
              </a:ext>
            </a:extLst>
          </p:cNvPr>
          <p:cNvSpPr/>
          <p:nvPr/>
        </p:nvSpPr>
        <p:spPr>
          <a:xfrm>
            <a:off x="1384663" y="1334903"/>
            <a:ext cx="6462972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462AD3-A504-C20C-87E9-012D8D829134}"/>
              </a:ext>
            </a:extLst>
          </p:cNvPr>
          <p:cNvSpPr txBox="1"/>
          <p:nvPr/>
        </p:nvSpPr>
        <p:spPr>
          <a:xfrm>
            <a:off x="2681659" y="1334903"/>
            <a:ext cx="386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Mateřská škola Sluníčko</a:t>
            </a:r>
          </a:p>
        </p:txBody>
      </p:sp>
      <p:pic>
        <p:nvPicPr>
          <p:cNvPr id="21" name="Picture 20" descr="MŠ Sluníčko Kladno | Mateřská školka Sluníčko Kladno">
            <a:extLst>
              <a:ext uri="{FF2B5EF4-FFF2-40B4-BE49-F238E27FC236}">
                <a16:creationId xmlns:a16="http://schemas.microsoft.com/office/drawing/2014/main" id="{8BBFE495-A21E-B233-E76B-399FEBD2E1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" y="281727"/>
            <a:ext cx="929125" cy="94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0D333237-7548-C12E-BCF4-16CAC34C2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6088404" y="8732520"/>
            <a:ext cx="706076" cy="7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4A8518-DEAD-847B-3DC8-9460042C4422}"/>
              </a:ext>
            </a:extLst>
          </p:cNvPr>
          <p:cNvSpPr txBox="1"/>
          <p:nvPr/>
        </p:nvSpPr>
        <p:spPr>
          <a:xfrm>
            <a:off x="708020" y="2165900"/>
            <a:ext cx="8763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0" i="1" dirty="0">
                <a:solidFill>
                  <a:srgbClr val="AF382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1)	„</a:t>
            </a:r>
            <a:r>
              <a:rPr lang="cs-CZ" sz="2400" i="1" dirty="0">
                <a:solidFill>
                  <a:srgbClr val="AF3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Myslíte si, že by Vám výše vytýkané místnosti vyhovovaly požadavkům na denní proslunění? 	Můžete ověřit výpočtem? Např. ve variantě č. 3 na místnosti č. 3.04 - Knihovna.“</a:t>
            </a:r>
          </a:p>
        </p:txBody>
      </p:sp>
    </p:spTree>
    <p:extLst>
      <p:ext uri="{BB962C8B-B14F-4D97-AF65-F5344CB8AC3E}">
        <p14:creationId xmlns:p14="http://schemas.microsoft.com/office/powerpoint/2010/main" val="4035048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Š Sluníčko Kladno | Mateřská školka Sluníčko Kladno">
            <a:extLst>
              <a:ext uri="{FF2B5EF4-FFF2-40B4-BE49-F238E27FC236}">
                <a16:creationId xmlns:a16="http://schemas.microsoft.com/office/drawing/2014/main" id="{FB4E3C47-3F5C-0D2A-9565-A1F52715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881" y="6285256"/>
            <a:ext cx="7094481" cy="722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text, map, snow&#10;&#10;Description automatically generated">
            <a:extLst>
              <a:ext uri="{FF2B5EF4-FFF2-40B4-BE49-F238E27FC236}">
                <a16:creationId xmlns:a16="http://schemas.microsoft.com/office/drawing/2014/main" id="{B07AAB64-F1DA-0689-F6B3-1B576CD2BB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34132"/>
            <a:ext cx="17068800" cy="2190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BCC82-08EF-3925-30D0-ED38B8DBEF55}"/>
              </a:ext>
            </a:extLst>
          </p:cNvPr>
          <p:cNvSpPr txBox="1"/>
          <p:nvPr/>
        </p:nvSpPr>
        <p:spPr>
          <a:xfrm>
            <a:off x="1384663" y="549625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Otázky oponenta práce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E6481B-1564-8A6E-EF3A-42622E5855DA}"/>
              </a:ext>
            </a:extLst>
          </p:cNvPr>
          <p:cNvSpPr/>
          <p:nvPr/>
        </p:nvSpPr>
        <p:spPr>
          <a:xfrm>
            <a:off x="1384663" y="1334903"/>
            <a:ext cx="6092583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831FB4-C584-E293-4562-E18D1EF3138E}"/>
              </a:ext>
            </a:extLst>
          </p:cNvPr>
          <p:cNvSpPr txBox="1"/>
          <p:nvPr/>
        </p:nvSpPr>
        <p:spPr>
          <a:xfrm>
            <a:off x="2508038" y="1334903"/>
            <a:ext cx="3845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Mateřská škola Sluníčko</a:t>
            </a:r>
          </a:p>
        </p:txBody>
      </p:sp>
      <p:pic>
        <p:nvPicPr>
          <p:cNvPr id="7" name="Picture 6" descr="MŠ Sluníčko Kladno | Mateřská školka Sluníčko Kladno">
            <a:extLst>
              <a:ext uri="{FF2B5EF4-FFF2-40B4-BE49-F238E27FC236}">
                <a16:creationId xmlns:a16="http://schemas.microsoft.com/office/drawing/2014/main" id="{80DBA165-ADC6-7700-0136-30A160C0F7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" y="281727"/>
            <a:ext cx="929125" cy="94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B38551B-B134-E2DE-0E48-B2B2A7769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6088404" y="8732520"/>
            <a:ext cx="706076" cy="7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416555-8A8D-DFE6-9AB2-C6A7601FEF35}"/>
              </a:ext>
            </a:extLst>
          </p:cNvPr>
          <p:cNvSpPr txBox="1"/>
          <p:nvPr/>
        </p:nvSpPr>
        <p:spPr>
          <a:xfrm>
            <a:off x="1269138" y="2124460"/>
            <a:ext cx="13573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1)	„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Nemám.“</a:t>
            </a:r>
          </a:p>
        </p:txBody>
      </p:sp>
    </p:spTree>
    <p:extLst>
      <p:ext uri="{BB962C8B-B14F-4D97-AF65-F5344CB8AC3E}">
        <p14:creationId xmlns:p14="http://schemas.microsoft.com/office/powerpoint/2010/main" val="2791948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B4414D35-5ED2-B1CB-DACE-5C8BBF654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47" b="14900"/>
          <a:stretch/>
        </p:blipFill>
        <p:spPr bwMode="auto">
          <a:xfrm>
            <a:off x="-2635250" y="-1198562"/>
            <a:ext cx="22339300" cy="11998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AF3041-D7AD-698A-EB28-7FFF7531E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80" y="4054713"/>
            <a:ext cx="14721840" cy="1491774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Prostor pro doplňující dotazy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2FA7-1031-22C4-6EB0-2C3F336CDC92}"/>
              </a:ext>
            </a:extLst>
          </p:cNvPr>
          <p:cNvSpPr/>
          <p:nvPr/>
        </p:nvSpPr>
        <p:spPr>
          <a:xfrm>
            <a:off x="3562066" y="5256475"/>
            <a:ext cx="9840035" cy="7979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52C94A-BC8D-AF7A-F402-CB32CD46190A}"/>
              </a:ext>
            </a:extLst>
          </p:cNvPr>
          <p:cNvSpPr/>
          <p:nvPr/>
        </p:nvSpPr>
        <p:spPr>
          <a:xfrm>
            <a:off x="518160" y="8717280"/>
            <a:ext cx="396240" cy="350520"/>
          </a:xfrm>
          <a:prstGeom prst="ellipse">
            <a:avLst/>
          </a:prstGeom>
          <a:solidFill>
            <a:srgbClr val="AF382B"/>
          </a:solidFill>
          <a:ln>
            <a:solidFill>
              <a:srgbClr val="AF3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2F59BC-CC07-2CEC-7CEE-B572CB1A3987}"/>
              </a:ext>
            </a:extLst>
          </p:cNvPr>
          <p:cNvSpPr/>
          <p:nvPr/>
        </p:nvSpPr>
        <p:spPr>
          <a:xfrm>
            <a:off x="15816943" y="511176"/>
            <a:ext cx="396240" cy="350520"/>
          </a:xfrm>
          <a:prstGeom prst="ellipse">
            <a:avLst/>
          </a:prstGeom>
          <a:solidFill>
            <a:srgbClr val="AF382B"/>
          </a:solidFill>
          <a:ln>
            <a:solidFill>
              <a:srgbClr val="AF3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6B252F24-8122-581C-72A0-E9E84A3A8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4935200" y="7116915"/>
            <a:ext cx="1763486" cy="17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Š Sluníčko Kladno | Mateřská školka Sluníčko Kladno">
            <a:extLst>
              <a:ext uri="{FF2B5EF4-FFF2-40B4-BE49-F238E27FC236}">
                <a16:creationId xmlns:a16="http://schemas.microsoft.com/office/drawing/2014/main" id="{8DE9A4F7-2437-ADDE-83B8-23B835F880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3888" y="-2817801"/>
            <a:ext cx="7094481" cy="7229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0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map, snow&#10;&#10;Description automatically generated">
            <a:extLst>
              <a:ext uri="{FF2B5EF4-FFF2-40B4-BE49-F238E27FC236}">
                <a16:creationId xmlns:a16="http://schemas.microsoft.com/office/drawing/2014/main" id="{D60F78A7-E7BD-73CC-BD9E-BF3E8F17C7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34132"/>
            <a:ext cx="17068800" cy="2190908"/>
          </a:xfrm>
          <a:prstGeom prst="rect">
            <a:avLst/>
          </a:prstGeom>
        </p:spPr>
      </p:pic>
      <p:pic>
        <p:nvPicPr>
          <p:cNvPr id="1026" name="Picture 2" descr="Magnetická lakovaná tabule 120x90 cm v rámu X7">
            <a:extLst>
              <a:ext uri="{FF2B5EF4-FFF2-40B4-BE49-F238E27FC236}">
                <a16:creationId xmlns:a16="http://schemas.microsoft.com/office/drawing/2014/main" id="{31C6270D-F816-A700-0E1A-EBB39645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26679" y="1570796"/>
            <a:ext cx="7607647" cy="671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MŠ Sluníčko Kladno | Mateřská školka Sluníčko Kladno">
            <a:extLst>
              <a:ext uri="{FF2B5EF4-FFF2-40B4-BE49-F238E27FC236}">
                <a16:creationId xmlns:a16="http://schemas.microsoft.com/office/drawing/2014/main" id="{A76A7319-B07F-0246-BDBE-2ECC263A61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881" y="6409056"/>
            <a:ext cx="6972991" cy="71056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E6E04-003D-FA6D-93B9-E378C0F481B5}"/>
              </a:ext>
            </a:extLst>
          </p:cNvPr>
          <p:cNvSpPr txBox="1"/>
          <p:nvPr/>
        </p:nvSpPr>
        <p:spPr>
          <a:xfrm>
            <a:off x="1384663" y="549625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Zadání projektu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590C66-D7CC-AF46-4C6B-956E109525C5}"/>
              </a:ext>
            </a:extLst>
          </p:cNvPr>
          <p:cNvSpPr/>
          <p:nvPr/>
        </p:nvSpPr>
        <p:spPr>
          <a:xfrm>
            <a:off x="1384664" y="1334903"/>
            <a:ext cx="4251862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447CD-35DA-2768-08C3-16E895724E20}"/>
              </a:ext>
            </a:extLst>
          </p:cNvPr>
          <p:cNvSpPr txBox="1"/>
          <p:nvPr/>
        </p:nvSpPr>
        <p:spPr>
          <a:xfrm>
            <a:off x="1384663" y="2377440"/>
            <a:ext cx="483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Prerekvizita předmětů Ateliér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B3A89-8DF5-FF83-1F4D-62B2D86D4AAE}"/>
              </a:ext>
            </a:extLst>
          </p:cNvPr>
          <p:cNvSpPr txBox="1"/>
          <p:nvPr/>
        </p:nvSpPr>
        <p:spPr>
          <a:xfrm>
            <a:off x="1519157" y="1370837"/>
            <a:ext cx="398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Mateřská škola Sluníčko</a:t>
            </a:r>
          </a:p>
        </p:txBody>
      </p:sp>
      <p:pic>
        <p:nvPicPr>
          <p:cNvPr id="7" name="Picture 6" descr="MŠ Sluníčko Kladno | Mateřská školka Sluníčko Kladno">
            <a:extLst>
              <a:ext uri="{FF2B5EF4-FFF2-40B4-BE49-F238E27FC236}">
                <a16:creationId xmlns:a16="http://schemas.microsoft.com/office/drawing/2014/main" id="{C3710994-A2FF-8C53-657B-E28CBE9FAB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" y="281727"/>
            <a:ext cx="929125" cy="94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A378CE-F342-4341-43E4-0B52B73292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76765" y="2133431"/>
            <a:ext cx="50769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Zadání projektu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Lokalizace, umístění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Dispozice objektu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Stavebně konstrukční řešení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1. výzkumná otázka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1. výzkumná otázka - vizualizace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2. výzkumná otázka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Otázky vedoucího práce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Otázky oponenta práce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Doplňující dotazy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F790BA5B-EBFA-0512-DC48-BDA7593CD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6088404" y="8732520"/>
            <a:ext cx="706076" cy="7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811E24-F1AF-DFF0-3A74-6BAA47D04C06}"/>
              </a:ext>
            </a:extLst>
          </p:cNvPr>
          <p:cNvSpPr txBox="1"/>
          <p:nvPr/>
        </p:nvSpPr>
        <p:spPr>
          <a:xfrm>
            <a:off x="1384663" y="3068211"/>
            <a:ext cx="631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„Mateřská škola s nejméně třemi třídami“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C35B25-13C8-ED91-158E-8617390F75EA}"/>
              </a:ext>
            </a:extLst>
          </p:cNvPr>
          <p:cNvSpPr txBox="1"/>
          <p:nvPr/>
        </p:nvSpPr>
        <p:spPr>
          <a:xfrm>
            <a:off x="1493464" y="4031902"/>
            <a:ext cx="483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Výzkumné otázky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02845D-7A9B-A23F-6701-1436FE94933C}"/>
              </a:ext>
            </a:extLst>
          </p:cNvPr>
          <p:cNvSpPr txBox="1"/>
          <p:nvPr/>
        </p:nvSpPr>
        <p:spPr>
          <a:xfrm>
            <a:off x="1384663" y="4770118"/>
            <a:ext cx="7149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„Variantní studie dispozice půdních prostor včetně posouzení a vyhodnocení navržených variant (min. 3 varianty).“</a:t>
            </a:r>
            <a:endParaRPr 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Beveled 19">
            <a:extLst>
              <a:ext uri="{FF2B5EF4-FFF2-40B4-BE49-F238E27FC236}">
                <a16:creationId xmlns:a16="http://schemas.microsoft.com/office/drawing/2014/main" id="{57652B6D-E321-0ADF-0780-E220B0CF219D}"/>
              </a:ext>
            </a:extLst>
          </p:cNvPr>
          <p:cNvSpPr/>
          <p:nvPr/>
        </p:nvSpPr>
        <p:spPr>
          <a:xfrm>
            <a:off x="1384663" y="4031903"/>
            <a:ext cx="2882537" cy="476914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8325B2-6745-C911-2C9F-3B045AF01112}"/>
              </a:ext>
            </a:extLst>
          </p:cNvPr>
          <p:cNvSpPr txBox="1"/>
          <p:nvPr/>
        </p:nvSpPr>
        <p:spPr>
          <a:xfrm>
            <a:off x="1384662" y="6246998"/>
            <a:ext cx="7149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„Variantní návrh zateplení konstrukce střešního pláště včetně posouzení a vyhodnocení navržených variant (min. 3 varianty).“</a:t>
            </a:r>
            <a:endParaRPr 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AC5FF-569A-45F0-98EA-F79AF553A110}"/>
              </a:ext>
            </a:extLst>
          </p:cNvPr>
          <p:cNvSpPr txBox="1"/>
          <p:nvPr/>
        </p:nvSpPr>
        <p:spPr>
          <a:xfrm>
            <a:off x="10891758" y="1523373"/>
            <a:ext cx="3982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Osnova prezentace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13DB4B-91F7-AE80-260B-2943AE2A9636}"/>
              </a:ext>
            </a:extLst>
          </p:cNvPr>
          <p:cNvSpPr/>
          <p:nvPr/>
        </p:nvSpPr>
        <p:spPr>
          <a:xfrm>
            <a:off x="10871295" y="2020005"/>
            <a:ext cx="3070257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075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MŠ Sluníčko Kladno | Mateřská školka Sluníčko Kladno">
            <a:extLst>
              <a:ext uri="{FF2B5EF4-FFF2-40B4-BE49-F238E27FC236}">
                <a16:creationId xmlns:a16="http://schemas.microsoft.com/office/drawing/2014/main" id="{5FD972C6-912F-9640-64B6-D98A6AFFE6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881" y="6285256"/>
            <a:ext cx="7094481" cy="722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FE15A9-C29F-3504-1429-F88632245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50" y="5534162"/>
            <a:ext cx="2983270" cy="399672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82F57A5-89C5-43A5-8C9B-D51B37F81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58213">
            <a:off x="10772830" y="3851922"/>
            <a:ext cx="7741658" cy="4556738"/>
          </a:xfrm>
          <a:prstGeom prst="rect">
            <a:avLst/>
          </a:prstGeom>
        </p:spPr>
      </p:pic>
      <p:pic>
        <p:nvPicPr>
          <p:cNvPr id="12" name="Picture 11" descr="A picture containing text, map, snow&#10;&#10;Description automatically generated">
            <a:extLst>
              <a:ext uri="{FF2B5EF4-FFF2-40B4-BE49-F238E27FC236}">
                <a16:creationId xmlns:a16="http://schemas.microsoft.com/office/drawing/2014/main" id="{724AA513-E820-CDB5-62E1-855940E929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0" y="34132"/>
            <a:ext cx="17068800" cy="2190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1EE9C-9B68-7CBC-525B-8EE5D0458F20}"/>
              </a:ext>
            </a:extLst>
          </p:cNvPr>
          <p:cNvSpPr txBox="1"/>
          <p:nvPr/>
        </p:nvSpPr>
        <p:spPr>
          <a:xfrm>
            <a:off x="1384663" y="549625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Lokalizace, umístění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880887-CA6E-24C0-B322-CF1E8082B9DF}"/>
              </a:ext>
            </a:extLst>
          </p:cNvPr>
          <p:cNvSpPr/>
          <p:nvPr/>
        </p:nvSpPr>
        <p:spPr>
          <a:xfrm>
            <a:off x="1384663" y="1334903"/>
            <a:ext cx="5305504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BC7A9A-9F11-2A58-BCC3-DC7B2052C0FF}"/>
              </a:ext>
            </a:extLst>
          </p:cNvPr>
          <p:cNvSpPr txBox="1"/>
          <p:nvPr/>
        </p:nvSpPr>
        <p:spPr>
          <a:xfrm>
            <a:off x="2102944" y="1380622"/>
            <a:ext cx="386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Mateřská škola Sluníčko</a:t>
            </a:r>
          </a:p>
        </p:txBody>
      </p:sp>
      <p:pic>
        <p:nvPicPr>
          <p:cNvPr id="11" name="Picture 10" descr="MŠ Sluníčko Kladno | Mateřská školka Sluníčko Kladno">
            <a:extLst>
              <a:ext uri="{FF2B5EF4-FFF2-40B4-BE49-F238E27FC236}">
                <a16:creationId xmlns:a16="http://schemas.microsoft.com/office/drawing/2014/main" id="{7F1B7594-5B5B-8162-EA06-A1A7C6BDB1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" y="281727"/>
            <a:ext cx="929125" cy="94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983F9E3-CC71-0D12-1D61-C12FC78B1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6088404" y="8732520"/>
            <a:ext cx="706076" cy="7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4B3FE1-1B41-B2F6-F13F-BD4A365665F1}"/>
              </a:ext>
            </a:extLst>
          </p:cNvPr>
          <p:cNvSpPr txBox="1"/>
          <p:nvPr/>
        </p:nvSpPr>
        <p:spPr>
          <a:xfrm>
            <a:off x="1384663" y="2377440"/>
            <a:ext cx="483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Mladá Vožice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DE4AE-CB50-62D2-7665-B907E3CDAB9B}"/>
              </a:ext>
            </a:extLst>
          </p:cNvPr>
          <p:cNvSpPr txBox="1"/>
          <p:nvPr/>
        </p:nvSpPr>
        <p:spPr>
          <a:xfrm>
            <a:off x="1384663" y="2991505"/>
            <a:ext cx="573175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Parcelní číslo:		→ 72		 (1591 m</a:t>
            </a:r>
            <a:r>
              <a:rPr lang="cs-CZ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4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					→	st. 237 (660 m</a:t>
            </a:r>
            <a:r>
              <a:rPr lang="cs-CZ" sz="2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EA3EB2-DDD0-98C8-E000-D668A0A1FDAF}"/>
              </a:ext>
            </a:extLst>
          </p:cNvPr>
          <p:cNvSpPr txBox="1"/>
          <p:nvPr/>
        </p:nvSpPr>
        <p:spPr>
          <a:xfrm>
            <a:off x="1384662" y="4886924"/>
            <a:ext cx="631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Ulice Poplužní → Ulice Tř. Václava Vaniše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3A4103-8A40-1DC8-0E5F-37009DF0B14A}"/>
              </a:ext>
            </a:extLst>
          </p:cNvPr>
          <p:cNvSpPr/>
          <p:nvPr/>
        </p:nvSpPr>
        <p:spPr>
          <a:xfrm>
            <a:off x="5608319" y="4162565"/>
            <a:ext cx="1508098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245F8-51AD-4FD3-81E9-13374C19AD65}"/>
              </a:ext>
            </a:extLst>
          </p:cNvPr>
          <p:cNvSpPr txBox="1"/>
          <p:nvPr/>
        </p:nvSpPr>
        <p:spPr>
          <a:xfrm>
            <a:off x="5686909" y="4239686"/>
            <a:ext cx="1350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AF3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2251 m</a:t>
            </a:r>
            <a:r>
              <a:rPr lang="cs-CZ" sz="2400" baseline="30000" dirty="0">
                <a:solidFill>
                  <a:srgbClr val="AF382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cs-CZ" sz="2400" dirty="0">
              <a:solidFill>
                <a:srgbClr val="AF3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62AD9DC-6CAC-E1A5-BA1F-382EA61EB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9669" y="5255523"/>
            <a:ext cx="3558010" cy="43028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412AF5-1BB7-103B-A1E0-BBE4C3A778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1649" y="5536212"/>
            <a:ext cx="3987242" cy="387110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6577FA1-0A3A-0195-8A56-BD708862E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1312" y="1701205"/>
            <a:ext cx="3665210" cy="4067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Arrow: Bent 32">
            <a:extLst>
              <a:ext uri="{FF2B5EF4-FFF2-40B4-BE49-F238E27FC236}">
                <a16:creationId xmlns:a16="http://schemas.microsoft.com/office/drawing/2014/main" id="{661947E4-F6CB-7012-8C08-C52578BF2A63}"/>
              </a:ext>
            </a:extLst>
          </p:cNvPr>
          <p:cNvSpPr/>
          <p:nvPr/>
        </p:nvSpPr>
        <p:spPr>
          <a:xfrm rot="20280798">
            <a:off x="13140946" y="6339986"/>
            <a:ext cx="392781" cy="516912"/>
          </a:xfrm>
          <a:prstGeom prst="bentArrow">
            <a:avLst>
              <a:gd name="adj1" fmla="val 21670"/>
              <a:gd name="adj2" fmla="val 25000"/>
              <a:gd name="adj3" fmla="val 25000"/>
              <a:gd name="adj4" fmla="val 43750"/>
            </a:avLst>
          </a:prstGeom>
          <a:solidFill>
            <a:srgbClr val="AF382B"/>
          </a:solidFill>
          <a:ln>
            <a:solidFill>
              <a:srgbClr val="AF3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4" name="Arrow: Bent 33">
            <a:extLst>
              <a:ext uri="{FF2B5EF4-FFF2-40B4-BE49-F238E27FC236}">
                <a16:creationId xmlns:a16="http://schemas.microsoft.com/office/drawing/2014/main" id="{3BC0AC86-8A2E-A355-2CF0-2E12231BEBD4}"/>
              </a:ext>
            </a:extLst>
          </p:cNvPr>
          <p:cNvSpPr/>
          <p:nvPr/>
        </p:nvSpPr>
        <p:spPr>
          <a:xfrm rot="20971447">
            <a:off x="5478038" y="7380523"/>
            <a:ext cx="225368" cy="304003"/>
          </a:xfrm>
          <a:prstGeom prst="bentArrow">
            <a:avLst>
              <a:gd name="adj1" fmla="val 21670"/>
              <a:gd name="adj2" fmla="val 25000"/>
              <a:gd name="adj3" fmla="val 25000"/>
              <a:gd name="adj4" fmla="val 43750"/>
            </a:avLst>
          </a:prstGeom>
          <a:solidFill>
            <a:srgbClr val="AF382B"/>
          </a:solidFill>
          <a:ln>
            <a:solidFill>
              <a:srgbClr val="AF3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Arrow: Bent 34">
            <a:extLst>
              <a:ext uri="{FF2B5EF4-FFF2-40B4-BE49-F238E27FC236}">
                <a16:creationId xmlns:a16="http://schemas.microsoft.com/office/drawing/2014/main" id="{C970D6EB-CC0C-2013-C35B-6888AB43DF72}"/>
              </a:ext>
            </a:extLst>
          </p:cNvPr>
          <p:cNvSpPr/>
          <p:nvPr/>
        </p:nvSpPr>
        <p:spPr>
          <a:xfrm rot="20971447">
            <a:off x="1902225" y="7280473"/>
            <a:ext cx="225368" cy="304003"/>
          </a:xfrm>
          <a:prstGeom prst="bentArrow">
            <a:avLst>
              <a:gd name="adj1" fmla="val 21670"/>
              <a:gd name="adj2" fmla="val 25000"/>
              <a:gd name="adj3" fmla="val 25000"/>
              <a:gd name="adj4" fmla="val 43750"/>
            </a:avLst>
          </a:prstGeom>
          <a:solidFill>
            <a:srgbClr val="AF382B"/>
          </a:solidFill>
          <a:ln>
            <a:solidFill>
              <a:srgbClr val="AF3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86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MŠ Sluníčko Kladno | Mateřská školka Sluníčko Kladno">
            <a:extLst>
              <a:ext uri="{FF2B5EF4-FFF2-40B4-BE49-F238E27FC236}">
                <a16:creationId xmlns:a16="http://schemas.microsoft.com/office/drawing/2014/main" id="{7D202C3F-3A31-1C61-BBD2-13CDFB5E05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167" y="7702990"/>
            <a:ext cx="6972991" cy="710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text, map, snow&#10;&#10;Description automatically generated">
            <a:extLst>
              <a:ext uri="{FF2B5EF4-FFF2-40B4-BE49-F238E27FC236}">
                <a16:creationId xmlns:a16="http://schemas.microsoft.com/office/drawing/2014/main" id="{FD8DCCA7-5323-19ED-4C7A-3B957F40A4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34132"/>
            <a:ext cx="17068800" cy="2190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7373E-06E3-758B-DB61-D313DD63CF36}"/>
              </a:ext>
            </a:extLst>
          </p:cNvPr>
          <p:cNvSpPr txBox="1"/>
          <p:nvPr/>
        </p:nvSpPr>
        <p:spPr>
          <a:xfrm>
            <a:off x="1384663" y="549625"/>
            <a:ext cx="4823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Dispozice objektu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963DC2-CEBB-FFC1-2432-13C27B587B05}"/>
              </a:ext>
            </a:extLst>
          </p:cNvPr>
          <p:cNvSpPr/>
          <p:nvPr/>
        </p:nvSpPr>
        <p:spPr>
          <a:xfrm>
            <a:off x="1384663" y="1334903"/>
            <a:ext cx="4670697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B2ADC-6AF3-FEE0-AA0E-0F4D63F7FBDE}"/>
              </a:ext>
            </a:extLst>
          </p:cNvPr>
          <p:cNvSpPr txBox="1"/>
          <p:nvPr/>
        </p:nvSpPr>
        <p:spPr>
          <a:xfrm>
            <a:off x="1793298" y="1370813"/>
            <a:ext cx="400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Mateřská škola Sluníčko</a:t>
            </a:r>
          </a:p>
        </p:txBody>
      </p:sp>
      <p:pic>
        <p:nvPicPr>
          <p:cNvPr id="7" name="Picture 6" descr="MŠ Sluníčko Kladno | Mateřská školka Sluníčko Kladno">
            <a:extLst>
              <a:ext uri="{FF2B5EF4-FFF2-40B4-BE49-F238E27FC236}">
                <a16:creationId xmlns:a16="http://schemas.microsoft.com/office/drawing/2014/main" id="{32A718D0-C490-8A93-E652-2FE377AE8D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" y="281727"/>
            <a:ext cx="929125" cy="94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4864AB7-ABB0-1A2C-2EAE-A933DE09C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6088404" y="8732520"/>
            <a:ext cx="706076" cy="7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DCBA4-953E-1FF7-0EC2-A45515BAC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40643" y="2811205"/>
            <a:ext cx="5811051" cy="39767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D10D4-6DE1-5DCA-28BB-1D97175DD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1920242" y="3034427"/>
            <a:ext cx="5587020" cy="3758457"/>
          </a:xfrm>
          <a:prstGeom prst="rect">
            <a:avLst/>
          </a:prstGeom>
        </p:spPr>
      </p:pic>
      <p:pic>
        <p:nvPicPr>
          <p:cNvPr id="16" name="Picture 15" descr="A picture containing sky, outdoor, building, house&#10;&#10;Description automatically generated">
            <a:extLst>
              <a:ext uri="{FF2B5EF4-FFF2-40B4-BE49-F238E27FC236}">
                <a16:creationId xmlns:a16="http://schemas.microsoft.com/office/drawing/2014/main" id="{8CB6069B-E7A9-AF37-8F56-1B7AB572F2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6801870"/>
            <a:ext cx="4265690" cy="2394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picture containing grass, toy&#10;&#10;Description automatically generated">
            <a:extLst>
              <a:ext uri="{FF2B5EF4-FFF2-40B4-BE49-F238E27FC236}">
                <a16:creationId xmlns:a16="http://schemas.microsoft.com/office/drawing/2014/main" id="{8AF217C7-D139-8023-4A65-AA2633AA28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13" y="6801871"/>
            <a:ext cx="3976709" cy="2394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795DE8-9842-4F1C-E0B9-658D2B53E6F7}"/>
              </a:ext>
            </a:extLst>
          </p:cNvPr>
          <p:cNvSpPr txBox="1"/>
          <p:nvPr/>
        </p:nvSpPr>
        <p:spPr>
          <a:xfrm>
            <a:off x="11575009" y="1630342"/>
            <a:ext cx="10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1.NP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65BAAB-E7BE-21EF-B842-FD263194A454}"/>
              </a:ext>
            </a:extLst>
          </p:cNvPr>
          <p:cNvSpPr txBox="1"/>
          <p:nvPr/>
        </p:nvSpPr>
        <p:spPr>
          <a:xfrm>
            <a:off x="15669353" y="1632423"/>
            <a:ext cx="10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2.NP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FB8CA2-B983-8741-FC16-683652BFD299}"/>
              </a:ext>
            </a:extLst>
          </p:cNvPr>
          <p:cNvSpPr txBox="1"/>
          <p:nvPr/>
        </p:nvSpPr>
        <p:spPr>
          <a:xfrm>
            <a:off x="1384663" y="2377440"/>
            <a:ext cx="483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>
                <a:solidFill>
                  <a:srgbClr val="AF3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Priorita:</a:t>
            </a:r>
            <a:r>
              <a:rPr lang="cs-CZ" sz="2400" dirty="0">
                <a:solidFill>
                  <a:srgbClr val="AF3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Nejméně tři třídy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AC241FC-D2C9-1A34-5A9B-62781435B0FC}"/>
              </a:ext>
            </a:extLst>
          </p:cNvPr>
          <p:cNvSpPr/>
          <p:nvPr/>
        </p:nvSpPr>
        <p:spPr>
          <a:xfrm rot="16200000">
            <a:off x="9911333" y="7785938"/>
            <a:ext cx="377952" cy="212056"/>
          </a:xfrm>
          <a:prstGeom prst="rightArrow">
            <a:avLst/>
          </a:prstGeom>
          <a:solidFill>
            <a:srgbClr val="AF382B"/>
          </a:solidFill>
          <a:ln>
            <a:solidFill>
              <a:srgbClr val="AF3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Rectangle: Beveled 22">
            <a:extLst>
              <a:ext uri="{FF2B5EF4-FFF2-40B4-BE49-F238E27FC236}">
                <a16:creationId xmlns:a16="http://schemas.microsoft.com/office/drawing/2014/main" id="{8A31F42D-8BBC-94B2-DD0F-907BE2D3AB51}"/>
              </a:ext>
            </a:extLst>
          </p:cNvPr>
          <p:cNvSpPr/>
          <p:nvPr/>
        </p:nvSpPr>
        <p:spPr>
          <a:xfrm>
            <a:off x="1216720" y="2328672"/>
            <a:ext cx="3882636" cy="585215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B4EB43-73E6-8076-8C32-63197EC5BCBC}"/>
              </a:ext>
            </a:extLst>
          </p:cNvPr>
          <p:cNvSpPr txBox="1"/>
          <p:nvPr/>
        </p:nvSpPr>
        <p:spPr>
          <a:xfrm>
            <a:off x="1269139" y="3209681"/>
            <a:ext cx="483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Tvar objektu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68D9-2CAB-9EE3-8B56-BCBBFE760603}"/>
              </a:ext>
            </a:extLst>
          </p:cNvPr>
          <p:cNvSpPr txBox="1"/>
          <p:nvPr/>
        </p:nvSpPr>
        <p:spPr>
          <a:xfrm>
            <a:off x="9569906" y="4251845"/>
            <a:ext cx="42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Imprint MT Shadow" panose="04020605060303030202" pitchFamily="82" charset="0"/>
                <a:ea typeface="MS UI Gothic" panose="020B0600070205080204" pitchFamily="34" charset="-128"/>
              </a:rPr>
              <a:t>1.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F2A972-A86F-A130-8E9E-30BA3E38122A}"/>
              </a:ext>
            </a:extLst>
          </p:cNvPr>
          <p:cNvSpPr txBox="1"/>
          <p:nvPr/>
        </p:nvSpPr>
        <p:spPr>
          <a:xfrm>
            <a:off x="13603482" y="4251845"/>
            <a:ext cx="57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Imprint MT Shadow" panose="04020605060303030202" pitchFamily="82" charset="0"/>
                <a:ea typeface="MS UI Gothic" panose="020B0600070205080204" pitchFamily="34" charset="-128"/>
              </a:rPr>
              <a:t>2.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468DBE-550A-F671-5642-EE3C494AEDAA}"/>
              </a:ext>
            </a:extLst>
          </p:cNvPr>
          <p:cNvSpPr txBox="1"/>
          <p:nvPr/>
        </p:nvSpPr>
        <p:spPr>
          <a:xfrm>
            <a:off x="15876216" y="4251845"/>
            <a:ext cx="57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Imprint MT Shadow" panose="04020605060303030202" pitchFamily="82" charset="0"/>
                <a:ea typeface="MS UI Gothic" panose="020B0600070205080204" pitchFamily="34" charset="-128"/>
              </a:rPr>
              <a:t>3.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060025-ABBD-9B81-8A15-11977E8383D7}"/>
              </a:ext>
            </a:extLst>
          </p:cNvPr>
          <p:cNvSpPr txBox="1"/>
          <p:nvPr/>
        </p:nvSpPr>
        <p:spPr>
          <a:xfrm>
            <a:off x="1263408" y="3786651"/>
            <a:ext cx="6610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Dvě nadzemní podlaží + půdní prostor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9A862D-FE16-97D2-068B-4387BF8A9A7C}"/>
              </a:ext>
            </a:extLst>
          </p:cNvPr>
          <p:cNvSpPr txBox="1"/>
          <p:nvPr/>
        </p:nvSpPr>
        <p:spPr>
          <a:xfrm>
            <a:off x="1263408" y="4359046"/>
            <a:ext cx="6610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Kapacita / obsazení (počet osob)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F176A0-E997-14A6-2C0C-2D4B11BB8DC9}"/>
              </a:ext>
            </a:extLst>
          </p:cNvPr>
          <p:cNvSpPr txBox="1"/>
          <p:nvPr/>
        </p:nvSpPr>
        <p:spPr>
          <a:xfrm>
            <a:off x="1271331" y="4925522"/>
            <a:ext cx="6610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					→ zaměstnanci	 → 11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A56C12-2DA3-CA5F-57E8-D71B7CBB9A04}"/>
              </a:ext>
            </a:extLst>
          </p:cNvPr>
          <p:cNvSpPr txBox="1"/>
          <p:nvPr/>
        </p:nvSpPr>
        <p:spPr>
          <a:xfrm>
            <a:off x="1271959" y="5399225"/>
            <a:ext cx="6610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					→ děti			  	 → 38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847535-A2B7-9B2F-2850-CAA99EEE2F3A}"/>
              </a:ext>
            </a:extLst>
          </p:cNvPr>
          <p:cNvSpPr/>
          <p:nvPr/>
        </p:nvSpPr>
        <p:spPr>
          <a:xfrm>
            <a:off x="4006844" y="5860890"/>
            <a:ext cx="3348114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53DF01-9DBB-306A-E087-0372ADA70767}"/>
              </a:ext>
            </a:extLst>
          </p:cNvPr>
          <p:cNvSpPr txBox="1"/>
          <p:nvPr/>
        </p:nvSpPr>
        <p:spPr>
          <a:xfrm>
            <a:off x="1271331" y="5929912"/>
            <a:ext cx="6610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					→ celkem		  	 → 49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797DE7D-DFFC-9C08-72F2-7B4EFC904893}"/>
              </a:ext>
            </a:extLst>
          </p:cNvPr>
          <p:cNvSpPr/>
          <p:nvPr/>
        </p:nvSpPr>
        <p:spPr>
          <a:xfrm>
            <a:off x="3938401" y="3275815"/>
            <a:ext cx="1203217" cy="4300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bliqueTopRight">
              <a:rot lat="0" lon="1500000" rev="0"/>
            </a:camera>
            <a:lightRig rig="threePt" dir="t">
              <a:rot lat="0" lon="0" rev="1800000"/>
            </a:lightRig>
          </a:scene3d>
          <a:sp3d extrusionH="1016000" contourW="12700">
            <a:bevelT w="0" h="0"/>
            <a:bevelB w="0" h="0"/>
            <a:extrusionClr>
              <a:schemeClr val="accent1">
                <a:lumMod val="40000"/>
                <a:lumOff val="60000"/>
              </a:schemeClr>
            </a:extrusionClr>
            <a:contourClr>
              <a:schemeClr val="accent1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5956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map, snow&#10;&#10;Description automatically generated">
            <a:extLst>
              <a:ext uri="{FF2B5EF4-FFF2-40B4-BE49-F238E27FC236}">
                <a16:creationId xmlns:a16="http://schemas.microsoft.com/office/drawing/2014/main" id="{02924ED7-9187-D99E-4213-A1350094EF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34132"/>
            <a:ext cx="17068800" cy="2190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DD7CA8-4545-F7F4-4ED3-170EB6C78ED6}"/>
              </a:ext>
            </a:extLst>
          </p:cNvPr>
          <p:cNvSpPr txBox="1"/>
          <p:nvPr/>
        </p:nvSpPr>
        <p:spPr>
          <a:xfrm>
            <a:off x="1384663" y="571083"/>
            <a:ext cx="8130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Stavebně konstrukční řešení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52A0BA-1E17-F68C-37AA-3D571ED78794}"/>
              </a:ext>
            </a:extLst>
          </p:cNvPr>
          <p:cNvSpPr/>
          <p:nvPr/>
        </p:nvSpPr>
        <p:spPr>
          <a:xfrm>
            <a:off x="1384663" y="1356361"/>
            <a:ext cx="7515497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273DD-0E99-F476-EBB2-F5BF2FA1B575}"/>
              </a:ext>
            </a:extLst>
          </p:cNvPr>
          <p:cNvSpPr txBox="1"/>
          <p:nvPr/>
        </p:nvSpPr>
        <p:spPr>
          <a:xfrm>
            <a:off x="3210640" y="1356361"/>
            <a:ext cx="3863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Mateřská škola Sluníčko</a:t>
            </a:r>
          </a:p>
        </p:txBody>
      </p:sp>
      <p:pic>
        <p:nvPicPr>
          <p:cNvPr id="7" name="Picture 6" descr="MŠ Sluníčko Kladno | Mateřská školka Sluníčko Kladno">
            <a:extLst>
              <a:ext uri="{FF2B5EF4-FFF2-40B4-BE49-F238E27FC236}">
                <a16:creationId xmlns:a16="http://schemas.microsoft.com/office/drawing/2014/main" id="{DE2D229C-9772-38DF-89F5-71A129D77E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" y="281727"/>
            <a:ext cx="929125" cy="94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BB948272-372D-CFB7-4500-576FA20E5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6088404" y="8732520"/>
            <a:ext cx="706076" cy="7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DB07E2-74DF-BDA7-8D93-7B1775F6B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2265129" y="3053689"/>
            <a:ext cx="5212953" cy="3442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0797E1-BFBA-BD3A-20F1-59A7459BA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226264" y="2906225"/>
            <a:ext cx="5730240" cy="37887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9E61FA-A586-3DC1-A9A7-1780BBA67434}"/>
              </a:ext>
            </a:extLst>
          </p:cNvPr>
          <p:cNvSpPr txBox="1"/>
          <p:nvPr/>
        </p:nvSpPr>
        <p:spPr>
          <a:xfrm>
            <a:off x="11575009" y="1630342"/>
            <a:ext cx="10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1.NP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9DBED0-53CB-9E3B-D5CA-8E0AA13B4926}"/>
              </a:ext>
            </a:extLst>
          </p:cNvPr>
          <p:cNvSpPr txBox="1"/>
          <p:nvPr/>
        </p:nvSpPr>
        <p:spPr>
          <a:xfrm>
            <a:off x="15669353" y="1632423"/>
            <a:ext cx="10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2.NP</a:t>
            </a:r>
          </a:p>
        </p:txBody>
      </p:sp>
      <p:pic>
        <p:nvPicPr>
          <p:cNvPr id="20" name="Picture 19" descr="MŠ Sluníčko Kladno | Mateřská školka Sluníčko Kladno">
            <a:extLst>
              <a:ext uri="{FF2B5EF4-FFF2-40B4-BE49-F238E27FC236}">
                <a16:creationId xmlns:a16="http://schemas.microsoft.com/office/drawing/2014/main" id="{151F3E96-ACAE-A503-A131-9AA308339E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167" y="7702990"/>
            <a:ext cx="6972991" cy="71056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725A2384-B368-DFE0-1784-3763C9BBB42E}"/>
              </a:ext>
            </a:extLst>
          </p:cNvPr>
          <p:cNvSpPr/>
          <p:nvPr/>
        </p:nvSpPr>
        <p:spPr>
          <a:xfrm rot="16200000">
            <a:off x="10050180" y="7789612"/>
            <a:ext cx="377952" cy="212056"/>
          </a:xfrm>
          <a:prstGeom prst="rightArrow">
            <a:avLst/>
          </a:prstGeom>
          <a:solidFill>
            <a:srgbClr val="AF382B"/>
          </a:solidFill>
          <a:ln>
            <a:solidFill>
              <a:srgbClr val="AF3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1DCA21-865C-9BF7-BECF-C1B895530616}"/>
              </a:ext>
            </a:extLst>
          </p:cNvPr>
          <p:cNvSpPr txBox="1"/>
          <p:nvPr/>
        </p:nvSpPr>
        <p:spPr>
          <a:xfrm>
            <a:off x="1269139" y="2300326"/>
            <a:ext cx="701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Konstrukční systém:	</a:t>
            </a:r>
            <a:r>
              <a:rPr lang="cs-CZ" sz="2400" dirty="0">
                <a:solidFill>
                  <a:srgbClr val="AF3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stěnový, podélný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74CEB7-2872-C97C-AFE5-5550EBAB0D2B}"/>
              </a:ext>
            </a:extLst>
          </p:cNvPr>
          <p:cNvSpPr txBox="1"/>
          <p:nvPr/>
        </p:nvSpPr>
        <p:spPr>
          <a:xfrm>
            <a:off x="1269138" y="3010318"/>
            <a:ext cx="804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Základové konstrukce: </a:t>
            </a:r>
            <a:r>
              <a:rPr lang="cs-CZ" sz="2400" dirty="0">
                <a:solidFill>
                  <a:srgbClr val="AF3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základové pasy + podkladní žb. deska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33AFDD-8727-B843-53D7-BC27B147FBA9}"/>
              </a:ext>
            </a:extLst>
          </p:cNvPr>
          <p:cNvSpPr txBox="1"/>
          <p:nvPr/>
        </p:nvSpPr>
        <p:spPr>
          <a:xfrm>
            <a:off x="1269133" y="3919287"/>
            <a:ext cx="804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Svislé nosné / nenosné konstrukce: </a:t>
            </a:r>
            <a:r>
              <a:rPr lang="cs-CZ" sz="2400" dirty="0">
                <a:solidFill>
                  <a:srgbClr val="AF3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Porotherm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4FA96-DEB4-5A73-EABF-BFF8C68A120E}"/>
              </a:ext>
            </a:extLst>
          </p:cNvPr>
          <p:cNvSpPr txBox="1"/>
          <p:nvPr/>
        </p:nvSpPr>
        <p:spPr>
          <a:xfrm>
            <a:off x="1269132" y="4649707"/>
            <a:ext cx="792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Vodorovné nosné konstrukce: </a:t>
            </a:r>
            <a:r>
              <a:rPr lang="cs-CZ" sz="2400" dirty="0">
                <a:solidFill>
                  <a:srgbClr val="AF3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Spiroll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9A08C0-A4B8-4818-6266-F654B9E8B55A}"/>
              </a:ext>
            </a:extLst>
          </p:cNvPr>
          <p:cNvSpPr txBox="1"/>
          <p:nvPr/>
        </p:nvSpPr>
        <p:spPr>
          <a:xfrm>
            <a:off x="1269132" y="5384996"/>
            <a:ext cx="7927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Střešní konstrukce: </a:t>
            </a:r>
            <a:r>
              <a:rPr lang="cs-CZ" sz="2400" dirty="0">
                <a:solidFill>
                  <a:srgbClr val="AF3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sedlová, dvouplášťová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C05D3B3-25B8-9723-18B6-3DFBE9C24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134" y="6499501"/>
            <a:ext cx="7927873" cy="233243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999CAFA-F4B1-E7C4-62F2-249566C1D337}"/>
              </a:ext>
            </a:extLst>
          </p:cNvPr>
          <p:cNvSpPr/>
          <p:nvPr/>
        </p:nvSpPr>
        <p:spPr>
          <a:xfrm>
            <a:off x="8534400" y="6499501"/>
            <a:ext cx="662607" cy="267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FD4762-8690-B055-233D-5A34E66B823F}"/>
              </a:ext>
            </a:extLst>
          </p:cNvPr>
          <p:cNvSpPr/>
          <p:nvPr/>
        </p:nvSpPr>
        <p:spPr>
          <a:xfrm>
            <a:off x="1119449" y="6532781"/>
            <a:ext cx="662607" cy="267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12BDD1-5C1C-BACC-693D-2FEFD78EA2EC}"/>
              </a:ext>
            </a:extLst>
          </p:cNvPr>
          <p:cNvSpPr/>
          <p:nvPr/>
        </p:nvSpPr>
        <p:spPr>
          <a:xfrm>
            <a:off x="788145" y="8567680"/>
            <a:ext cx="662607" cy="267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638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Š Sluníčko Kladno | Mateřská školka Sluníčko Kladno">
            <a:extLst>
              <a:ext uri="{FF2B5EF4-FFF2-40B4-BE49-F238E27FC236}">
                <a16:creationId xmlns:a16="http://schemas.microsoft.com/office/drawing/2014/main" id="{1749F9D2-8A64-A2F6-6E8F-99F098AB4F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881" y="6285256"/>
            <a:ext cx="7094481" cy="722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text, map, snow&#10;&#10;Description automatically generated">
            <a:extLst>
              <a:ext uri="{FF2B5EF4-FFF2-40B4-BE49-F238E27FC236}">
                <a16:creationId xmlns:a16="http://schemas.microsoft.com/office/drawing/2014/main" id="{282FCD09-DE47-FA98-CC89-DFEBE75568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34132"/>
            <a:ext cx="17068800" cy="2190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06D98C-8749-CAD9-192D-E4F2307E7874}"/>
              </a:ext>
            </a:extLst>
          </p:cNvPr>
          <p:cNvSpPr txBox="1"/>
          <p:nvPr/>
        </p:nvSpPr>
        <p:spPr>
          <a:xfrm>
            <a:off x="1384663" y="549625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1. výzkumná otázka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A9892-29AB-8BB9-6231-61E021BF4735}"/>
              </a:ext>
            </a:extLst>
          </p:cNvPr>
          <p:cNvSpPr/>
          <p:nvPr/>
        </p:nvSpPr>
        <p:spPr>
          <a:xfrm>
            <a:off x="1384663" y="1334903"/>
            <a:ext cx="5130437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7B07A-4ECB-6037-E447-6A2803EE4101}"/>
              </a:ext>
            </a:extLst>
          </p:cNvPr>
          <p:cNvSpPr txBox="1"/>
          <p:nvPr/>
        </p:nvSpPr>
        <p:spPr>
          <a:xfrm>
            <a:off x="2010959" y="1334903"/>
            <a:ext cx="430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Mateřská škola Sluníčko</a:t>
            </a:r>
          </a:p>
        </p:txBody>
      </p:sp>
      <p:pic>
        <p:nvPicPr>
          <p:cNvPr id="7" name="Picture 6" descr="MŠ Sluníčko Kladno | Mateřská školka Sluníčko Kladno">
            <a:extLst>
              <a:ext uri="{FF2B5EF4-FFF2-40B4-BE49-F238E27FC236}">
                <a16:creationId xmlns:a16="http://schemas.microsoft.com/office/drawing/2014/main" id="{2953EF38-B71E-64EF-507A-FB87506DA8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" y="281727"/>
            <a:ext cx="929125" cy="94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758915B-961A-2CE7-01B1-FB0952414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6088404" y="8732520"/>
            <a:ext cx="706076" cy="7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22E3738F-113D-3539-F31E-DDDE03223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538025" y="4395799"/>
            <a:ext cx="5858070" cy="4219931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7F2B0C63-734A-F373-76FF-D69CEE7B4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52205" y="4377562"/>
            <a:ext cx="5858072" cy="42564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07B3CA-1033-4B05-3139-501F0F791A42}"/>
              </a:ext>
            </a:extLst>
          </p:cNvPr>
          <p:cNvSpPr txBox="1"/>
          <p:nvPr/>
        </p:nvSpPr>
        <p:spPr>
          <a:xfrm>
            <a:off x="1269138" y="2124460"/>
            <a:ext cx="13573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„Variantní studie dispozice půdních prostor včetně posouzení a vyhodnocení navržených variant (min. 3 varianty).“</a:t>
            </a:r>
            <a:endParaRPr 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30978D22-D647-32B6-52C6-732013017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91185" y="4444903"/>
            <a:ext cx="5858068" cy="41217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73D1D3-7967-E8B1-513E-89B84B8017DC}"/>
              </a:ext>
            </a:extLst>
          </p:cNvPr>
          <p:cNvSpPr txBox="1"/>
          <p:nvPr/>
        </p:nvSpPr>
        <p:spPr>
          <a:xfrm>
            <a:off x="12420220" y="3120981"/>
            <a:ext cx="2722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Terasa + knihovna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7A733A-2A0A-840B-BF5A-CF98C609C648}"/>
              </a:ext>
            </a:extLst>
          </p:cNvPr>
          <p:cNvSpPr txBox="1"/>
          <p:nvPr/>
        </p:nvSpPr>
        <p:spPr>
          <a:xfrm>
            <a:off x="6406198" y="3120978"/>
            <a:ext cx="4121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Logopedie + zájmové aktivity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2B3DAB-F899-9B31-0982-25211C637DF7}"/>
              </a:ext>
            </a:extLst>
          </p:cNvPr>
          <p:cNvSpPr txBox="1"/>
          <p:nvPr/>
        </p:nvSpPr>
        <p:spPr>
          <a:xfrm>
            <a:off x="2374026" y="3120978"/>
            <a:ext cx="169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Tělocvična</a:t>
            </a:r>
          </a:p>
        </p:txBody>
      </p:sp>
      <p:sp>
        <p:nvSpPr>
          <p:cNvPr id="20" name="Rectangle: Beveled 19">
            <a:extLst>
              <a:ext uri="{FF2B5EF4-FFF2-40B4-BE49-F238E27FC236}">
                <a16:creationId xmlns:a16="http://schemas.microsoft.com/office/drawing/2014/main" id="{B962ABE0-DACC-A907-9617-AC9B5840746B}"/>
              </a:ext>
            </a:extLst>
          </p:cNvPr>
          <p:cNvSpPr/>
          <p:nvPr/>
        </p:nvSpPr>
        <p:spPr>
          <a:xfrm>
            <a:off x="2301239" y="3044657"/>
            <a:ext cx="1821181" cy="585215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sp>
        <p:nvSpPr>
          <p:cNvPr id="21" name="Rectangle: Beveled 20">
            <a:extLst>
              <a:ext uri="{FF2B5EF4-FFF2-40B4-BE49-F238E27FC236}">
                <a16:creationId xmlns:a16="http://schemas.microsoft.com/office/drawing/2014/main" id="{50E0B730-34DD-C688-ACFA-87CE37233D8D}"/>
              </a:ext>
            </a:extLst>
          </p:cNvPr>
          <p:cNvSpPr/>
          <p:nvPr/>
        </p:nvSpPr>
        <p:spPr>
          <a:xfrm>
            <a:off x="6301085" y="3044656"/>
            <a:ext cx="4275941" cy="585215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sp>
        <p:nvSpPr>
          <p:cNvPr id="22" name="Rectangle: Beveled 21">
            <a:extLst>
              <a:ext uri="{FF2B5EF4-FFF2-40B4-BE49-F238E27FC236}">
                <a16:creationId xmlns:a16="http://schemas.microsoft.com/office/drawing/2014/main" id="{91AD8DA9-01DF-E204-DF71-54DDE94A2989}"/>
              </a:ext>
            </a:extLst>
          </p:cNvPr>
          <p:cNvSpPr/>
          <p:nvPr/>
        </p:nvSpPr>
        <p:spPr>
          <a:xfrm>
            <a:off x="12324080" y="3044656"/>
            <a:ext cx="2870200" cy="585215"/>
          </a:xfrm>
          <a:prstGeom prst="bevel">
            <a:avLst>
              <a:gd name="adj" fmla="val 12500"/>
            </a:avLst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DC156A-3910-9DEB-8A45-DB8F06E79DB1}"/>
              </a:ext>
            </a:extLst>
          </p:cNvPr>
          <p:cNvSpPr/>
          <p:nvPr/>
        </p:nvSpPr>
        <p:spPr>
          <a:xfrm rot="16200000">
            <a:off x="2976645" y="6482505"/>
            <a:ext cx="5648328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2C0F13-78F3-40B7-9930-AECC4AE94185}"/>
              </a:ext>
            </a:extLst>
          </p:cNvPr>
          <p:cNvSpPr/>
          <p:nvPr/>
        </p:nvSpPr>
        <p:spPr>
          <a:xfrm rot="16200000">
            <a:off x="8291121" y="6431175"/>
            <a:ext cx="5648328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03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MŠ Sluníčko Kladno | Mateřská školka Sluníčko Kladno">
            <a:extLst>
              <a:ext uri="{FF2B5EF4-FFF2-40B4-BE49-F238E27FC236}">
                <a16:creationId xmlns:a16="http://schemas.microsoft.com/office/drawing/2014/main" id="{78E4BF1E-3CE4-9576-EE37-3B31BBF24B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880" y="6387619"/>
            <a:ext cx="6994028" cy="712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A picture containing text, grass, green&#10;&#10;Description automatically generated">
            <a:extLst>
              <a:ext uri="{FF2B5EF4-FFF2-40B4-BE49-F238E27FC236}">
                <a16:creationId xmlns:a16="http://schemas.microsoft.com/office/drawing/2014/main" id="{3B739BCE-159B-3A1B-51C3-DE0D6E17D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829" y="6309095"/>
            <a:ext cx="5433676" cy="3134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picture containing text, map, snow&#10;&#10;Description automatically generated">
            <a:extLst>
              <a:ext uri="{FF2B5EF4-FFF2-40B4-BE49-F238E27FC236}">
                <a16:creationId xmlns:a16="http://schemas.microsoft.com/office/drawing/2014/main" id="{AE196313-3A1E-5561-C77F-F18E0551FF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34132"/>
            <a:ext cx="17068800" cy="2190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C6E37-D14F-1B46-3D71-9C40FB353411}"/>
              </a:ext>
            </a:extLst>
          </p:cNvPr>
          <p:cNvSpPr txBox="1"/>
          <p:nvPr/>
        </p:nvSpPr>
        <p:spPr>
          <a:xfrm>
            <a:off x="1384663" y="549625"/>
            <a:ext cx="9328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1. výzkumná otázka - vizualizace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F2786B-3A66-60DD-6392-5D4AAD101FB2}"/>
              </a:ext>
            </a:extLst>
          </p:cNvPr>
          <p:cNvSpPr/>
          <p:nvPr/>
        </p:nvSpPr>
        <p:spPr>
          <a:xfrm>
            <a:off x="1384663" y="1334903"/>
            <a:ext cx="8602617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95BEC-6AFE-1B3C-D7CC-12AE93BE5C27}"/>
              </a:ext>
            </a:extLst>
          </p:cNvPr>
          <p:cNvSpPr txBox="1"/>
          <p:nvPr/>
        </p:nvSpPr>
        <p:spPr>
          <a:xfrm>
            <a:off x="3532232" y="1343925"/>
            <a:ext cx="430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Mateřská škola Sluníčko</a:t>
            </a:r>
          </a:p>
        </p:txBody>
      </p:sp>
      <p:pic>
        <p:nvPicPr>
          <p:cNvPr id="8" name="Picture 7" descr="MŠ Sluníčko Kladno | Mateřská školka Sluníčko Kladno">
            <a:extLst>
              <a:ext uri="{FF2B5EF4-FFF2-40B4-BE49-F238E27FC236}">
                <a16:creationId xmlns:a16="http://schemas.microsoft.com/office/drawing/2014/main" id="{80CBFE98-7DA2-5F95-B60D-BFA4F69E88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" y="281727"/>
            <a:ext cx="929125" cy="94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8850D84-B670-E5B4-F98C-D532AC56C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6088404" y="8732520"/>
            <a:ext cx="706076" cy="7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6C4E89-104C-B440-0659-EB5151DAF8DC}"/>
              </a:ext>
            </a:extLst>
          </p:cNvPr>
          <p:cNvSpPr txBox="1"/>
          <p:nvPr/>
        </p:nvSpPr>
        <p:spPr>
          <a:xfrm>
            <a:off x="12420220" y="2310387"/>
            <a:ext cx="2722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Terasa + knihovna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AB37E4-48E2-A0D6-8C61-490E14AF8513}"/>
              </a:ext>
            </a:extLst>
          </p:cNvPr>
          <p:cNvSpPr txBox="1"/>
          <p:nvPr/>
        </p:nvSpPr>
        <p:spPr>
          <a:xfrm>
            <a:off x="6406198" y="2310384"/>
            <a:ext cx="4121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Logopedie + zájmové aktivity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751ADA-92D0-C9E2-2079-6C8CD279FA6C}"/>
              </a:ext>
            </a:extLst>
          </p:cNvPr>
          <p:cNvSpPr txBox="1"/>
          <p:nvPr/>
        </p:nvSpPr>
        <p:spPr>
          <a:xfrm>
            <a:off x="2138499" y="2310384"/>
            <a:ext cx="169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Tělocvična</a:t>
            </a:r>
          </a:p>
        </p:txBody>
      </p:sp>
      <p:sp>
        <p:nvSpPr>
          <p:cNvPr id="25" name="Rectangle: Beveled 24">
            <a:extLst>
              <a:ext uri="{FF2B5EF4-FFF2-40B4-BE49-F238E27FC236}">
                <a16:creationId xmlns:a16="http://schemas.microsoft.com/office/drawing/2014/main" id="{70D16CC3-1BD7-ADBC-D86A-DF26B989DACE}"/>
              </a:ext>
            </a:extLst>
          </p:cNvPr>
          <p:cNvSpPr/>
          <p:nvPr/>
        </p:nvSpPr>
        <p:spPr>
          <a:xfrm>
            <a:off x="2065712" y="2234063"/>
            <a:ext cx="1821181" cy="585215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sp>
        <p:nvSpPr>
          <p:cNvPr id="26" name="Rectangle: Beveled 25">
            <a:extLst>
              <a:ext uri="{FF2B5EF4-FFF2-40B4-BE49-F238E27FC236}">
                <a16:creationId xmlns:a16="http://schemas.microsoft.com/office/drawing/2014/main" id="{2D2C5D5A-86F1-6EF8-A0BF-47E01943A7F3}"/>
              </a:ext>
            </a:extLst>
          </p:cNvPr>
          <p:cNvSpPr/>
          <p:nvPr/>
        </p:nvSpPr>
        <p:spPr>
          <a:xfrm>
            <a:off x="6301085" y="2234062"/>
            <a:ext cx="4275941" cy="585215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sp>
        <p:nvSpPr>
          <p:cNvPr id="27" name="Rectangle: Beveled 26">
            <a:extLst>
              <a:ext uri="{FF2B5EF4-FFF2-40B4-BE49-F238E27FC236}">
                <a16:creationId xmlns:a16="http://schemas.microsoft.com/office/drawing/2014/main" id="{8BAB114E-2140-E160-EA6B-00E374A9F084}"/>
              </a:ext>
            </a:extLst>
          </p:cNvPr>
          <p:cNvSpPr/>
          <p:nvPr/>
        </p:nvSpPr>
        <p:spPr>
          <a:xfrm>
            <a:off x="12324080" y="2234062"/>
            <a:ext cx="2870200" cy="585215"/>
          </a:xfrm>
          <a:prstGeom prst="bevel">
            <a:avLst>
              <a:gd name="adj" fmla="val 12500"/>
            </a:avLst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ABFA80E-F07E-263F-8111-534B163EF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9" y="3079858"/>
            <a:ext cx="5419341" cy="3145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 descr="A picture containing text, grass, outdoor, road&#10;&#10;Description automatically generated">
            <a:extLst>
              <a:ext uri="{FF2B5EF4-FFF2-40B4-BE49-F238E27FC236}">
                <a16:creationId xmlns:a16="http://schemas.microsoft.com/office/drawing/2014/main" id="{39DC002E-2947-7ED5-5327-767811425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30" y="6301741"/>
            <a:ext cx="5419341" cy="3133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 descr="A picture containing text, sky, grass, outdoor&#10;&#10;Description automatically generated">
            <a:extLst>
              <a:ext uri="{FF2B5EF4-FFF2-40B4-BE49-F238E27FC236}">
                <a16:creationId xmlns:a16="http://schemas.microsoft.com/office/drawing/2014/main" id="{B960D839-AF73-29B1-5EBC-8E7F55370B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29" y="3079858"/>
            <a:ext cx="5419342" cy="3147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B65FDC-652F-8A32-0DC2-97AAFF092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29" y="6301741"/>
            <a:ext cx="5419341" cy="3134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50DB0522-1066-C79B-2552-F6701FF60F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829" y="3079857"/>
            <a:ext cx="5417718" cy="3145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C16E349-6D76-283D-AD3C-E018D3E9EDEF}"/>
              </a:ext>
            </a:extLst>
          </p:cNvPr>
          <p:cNvSpPr/>
          <p:nvPr/>
        </p:nvSpPr>
        <p:spPr>
          <a:xfrm rot="16200000">
            <a:off x="2587866" y="6219962"/>
            <a:ext cx="6357212" cy="72463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251629-A20B-2347-DB54-F3D13A72FB6A}"/>
              </a:ext>
            </a:extLst>
          </p:cNvPr>
          <p:cNvSpPr/>
          <p:nvPr/>
        </p:nvSpPr>
        <p:spPr>
          <a:xfrm rot="16200000">
            <a:off x="8125447" y="6198237"/>
            <a:ext cx="6357212" cy="72463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45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Š Sluníčko Kladno | Mateřská školka Sluníčko Kladno">
            <a:extLst>
              <a:ext uri="{FF2B5EF4-FFF2-40B4-BE49-F238E27FC236}">
                <a16:creationId xmlns:a16="http://schemas.microsoft.com/office/drawing/2014/main" id="{2AF5C17B-A317-05D6-19B4-AB99C2FBBF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881" y="6285256"/>
            <a:ext cx="7094481" cy="722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03C27BF-C9FD-5861-FC08-689F893EF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" y="3948451"/>
            <a:ext cx="5949315" cy="3409950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409F7801-2E4E-A429-B486-9D56C5BC6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04" y="4062899"/>
            <a:ext cx="6263005" cy="4143375"/>
          </a:xfrm>
          <a:prstGeom prst="rect">
            <a:avLst/>
          </a:prstGeom>
        </p:spPr>
      </p:pic>
      <p:pic>
        <p:nvPicPr>
          <p:cNvPr id="8" name="Picture 7" descr="A picture containing text, map, snow&#10;&#10;Description automatically generated">
            <a:extLst>
              <a:ext uri="{FF2B5EF4-FFF2-40B4-BE49-F238E27FC236}">
                <a16:creationId xmlns:a16="http://schemas.microsoft.com/office/drawing/2014/main" id="{609C35FE-4D94-70EB-AC55-7E84C10FA9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0" y="34132"/>
            <a:ext cx="17068800" cy="2190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04718C-592A-4AEE-FFA3-FBB8B67EA32D}"/>
              </a:ext>
            </a:extLst>
          </p:cNvPr>
          <p:cNvSpPr txBox="1"/>
          <p:nvPr/>
        </p:nvSpPr>
        <p:spPr>
          <a:xfrm>
            <a:off x="1384663" y="549625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2. výzkumná otázka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F19521-3B16-40F0-682C-6C505E8EA69D}"/>
              </a:ext>
            </a:extLst>
          </p:cNvPr>
          <p:cNvSpPr/>
          <p:nvPr/>
        </p:nvSpPr>
        <p:spPr>
          <a:xfrm>
            <a:off x="1384663" y="1334903"/>
            <a:ext cx="5130437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38C9B-73F4-4A1E-C4C8-7D9BB3A07BB3}"/>
              </a:ext>
            </a:extLst>
          </p:cNvPr>
          <p:cNvSpPr txBox="1"/>
          <p:nvPr/>
        </p:nvSpPr>
        <p:spPr>
          <a:xfrm>
            <a:off x="2010959" y="1334903"/>
            <a:ext cx="430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Mateřská škola Sluníčko</a:t>
            </a:r>
          </a:p>
        </p:txBody>
      </p:sp>
      <p:pic>
        <p:nvPicPr>
          <p:cNvPr id="7" name="Picture 6" descr="MŠ Sluníčko Kladno | Mateřská školka Sluníčko Kladno">
            <a:extLst>
              <a:ext uri="{FF2B5EF4-FFF2-40B4-BE49-F238E27FC236}">
                <a16:creationId xmlns:a16="http://schemas.microsoft.com/office/drawing/2014/main" id="{B51533A5-427C-4C71-099A-E59326D5EB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" y="281727"/>
            <a:ext cx="929125" cy="94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1A8C95D-F338-40D3-5E7A-427133AE4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6088404" y="8732520"/>
            <a:ext cx="706076" cy="7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D7CAEF-97F3-E74C-956C-717049B0A680}"/>
              </a:ext>
            </a:extLst>
          </p:cNvPr>
          <p:cNvSpPr txBox="1"/>
          <p:nvPr/>
        </p:nvSpPr>
        <p:spPr>
          <a:xfrm>
            <a:off x="1269138" y="2124460"/>
            <a:ext cx="13573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„Variantní návrh zateplení konstrukce střešního pláště včetně posouzení a vyhodnocení navržených variant (min. 3 varianty).“</a:t>
            </a:r>
            <a:endParaRPr 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4ECEBF-7A22-C311-259C-3D16A3DABAAA}"/>
              </a:ext>
            </a:extLst>
          </p:cNvPr>
          <p:cNvSpPr txBox="1"/>
          <p:nvPr/>
        </p:nvSpPr>
        <p:spPr>
          <a:xfrm>
            <a:off x="994817" y="3105220"/>
            <a:ext cx="336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Nadkrokevní zateplení</a:t>
            </a:r>
          </a:p>
        </p:txBody>
      </p:sp>
      <p:sp>
        <p:nvSpPr>
          <p:cNvPr id="13" name="Rectangle: Beveled 12">
            <a:extLst>
              <a:ext uri="{FF2B5EF4-FFF2-40B4-BE49-F238E27FC236}">
                <a16:creationId xmlns:a16="http://schemas.microsoft.com/office/drawing/2014/main" id="{A72CD744-C5C8-0082-E002-D39A01C0D86C}"/>
              </a:ext>
            </a:extLst>
          </p:cNvPr>
          <p:cNvSpPr/>
          <p:nvPr/>
        </p:nvSpPr>
        <p:spPr>
          <a:xfrm>
            <a:off x="899160" y="3044657"/>
            <a:ext cx="3455716" cy="585215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895016-A539-4968-3355-1957BB24726F}"/>
              </a:ext>
            </a:extLst>
          </p:cNvPr>
          <p:cNvSpPr txBox="1"/>
          <p:nvPr/>
        </p:nvSpPr>
        <p:spPr>
          <a:xfrm>
            <a:off x="11849093" y="3101033"/>
            <a:ext cx="427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Mezi a podkrokevní zateplení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C2B7F3-52BC-310C-154D-47885C0945CF}"/>
              </a:ext>
            </a:extLst>
          </p:cNvPr>
          <p:cNvSpPr txBox="1"/>
          <p:nvPr/>
        </p:nvSpPr>
        <p:spPr>
          <a:xfrm>
            <a:off x="5964012" y="3105540"/>
            <a:ext cx="4401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Nad a mezikrokevní zateplení</a:t>
            </a:r>
          </a:p>
        </p:txBody>
      </p:sp>
      <p:sp>
        <p:nvSpPr>
          <p:cNvPr id="16" name="Rectangle: Beveled 15">
            <a:extLst>
              <a:ext uri="{FF2B5EF4-FFF2-40B4-BE49-F238E27FC236}">
                <a16:creationId xmlns:a16="http://schemas.microsoft.com/office/drawing/2014/main" id="{1A7372E0-E6DD-0919-AF70-FBDCC20C7763}"/>
              </a:ext>
            </a:extLst>
          </p:cNvPr>
          <p:cNvSpPr/>
          <p:nvPr/>
        </p:nvSpPr>
        <p:spPr>
          <a:xfrm>
            <a:off x="5901262" y="3044656"/>
            <a:ext cx="4401444" cy="585215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sp>
        <p:nvSpPr>
          <p:cNvPr id="18" name="Rectangle: Beveled 17">
            <a:extLst>
              <a:ext uri="{FF2B5EF4-FFF2-40B4-BE49-F238E27FC236}">
                <a16:creationId xmlns:a16="http://schemas.microsoft.com/office/drawing/2014/main" id="{EBBFF0EA-5F64-9A3B-17B5-171623C9C26A}"/>
              </a:ext>
            </a:extLst>
          </p:cNvPr>
          <p:cNvSpPr/>
          <p:nvPr/>
        </p:nvSpPr>
        <p:spPr>
          <a:xfrm>
            <a:off x="11740294" y="3039257"/>
            <a:ext cx="4401444" cy="585215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pic>
        <p:nvPicPr>
          <p:cNvPr id="19" name="Picture 18" descr="A picture containing text, athletic game, sport&#10;&#10;Description automatically generated">
            <a:extLst>
              <a:ext uri="{FF2B5EF4-FFF2-40B4-BE49-F238E27FC236}">
                <a16:creationId xmlns:a16="http://schemas.microsoft.com/office/drawing/2014/main" id="{7591E6C1-76ED-5534-C374-F420E6E260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3"/>
          <a:stretch/>
        </p:blipFill>
        <p:spPr>
          <a:xfrm>
            <a:off x="11654118" y="4062899"/>
            <a:ext cx="5140362" cy="370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99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2D223200-A768-89E5-95A1-547424FC07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223718" y="-1506574"/>
            <a:ext cx="19581003" cy="12322799"/>
          </a:xfrm>
          <a:prstGeom prst="rect">
            <a:avLst/>
          </a:prstGeom>
        </p:spPr>
      </p:pic>
      <p:pic>
        <p:nvPicPr>
          <p:cNvPr id="10" name="Picture 9" descr="MŠ Sluníčko Kladno | Mateřská školka Sluníčko Kladno">
            <a:extLst>
              <a:ext uri="{FF2B5EF4-FFF2-40B4-BE49-F238E27FC236}">
                <a16:creationId xmlns:a16="http://schemas.microsoft.com/office/drawing/2014/main" id="{BAA9728B-30D4-3DE8-8919-A78EA690F3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881" y="6285256"/>
            <a:ext cx="7094481" cy="72294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DDD58B-D107-995C-3D64-275BCD25CA50}"/>
              </a:ext>
            </a:extLst>
          </p:cNvPr>
          <p:cNvSpPr txBox="1"/>
          <p:nvPr/>
        </p:nvSpPr>
        <p:spPr>
          <a:xfrm>
            <a:off x="7726684" y="549625"/>
            <a:ext cx="1680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latin typeface="MS UI Gothic" panose="020B0600070205080204" pitchFamily="34" charset="-128"/>
                <a:ea typeface="MS UI Gothic" panose="020B0600070205080204" pitchFamily="34" charset="-128"/>
              </a:rPr>
              <a:t>Závěr</a:t>
            </a:r>
            <a:endParaRPr lang="cs-CZ" sz="4000" dirty="0"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67062D-4E82-C096-E57C-DC99E123A06C}"/>
              </a:ext>
            </a:extLst>
          </p:cNvPr>
          <p:cNvSpPr/>
          <p:nvPr/>
        </p:nvSpPr>
        <p:spPr>
          <a:xfrm>
            <a:off x="6690360" y="1330477"/>
            <a:ext cx="3752850" cy="50145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74400-072E-6C48-4A1B-8D1B9F29192F}"/>
              </a:ext>
            </a:extLst>
          </p:cNvPr>
          <p:cNvSpPr txBox="1"/>
          <p:nvPr/>
        </p:nvSpPr>
        <p:spPr>
          <a:xfrm>
            <a:off x="6635005" y="1330477"/>
            <a:ext cx="386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Imprint MT Shadow" panose="04020605060303030202" pitchFamily="82" charset="0"/>
                <a:ea typeface="MS UI Gothic" panose="020B0600070205080204" pitchFamily="34" charset="-128"/>
              </a:rPr>
              <a:t>Mateřská škola Sluníčko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5DE9CA0-ECB8-AB5A-A809-85691FE34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7255" r="9768" b="8249"/>
          <a:stretch/>
        </p:blipFill>
        <p:spPr bwMode="auto">
          <a:xfrm>
            <a:off x="16088404" y="8732520"/>
            <a:ext cx="706076" cy="7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0CB7A7-950B-7937-C85D-137F45A0207B}"/>
              </a:ext>
            </a:extLst>
          </p:cNvPr>
          <p:cNvSpPr txBox="1"/>
          <p:nvPr/>
        </p:nvSpPr>
        <p:spPr>
          <a:xfrm>
            <a:off x="1269139" y="2300326"/>
            <a:ext cx="701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Nové zkušenosti (podrobnější)</a:t>
            </a:r>
            <a:endParaRPr lang="cs-CZ" sz="2400" dirty="0">
              <a:solidFill>
                <a:srgbClr val="AF3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52FDD-69C7-529D-07B8-79D788095784}"/>
              </a:ext>
            </a:extLst>
          </p:cNvPr>
          <p:cNvSpPr txBox="1"/>
          <p:nvPr/>
        </p:nvSpPr>
        <p:spPr>
          <a:xfrm>
            <a:off x="1269139" y="2837277"/>
            <a:ext cx="701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Problémy – vývojové fáze</a:t>
            </a:r>
            <a:endParaRPr lang="cs-CZ" sz="2400" dirty="0">
              <a:solidFill>
                <a:srgbClr val="AF3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D777F3-7F73-4D1D-7098-C0BAF66C061E}"/>
              </a:ext>
            </a:extLst>
          </p:cNvPr>
          <p:cNvSpPr txBox="1"/>
          <p:nvPr/>
        </p:nvSpPr>
        <p:spPr>
          <a:xfrm>
            <a:off x="6970146" y="3374228"/>
            <a:ext cx="312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Zhodnocení výsledků</a:t>
            </a:r>
            <a:endParaRPr lang="cs-CZ" sz="2400" i="1" dirty="0">
              <a:solidFill>
                <a:srgbClr val="AF38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1615C-FD76-B4B4-B5FE-C8F586B98AA6}"/>
              </a:ext>
            </a:extLst>
          </p:cNvPr>
          <p:cNvSpPr/>
          <p:nvPr/>
        </p:nvSpPr>
        <p:spPr>
          <a:xfrm>
            <a:off x="6934393" y="3813033"/>
            <a:ext cx="3200013" cy="45719"/>
          </a:xfrm>
          <a:prstGeom prst="rect">
            <a:avLst/>
          </a:prstGeom>
          <a:solidFill>
            <a:srgbClr val="AF382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F3593A2D-A2E4-9091-C5A4-5E4F8AC8FF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7896496"/>
              </p:ext>
            </p:extLst>
          </p:nvPr>
        </p:nvGraphicFramePr>
        <p:xfrm>
          <a:off x="10946747" y="4800600"/>
          <a:ext cx="4850297" cy="32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FF5A57D-8A4E-C09F-5C70-A6B56C279E2A}"/>
              </a:ext>
            </a:extLst>
          </p:cNvPr>
          <p:cNvSpPr txBox="1"/>
          <p:nvPr/>
        </p:nvSpPr>
        <p:spPr>
          <a:xfrm>
            <a:off x="11901357" y="4130174"/>
            <a:ext cx="294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2. výzkumná otázka</a:t>
            </a:r>
          </a:p>
        </p:txBody>
      </p:sp>
      <p:sp>
        <p:nvSpPr>
          <p:cNvPr id="19" name="Rectangle: Beveled 18">
            <a:extLst>
              <a:ext uri="{FF2B5EF4-FFF2-40B4-BE49-F238E27FC236}">
                <a16:creationId xmlns:a16="http://schemas.microsoft.com/office/drawing/2014/main" id="{98A7181B-34A0-9E78-372D-CE921409A9DA}"/>
              </a:ext>
            </a:extLst>
          </p:cNvPr>
          <p:cNvSpPr/>
          <p:nvPr/>
        </p:nvSpPr>
        <p:spPr>
          <a:xfrm>
            <a:off x="11805700" y="4069611"/>
            <a:ext cx="3036735" cy="585215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FE8DC9-5309-25E1-2ECF-584EB940A3EA}"/>
              </a:ext>
            </a:extLst>
          </p:cNvPr>
          <p:cNvSpPr txBox="1"/>
          <p:nvPr/>
        </p:nvSpPr>
        <p:spPr>
          <a:xfrm>
            <a:off x="2322022" y="4130174"/>
            <a:ext cx="294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1. výzkumná otázka</a:t>
            </a:r>
          </a:p>
        </p:txBody>
      </p:sp>
      <p:sp>
        <p:nvSpPr>
          <p:cNvPr id="21" name="Rectangle: Beveled 20">
            <a:extLst>
              <a:ext uri="{FF2B5EF4-FFF2-40B4-BE49-F238E27FC236}">
                <a16:creationId xmlns:a16="http://schemas.microsoft.com/office/drawing/2014/main" id="{EECEB317-413D-D29D-E652-E08E47A47CB2}"/>
              </a:ext>
            </a:extLst>
          </p:cNvPr>
          <p:cNvSpPr/>
          <p:nvPr/>
        </p:nvSpPr>
        <p:spPr>
          <a:xfrm>
            <a:off x="2226365" y="4069611"/>
            <a:ext cx="3036735" cy="585215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27EC94-2846-14C8-29F8-3236164F8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824" y="7278479"/>
            <a:ext cx="5675152" cy="21089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4B1086-59DE-D7A8-33A2-34A32D46B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21" y="4929372"/>
            <a:ext cx="5508679" cy="20640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3F20D80-147C-1489-4620-5CB80F8C010B}"/>
              </a:ext>
            </a:extLst>
          </p:cNvPr>
          <p:cNvSpPr txBox="1"/>
          <p:nvPr/>
        </p:nvSpPr>
        <p:spPr>
          <a:xfrm>
            <a:off x="6845605" y="6612000"/>
            <a:ext cx="3380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Porovnání v kombinaci</a:t>
            </a:r>
            <a:endParaRPr lang="cs-CZ" sz="2400" i="1" dirty="0">
              <a:solidFill>
                <a:srgbClr val="AF38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Beveled 27">
            <a:extLst>
              <a:ext uri="{FF2B5EF4-FFF2-40B4-BE49-F238E27FC236}">
                <a16:creationId xmlns:a16="http://schemas.microsoft.com/office/drawing/2014/main" id="{AA69DAFF-3F1C-73CC-599A-4CA1C099DF6D}"/>
              </a:ext>
            </a:extLst>
          </p:cNvPr>
          <p:cNvSpPr/>
          <p:nvPr/>
        </p:nvSpPr>
        <p:spPr>
          <a:xfrm>
            <a:off x="6801594" y="6550224"/>
            <a:ext cx="3424309" cy="585215"/>
          </a:xfrm>
          <a:prstGeom prst="bevel">
            <a:avLst/>
          </a:prstGeom>
          <a:noFill/>
          <a:ln>
            <a:solidFill>
              <a:srgbClr val="AF382B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rgbClr val="AF382B"/>
              </a:solidFill>
            </a:endParaRPr>
          </a:p>
        </p:txBody>
      </p:sp>
      <p:pic>
        <p:nvPicPr>
          <p:cNvPr id="30" name="Picture 29" descr="MŠ Sluníčko Kladno | Mateřská školka Sluníčko Kladno">
            <a:extLst>
              <a:ext uri="{FF2B5EF4-FFF2-40B4-BE49-F238E27FC236}">
                <a16:creationId xmlns:a16="http://schemas.microsoft.com/office/drawing/2014/main" id="{BA305F73-1939-00DB-43CE-49E28317FD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" y="281727"/>
            <a:ext cx="929125" cy="946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264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2483</TotalTime>
  <Words>662</Words>
  <Application>Microsoft Office PowerPoint</Application>
  <PresentationFormat>Custom</PresentationFormat>
  <Paragraphs>105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MS UI Gothic</vt:lpstr>
      <vt:lpstr>Arial</vt:lpstr>
      <vt:lpstr>Calibri</vt:lpstr>
      <vt:lpstr>Calibri Light</vt:lpstr>
      <vt:lpstr>Imprint MT Shadow</vt:lpstr>
      <vt:lpstr>Wingdings</vt:lpstr>
      <vt:lpstr>Office Theme</vt:lpstr>
      <vt:lpstr>Studie využitelnosti půdní části objektu mateřské školy včetně návrhu zateplení střešního pláště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Děkuji za pozornost</vt:lpstr>
      <vt:lpstr>PowerPoint Presentation</vt:lpstr>
      <vt:lpstr>PowerPoint Presentation</vt:lpstr>
      <vt:lpstr>PowerPoint Presentation</vt:lpstr>
      <vt:lpstr>Prostor pro doplňující dotazy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dsadasds</dc:title>
  <dc:creator>Pája</dc:creator>
  <cp:lastModifiedBy>Pája Zmrzlina</cp:lastModifiedBy>
  <cp:revision>32</cp:revision>
  <dcterms:created xsi:type="dcterms:W3CDTF">2023-05-14T13:42:07Z</dcterms:created>
  <dcterms:modified xsi:type="dcterms:W3CDTF">2023-06-12T18:46:51Z</dcterms:modified>
</cp:coreProperties>
</file>