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9" r:id="rId16"/>
    <p:sldId id="32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DF5C-2477-4B94-9935-5A3F371065C4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835B-A8B0-4664-A9AB-038B815435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12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CF93866-F837-D973-82B7-E77232F4A8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5988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297E12-C87B-49CB-AF8F-F3F86F49E145}" type="slidenum">
              <a:rPr lang="cs-CZ" altLang="cs-CZ" sz="12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cs-CZ" altLang="cs-CZ" sz="1200" b="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D30F28-80F0-DA4E-C87E-E9937AA5A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4921E05-083C-1014-C0C0-55B30DF84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487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52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1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08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50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769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4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75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52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65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95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376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D5BE54-D5F4-4719-925E-3B1955188F45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7FF54C-7A27-479C-B527-933D59833E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52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vstecb.cz/auth/mail/mail_posli?to=25027%40mail.vstecb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vstecb.cz/auth/mail/mail_posli?to=25027%40mail.vstecb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C3BEB6"/>
                </a:solidFill>
                <a:effectLst/>
                <a:latin typeface="Open Sans" panose="020B0606030504020204" pitchFamily="34" charset="0"/>
                <a:hlinkClick r:id="rId3"/>
              </a:rPr>
              <a:t>25027@mail.vstecb.cz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2359025"/>
            <a:ext cx="108627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Vliv zaformování jednoduchého tlakového odlitku na režim plnění tvarové dutiny formy</a:t>
            </a:r>
            <a:endParaRPr lang="cs-CZ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Text Box 62">
            <a:extLst>
              <a:ext uri="{FF2B5EF4-FFF2-40B4-BE49-F238E27FC236}">
                <a16:creationId xmlns:a16="http://schemas.microsoft.com/office/drawing/2014/main" id="{985643E3-E427-119D-9ECB-99EFB4CD5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2" y="4174236"/>
            <a:ext cx="1067646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bakalářské práce: Jakub Mylbachr</a:t>
            </a:r>
          </a:p>
          <a:p>
            <a:pPr marR="179705" indent="180340" algn="ctr">
              <a:lnSpc>
                <a:spcPct val="150000"/>
              </a:lnSpc>
              <a:spcAft>
                <a:spcPts val="600"/>
              </a:spcAft>
              <a:tabLst>
                <a:tab pos="2250440" algn="l"/>
              </a:tabLs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bakalářské práce: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Ing. Ján Majerník, PhD.</a:t>
            </a:r>
          </a:p>
          <a:p>
            <a:pPr algn="ctr">
              <a:spcAft>
                <a:spcPts val="12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Oponentka bakalářské práce: </a:t>
            </a:r>
            <a:r>
              <a:rPr lang="cs-CZ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Romana Zvolánková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E6AD68E2-62D1-29F4-1891-0F2462AE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5234" y="811912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A527570-4404-45A8-3DA4-863C34EAFC93}"/>
              </a:ext>
            </a:extLst>
          </p:cNvPr>
          <p:cNvSpPr txBox="1"/>
          <p:nvPr/>
        </p:nvSpPr>
        <p:spPr>
          <a:xfrm>
            <a:off x="2967566" y="62090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Arial" pitchFamily="34" charset="0"/>
                <a:cs typeface="Arial" pitchFamily="34" charset="0"/>
              </a:rPr>
              <a:t>Vysoká škola technická a ekonomická  v Českých Budějovicích</a:t>
            </a:r>
            <a:endParaRPr lang="cs-CZ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br>
              <a:rPr lang="cs-CZ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– technologický </a:t>
            </a:r>
            <a:endParaRPr lang="cs-CZ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A291A-F7D7-AB93-6943-47BCDC11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68EA6D-7CCF-FECB-7DD3-28393F0FD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907" y="369807"/>
            <a:ext cx="8400640" cy="6118386"/>
          </a:xfrm>
        </p:spPr>
      </p:pic>
    </p:spTree>
    <p:extLst>
      <p:ext uri="{BB962C8B-B14F-4D97-AF65-F5344CB8AC3E}">
        <p14:creationId xmlns:p14="http://schemas.microsoft.com/office/powerpoint/2010/main" val="330492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1342AF-93C0-535C-3318-61628AEE4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887" y="361807"/>
            <a:ext cx="8591413" cy="6134385"/>
          </a:xfrm>
        </p:spPr>
      </p:pic>
    </p:spTree>
    <p:extLst>
      <p:ext uri="{BB962C8B-B14F-4D97-AF65-F5344CB8AC3E}">
        <p14:creationId xmlns:p14="http://schemas.microsoft.com/office/powerpoint/2010/main" val="17467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0435B-6B02-FF21-4C29-66D0114A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61" y="381548"/>
            <a:ext cx="10058400" cy="935334"/>
          </a:xfrm>
        </p:spPr>
        <p:txBody>
          <a:bodyPr>
            <a:normAutofit/>
          </a:bodyPr>
          <a:lstStyle/>
          <a:p>
            <a:r>
              <a:rPr lang="cs-CZ" sz="3600" dirty="0"/>
              <a:t>Zachycení plynů v odlitcích</a:t>
            </a: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AFE974D0-C00F-D563-1E77-018F73165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001628"/>
              </p:ext>
            </p:extLst>
          </p:nvPr>
        </p:nvGraphicFramePr>
        <p:xfrm>
          <a:off x="395617" y="1631446"/>
          <a:ext cx="4095989" cy="2049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092">
                  <a:extLst>
                    <a:ext uri="{9D8B030D-6E8A-4147-A177-3AD203B41FA5}">
                      <a16:colId xmlns:a16="http://schemas.microsoft.com/office/drawing/2014/main" val="2205587106"/>
                    </a:ext>
                  </a:extLst>
                </a:gridCol>
                <a:gridCol w="959094">
                  <a:extLst>
                    <a:ext uri="{9D8B030D-6E8A-4147-A177-3AD203B41FA5}">
                      <a16:colId xmlns:a16="http://schemas.microsoft.com/office/drawing/2014/main" val="1657703259"/>
                    </a:ext>
                  </a:extLst>
                </a:gridCol>
                <a:gridCol w="959094">
                  <a:extLst>
                    <a:ext uri="{9D8B030D-6E8A-4147-A177-3AD203B41FA5}">
                      <a16:colId xmlns:a16="http://schemas.microsoft.com/office/drawing/2014/main" val="4166634738"/>
                    </a:ext>
                  </a:extLst>
                </a:gridCol>
                <a:gridCol w="959709">
                  <a:extLst>
                    <a:ext uri="{9D8B030D-6E8A-4147-A177-3AD203B41FA5}">
                      <a16:colId xmlns:a16="http://schemas.microsoft.com/office/drawing/2014/main" val="3484033043"/>
                    </a:ext>
                  </a:extLst>
                </a:gridCol>
              </a:tblGrid>
              <a:tr h="45570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Oblast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Varianta A (%)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Varianta B (%)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Varianta C (%)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699903"/>
                  </a:ext>
                </a:extLst>
              </a:tr>
              <a:tr h="21324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Jádro 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0,082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835409"/>
                  </a:ext>
                </a:extLst>
              </a:tr>
              <a:tr h="21324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Jádro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0,003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270309"/>
                  </a:ext>
                </a:extLst>
              </a:tr>
              <a:tr h="21324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Jádro 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881909"/>
                  </a:ext>
                </a:extLst>
              </a:tr>
              <a:tr h="21324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Jádro 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144885"/>
                  </a:ext>
                </a:extLst>
              </a:tr>
              <a:tr h="213241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Horní část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0,001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0,026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1,292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759457"/>
                  </a:ext>
                </a:extLst>
              </a:tr>
              <a:tr h="45570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>
                          <a:effectLst/>
                        </a:rPr>
                        <a:t>Průměr za jádry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0,015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0,02175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0,00225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756504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CF22AC6D-5F27-7A2B-942A-7C15AF7E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4" y="3840659"/>
            <a:ext cx="2431714" cy="24317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5D3B85D-5377-D1D0-E8E0-C5FCE509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62" y="2006418"/>
            <a:ext cx="7171421" cy="36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2C8DCBC9-E0DE-46B3-8FAE-C5C15137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9C245B-9B96-ABAC-146A-555DC204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Navrhovaná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A29D97-AE48-178B-142B-E9B20773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791625"/>
            <a:ext cx="6281928" cy="3648456"/>
          </a:xfrm>
        </p:spPr>
        <p:txBody>
          <a:bodyPr>
            <a:normAutofit/>
          </a:bodyPr>
          <a:lstStyle/>
          <a:p>
            <a:r>
              <a:rPr lang="cs-CZ" dirty="0"/>
              <a:t>Odvzdušnění vršku variant A </a:t>
            </a:r>
            <a:r>
              <a:rPr lang="cs-CZ" dirty="0" err="1"/>
              <a:t>a</a:t>
            </a:r>
            <a:r>
              <a:rPr lang="cs-CZ" dirty="0"/>
              <a:t> B</a:t>
            </a:r>
          </a:p>
          <a:p>
            <a:r>
              <a:rPr lang="cs-CZ" dirty="0"/>
              <a:t>Zaoblení vtokového zářezu varianty C</a:t>
            </a:r>
          </a:p>
          <a:p>
            <a:endParaRPr lang="cs-CZ" dirty="0"/>
          </a:p>
        </p:txBody>
      </p:sp>
      <p:pic>
        <p:nvPicPr>
          <p:cNvPr id="4" name="Obrázek 3" descr="Obsah obrázku tabulka&#10;&#10;Popis byl vytvořen automaticky">
            <a:extLst>
              <a:ext uri="{FF2B5EF4-FFF2-40B4-BE49-F238E27FC236}">
                <a16:creationId xmlns:a16="http://schemas.microsoft.com/office/drawing/2014/main" id="{D594EFC7-E5D8-D9AC-26FF-F56CD816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6"/>
          <a:stretch/>
        </p:blipFill>
        <p:spPr>
          <a:xfrm>
            <a:off x="7903029" y="237745"/>
            <a:ext cx="4058758" cy="3191256"/>
          </a:xfrm>
          <a:prstGeom prst="rect">
            <a:avLst/>
          </a:prstGeom>
        </p:spPr>
      </p:pic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2D08FAA4-3A06-8B35-6C53-C2AF39AA58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7" r="3" b="21053"/>
          <a:stretch/>
        </p:blipFill>
        <p:spPr bwMode="auto">
          <a:xfrm>
            <a:off x="7903029" y="3429002"/>
            <a:ext cx="4058758" cy="3191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4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D80CF-2A11-23B6-5B5C-24B9F763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Dosažené výsledky a 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8C67F-EE51-D845-DEA3-E6563298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Varianta B nejvhodnější na základě výsledků</a:t>
            </a:r>
          </a:p>
          <a:p>
            <a:pPr lvl="1"/>
            <a:r>
              <a:rPr lang="cs-CZ" dirty="0"/>
              <a:t>Tepelná homogenita</a:t>
            </a:r>
          </a:p>
          <a:p>
            <a:pPr lvl="1"/>
            <a:r>
              <a:rPr lang="cs-CZ" dirty="0"/>
              <a:t>Nejmenší pórovitost</a:t>
            </a:r>
          </a:p>
          <a:p>
            <a:pPr lvl="1"/>
            <a:r>
              <a:rPr lang="cs-CZ" dirty="0"/>
              <a:t>Neplynulejší plnění</a:t>
            </a:r>
          </a:p>
          <a:p>
            <a:pPr lvl="1"/>
            <a:r>
              <a:rPr lang="cs-CZ" dirty="0"/>
              <a:t>Nejméně turbulencí</a:t>
            </a:r>
          </a:p>
        </p:txBody>
      </p:sp>
    </p:spTree>
    <p:extLst>
      <p:ext uri="{BB962C8B-B14F-4D97-AF65-F5344CB8AC3E}">
        <p14:creationId xmlns:p14="http://schemas.microsoft.com/office/powerpoint/2010/main" val="133485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4">
            <a:extLst>
              <a:ext uri="{FF2B5EF4-FFF2-40B4-BE49-F238E27FC236}">
                <a16:creationId xmlns:a16="http://schemas.microsoft.com/office/drawing/2014/main" id="{42F3B42B-48AD-0597-102E-778BCB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b="1" i="0" u="none" strike="noStrike" dirty="0">
                <a:solidFill>
                  <a:srgbClr val="C3BEB6"/>
                </a:solidFill>
                <a:effectLst/>
                <a:latin typeface="Open Sans" panose="020B0606030504020204" pitchFamily="34" charset="0"/>
                <a:hlinkClick r:id="rId3"/>
              </a:rPr>
              <a:t>25027@mail.vstecb.cz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2877" name="Text Box 61">
            <a:extLst>
              <a:ext uri="{FF2B5EF4-FFF2-40B4-BE49-F238E27FC236}">
                <a16:creationId xmlns:a16="http://schemas.microsoft.com/office/drawing/2014/main" id="{6A6668E1-9880-48F4-D4B5-4019A1FF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8" y="2359025"/>
            <a:ext cx="108627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Vliv zaformování jednoduchého tlakového odlitku na režim plnění tvarové dutiny formy</a:t>
            </a:r>
            <a:endParaRPr lang="cs-CZ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Text Box 62">
            <a:extLst>
              <a:ext uri="{FF2B5EF4-FFF2-40B4-BE49-F238E27FC236}">
                <a16:creationId xmlns:a16="http://schemas.microsoft.com/office/drawing/2014/main" id="{985643E3-E427-119D-9ECB-99EFB4CD5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2" y="4174236"/>
            <a:ext cx="1067646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bakalářské práce: Jakub Mylbachr</a:t>
            </a:r>
          </a:p>
          <a:p>
            <a:pPr marR="179705" indent="180340" algn="ctr">
              <a:lnSpc>
                <a:spcPct val="150000"/>
              </a:lnSpc>
              <a:spcAft>
                <a:spcPts val="600"/>
              </a:spcAft>
              <a:tabLst>
                <a:tab pos="2250440" algn="l"/>
              </a:tabLs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bakalářské práce: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Ing. Ján Majerník, PhD.</a:t>
            </a:r>
          </a:p>
          <a:p>
            <a:pPr algn="ctr">
              <a:spcAft>
                <a:spcPts val="12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Oponentka bakalářské práce: </a:t>
            </a:r>
            <a:r>
              <a:rPr lang="cs-CZ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Romana Zvolánková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E6AD68E2-62D1-29F4-1891-0F2462AE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5234" y="811912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A527570-4404-45A8-3DA4-863C34EAFC93}"/>
              </a:ext>
            </a:extLst>
          </p:cNvPr>
          <p:cNvSpPr txBox="1"/>
          <p:nvPr/>
        </p:nvSpPr>
        <p:spPr>
          <a:xfrm>
            <a:off x="2967566" y="62090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Arial" pitchFamily="34" charset="0"/>
                <a:cs typeface="Arial" pitchFamily="34" charset="0"/>
              </a:rPr>
              <a:t>Vysoká škola technická a ekonomická  v Českých Budějovicích</a:t>
            </a:r>
            <a:endParaRPr lang="cs-CZ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br>
              <a:rPr lang="cs-CZ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Technicko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– technologický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1569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D8748-29FF-D061-CE51-21612D71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250"/>
            <a:ext cx="10058400" cy="1099794"/>
          </a:xfrm>
        </p:spPr>
        <p:txBody>
          <a:bodyPr>
            <a:normAutofit/>
          </a:bodyPr>
          <a:lstStyle/>
          <a:p>
            <a:r>
              <a:rPr lang="cs-CZ" sz="3600" dirty="0"/>
              <a:t>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EF9B9-1DF7-7BB9-6A32-A66F261A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605052"/>
            <a:ext cx="4689315" cy="3884647"/>
          </a:xfrm>
        </p:spPr>
        <p:txBody>
          <a:bodyPr/>
          <a:lstStyle/>
          <a:p>
            <a:r>
              <a:rPr lang="cs-CZ" dirty="0" err="1"/>
              <a:t>Podeutektické</a:t>
            </a:r>
            <a:r>
              <a:rPr lang="cs-CZ" dirty="0"/>
              <a:t> (4,5 až 10 %)</a:t>
            </a:r>
          </a:p>
          <a:p>
            <a:pPr lvl="1"/>
            <a:r>
              <a:rPr lang="cs-CZ" sz="1200" dirty="0"/>
              <a:t>Obsahují dendrity tuhého roztoku </a:t>
            </a:r>
            <a:r>
              <a:rPr lang="el-GR" sz="1200" dirty="0"/>
              <a:t>α(</a:t>
            </a:r>
            <a:r>
              <a:rPr lang="cs-CZ" sz="1200" dirty="0"/>
              <a:t>Al) a eutektikum</a:t>
            </a:r>
          </a:p>
          <a:p>
            <a:pPr lvl="1"/>
            <a:r>
              <a:rPr lang="cs-CZ" sz="1200" dirty="0"/>
              <a:t>Menší </a:t>
            </a:r>
            <a:r>
              <a:rPr lang="cs-CZ" sz="1200" dirty="0" err="1"/>
              <a:t>zabíhavost</a:t>
            </a:r>
            <a:endParaRPr lang="cs-CZ" sz="1200" dirty="0"/>
          </a:p>
          <a:p>
            <a:pPr lvl="1"/>
            <a:r>
              <a:rPr lang="cs-CZ" sz="1200" dirty="0"/>
              <a:t>Jednoduší mechanicky nenamáhané součásti</a:t>
            </a:r>
          </a:p>
          <a:p>
            <a:r>
              <a:rPr lang="cs-CZ" dirty="0"/>
              <a:t>Eutektické (10 až 13 %)</a:t>
            </a:r>
          </a:p>
          <a:p>
            <a:pPr lvl="1"/>
            <a:r>
              <a:rPr lang="cs-CZ" sz="1200" dirty="0"/>
              <a:t>Čistá eutektický struktura</a:t>
            </a:r>
          </a:p>
          <a:p>
            <a:pPr lvl="1"/>
            <a:r>
              <a:rPr lang="cs-CZ" sz="1200" dirty="0"/>
              <a:t>Tenkostěnné tvarově složité odlitky</a:t>
            </a:r>
          </a:p>
          <a:p>
            <a:pPr lvl="1"/>
            <a:r>
              <a:rPr lang="cs-CZ" sz="1200" dirty="0"/>
              <a:t>Vhodné pro tlakové lití</a:t>
            </a:r>
          </a:p>
          <a:p>
            <a:r>
              <a:rPr lang="cs-CZ" dirty="0" err="1"/>
              <a:t>Nadeutektické</a:t>
            </a:r>
            <a:r>
              <a:rPr lang="cs-CZ" dirty="0"/>
              <a:t> (14-17 %)</a:t>
            </a:r>
          </a:p>
          <a:p>
            <a:pPr lvl="1"/>
            <a:r>
              <a:rPr lang="cs-CZ" sz="1200" dirty="0"/>
              <a:t>Eutektikum a hrubé krystaly křemíku</a:t>
            </a:r>
          </a:p>
          <a:p>
            <a:pPr lvl="1"/>
            <a:r>
              <a:rPr lang="cs-CZ" sz="1200" dirty="0"/>
              <a:t>Jsou křehké</a:t>
            </a:r>
          </a:p>
          <a:p>
            <a:pPr lvl="1"/>
            <a:r>
              <a:rPr lang="cs-CZ" sz="1200" dirty="0"/>
              <a:t>Malá tepelná roztažnost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6011DE-BEEA-1888-AA2C-767D8969A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88" y="1026147"/>
            <a:ext cx="5946482" cy="455217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B9F94E-36F9-CA60-A3E0-4AA08C041F41}"/>
              </a:ext>
            </a:extLst>
          </p:cNvPr>
          <p:cNvSpPr txBox="1"/>
          <p:nvPr/>
        </p:nvSpPr>
        <p:spPr>
          <a:xfrm>
            <a:off x="631570" y="1419579"/>
            <a:ext cx="47689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Jaký je rozdíl mezi </a:t>
            </a:r>
            <a:r>
              <a:rPr lang="cs-CZ" sz="1400" dirty="0" err="1"/>
              <a:t>podeutektickou</a:t>
            </a:r>
            <a:r>
              <a:rPr lang="cs-CZ" sz="1400" dirty="0"/>
              <a:t> / eutektickou / </a:t>
            </a:r>
            <a:r>
              <a:rPr lang="cs-CZ" sz="1400" dirty="0" err="1"/>
              <a:t>nadeutektickou</a:t>
            </a:r>
            <a:r>
              <a:rPr lang="cs-CZ" sz="1400" dirty="0"/>
              <a:t> slitinou – vhodnost použití pro daný odlitek.</a:t>
            </a:r>
          </a:p>
        </p:txBody>
      </p:sp>
    </p:spTree>
    <p:extLst>
      <p:ext uri="{BB962C8B-B14F-4D97-AF65-F5344CB8AC3E}">
        <p14:creationId xmlns:p14="http://schemas.microsoft.com/office/powerpoint/2010/main" val="297275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41FA0-C517-7685-1834-4E91750D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25D51-76A0-34A2-73EC-154F54A7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/>
              <a:t>Cílem práce je posouzení vhodnosti zaformování odlitku a jeho napojení na vtokovou soustavu s ohledem na režim plnění tvarové dutiny formy a zachytávání plynů v objemu odlitku během plnící fáze licího cyklu.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61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D866FC-9429-7206-AD08-48F9D143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B285A5-CB41-BE59-169E-4902750B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cs-CZ" dirty="0"/>
              <a:t>Technologie lití kovů pod tlakem</a:t>
            </a:r>
          </a:p>
          <a:p>
            <a:r>
              <a:rPr lang="cs-CZ" dirty="0"/>
              <a:t>Stroje pro tlakové lití</a:t>
            </a:r>
          </a:p>
          <a:p>
            <a:r>
              <a:rPr lang="cs-CZ" dirty="0"/>
              <a:t>Parametry tlakového lití</a:t>
            </a:r>
          </a:p>
          <a:p>
            <a:r>
              <a:rPr lang="cs-CZ" dirty="0"/>
              <a:t>Forma pro tlakové lití</a:t>
            </a:r>
          </a:p>
          <a:p>
            <a:r>
              <a:rPr lang="cs-CZ" dirty="0"/>
              <a:t>Konstrukce vtokového systému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diagram&#10;&#10;Popis byl vytvořen automaticky">
            <a:extLst>
              <a:ext uri="{FF2B5EF4-FFF2-40B4-BE49-F238E27FC236}">
                <a16:creationId xmlns:a16="http://schemas.microsoft.com/office/drawing/2014/main" id="{F80D8AF6-4497-2F2D-1B78-6ADA57EF8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28" y="1041943"/>
            <a:ext cx="3318836" cy="47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3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F0C04-D033-77C7-E0DC-B3F5F553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100"/>
              <a:t>Návrh vtokových soustav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466779-CC72-4765-90DC-60D672C6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900DD50-FDD8-947C-2E00-63FB2A4BE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44093" b="1"/>
          <a:stretch/>
        </p:blipFill>
        <p:spPr>
          <a:xfrm>
            <a:off x="233264" y="233264"/>
            <a:ext cx="3324388" cy="37556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4CC21CB-C801-4F0F-9D0C-F0DC56B4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diagram&#10;&#10;Popis byl vytvořen automaticky">
            <a:extLst>
              <a:ext uri="{FF2B5EF4-FFF2-40B4-BE49-F238E27FC236}">
                <a16:creationId xmlns:a16="http://schemas.microsoft.com/office/drawing/2014/main" id="{F29D0DA0-6B89-B34A-9D80-73FF90DCE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r="26722" b="2"/>
          <a:stretch/>
        </p:blipFill>
        <p:spPr>
          <a:xfrm>
            <a:off x="3692243" y="239052"/>
            <a:ext cx="2722671" cy="2474937"/>
          </a:xfrm>
          <a:prstGeom prst="rect">
            <a:avLst/>
          </a:prstGeom>
        </p:spPr>
      </p:pic>
      <p:sp>
        <p:nvSpPr>
          <p:cNvPr id="33" name="Rectangle 27">
            <a:extLst>
              <a:ext uri="{FF2B5EF4-FFF2-40B4-BE49-F238E27FC236}">
                <a16:creationId xmlns:a16="http://schemas.microsoft.com/office/drawing/2014/main" id="{01F54991-4556-4CD5-8883-CB801924B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627CE0-FFA8-6121-DD14-5DE5DACE9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r="-2" b="-2"/>
          <a:stretch/>
        </p:blipFill>
        <p:spPr>
          <a:xfrm>
            <a:off x="233264" y="4154694"/>
            <a:ext cx="3324388" cy="24700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098071B-235E-F1D6-D727-AEEE1FEE7F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18" b="3"/>
          <a:stretch/>
        </p:blipFill>
        <p:spPr>
          <a:xfrm>
            <a:off x="3692243" y="2874858"/>
            <a:ext cx="2722671" cy="374987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AE793F-EBEB-461D-879B-CF3320B2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dirty="0"/>
              <a:t>Varianta A</a:t>
            </a:r>
          </a:p>
          <a:p>
            <a:r>
              <a:rPr lang="cs-CZ" dirty="0"/>
              <a:t>Varianta B</a:t>
            </a:r>
          </a:p>
          <a:p>
            <a:r>
              <a:rPr lang="cs-CZ" dirty="0"/>
              <a:t>Varianta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7F300-BA99-E44A-804F-5D737417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3700"/>
              <a:t>Výpočet rozměrů vtokové soustavy</a:t>
            </a:r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4366F995-CE8F-FC9B-4709-E77BFC2A9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4" y="1706292"/>
            <a:ext cx="5367165" cy="345822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49549-21C8-20AC-C096-453FEF454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dirty="0"/>
              <a:t>Čas plnění dutiny = 0,072 s</a:t>
            </a:r>
          </a:p>
          <a:p>
            <a:pPr marL="342900" indent="-342900">
              <a:buAutoNum type="arabicParenR"/>
            </a:pPr>
            <a:r>
              <a:rPr lang="cs-CZ" dirty="0"/>
              <a:t>Rychlost proudění kapaliny = 79,08 m/s        34m/s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BACB380-6096-697F-ED45-7316DBA9E15C}"/>
              </a:ext>
            </a:extLst>
          </p:cNvPr>
          <p:cNvSpPr/>
          <p:nvPr/>
        </p:nvSpPr>
        <p:spPr>
          <a:xfrm>
            <a:off x="8047140" y="2891260"/>
            <a:ext cx="282872" cy="1644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450FA03-2091-F2FF-7C2B-29CD06B3F24E}"/>
              </a:ext>
            </a:extLst>
          </p:cNvPr>
          <p:cNvSpPr/>
          <p:nvPr/>
        </p:nvSpPr>
        <p:spPr>
          <a:xfrm>
            <a:off x="3830558" y="1878026"/>
            <a:ext cx="112792" cy="112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40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4F1F4-1070-F904-8D48-816C82C1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Rozměry vtokové soustavy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Zástupný obsah 3">
                <a:extLst>
                  <a:ext uri="{FF2B5EF4-FFF2-40B4-BE49-F238E27FC236}">
                    <a16:creationId xmlns:a16="http://schemas.microsoft.com/office/drawing/2014/main" id="{D340CC74-1D68-5A96-ED7C-1E761749785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24735827"/>
                  </p:ext>
                </p:extLst>
              </p:nvPr>
            </p:nvGraphicFramePr>
            <p:xfrm>
              <a:off x="5478124" y="1386027"/>
              <a:ext cx="5906182" cy="406056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05294">
                      <a:extLst>
                        <a:ext uri="{9D8B030D-6E8A-4147-A177-3AD203B41FA5}">
                          <a16:colId xmlns:a16="http://schemas.microsoft.com/office/drawing/2014/main" val="3833530390"/>
                        </a:ext>
                      </a:extLst>
                    </a:gridCol>
                    <a:gridCol w="1188110">
                      <a:extLst>
                        <a:ext uri="{9D8B030D-6E8A-4147-A177-3AD203B41FA5}">
                          <a16:colId xmlns:a16="http://schemas.microsoft.com/office/drawing/2014/main" val="656187197"/>
                        </a:ext>
                      </a:extLst>
                    </a:gridCol>
                    <a:gridCol w="1188109">
                      <a:extLst>
                        <a:ext uri="{9D8B030D-6E8A-4147-A177-3AD203B41FA5}">
                          <a16:colId xmlns:a16="http://schemas.microsoft.com/office/drawing/2014/main" val="1569442383"/>
                        </a:ext>
                      </a:extLst>
                    </a:gridCol>
                    <a:gridCol w="1324669">
                      <a:extLst>
                        <a:ext uri="{9D8B030D-6E8A-4147-A177-3AD203B41FA5}">
                          <a16:colId xmlns:a16="http://schemas.microsoft.com/office/drawing/2014/main" val="2450396577"/>
                        </a:ext>
                      </a:extLst>
                    </a:gridCol>
                  </a:tblGrid>
                  <a:tr h="421801">
                    <a:tc gridSpan="4"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1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Parametry vtokové soustavy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04145" marR="104145" marT="52072" marB="52072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9011654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Parametr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Varianta A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Varianta B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Varianta C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5678339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Plocha průřezu / S</a:t>
                          </a:r>
                          <a:r>
                            <a:rPr lang="cs-CZ" sz="1200" b="0" i="1" u="none" strike="noStrike" baseline="-250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369,72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369,72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369,72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4438526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Výška / CT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14,6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14,6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14,6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050470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Šířka / CB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29,2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29,2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29,2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2281884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Sklon úhlu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75°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75°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75°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527840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Plocha vtokového zářezu /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205,4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205,4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205,4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52471414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Délka vtokového zářezu / a 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130,1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130,1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x 65,05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611021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Výška vtokového zářezu / b 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1,58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1,58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1,58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939171"/>
                      </a:ext>
                    </a:extLst>
                  </a:tr>
                  <a:tr h="353716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Plocha průřezu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300" b="0" i="1" u="none" strike="noStrik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300" b="0" i="1" u="none" strike="noStrik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ar-AE" sz="1300" b="0" i="1" u="none" strike="noStrike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𝐾𝑧</m:t>
                                  </m:r>
                                </m:sub>
                              </m:sSub>
                            </m:oMath>
                          </a14:m>
                          <a:endParaRPr lang="ar-AE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406,7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6728532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Výška / CT</a:t>
                          </a:r>
                          <a:r>
                            <a:rPr lang="cs-CZ" sz="1200" b="0" i="1" u="none" strike="noStrike" baseline="-250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15,3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8942795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Šířka / CB</a:t>
                          </a:r>
                          <a:r>
                            <a:rPr lang="cs-CZ" sz="1200" b="0" i="1" u="none" strike="noStrike" baseline="-250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30,6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6072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Zástupný obsah 3">
                <a:extLst>
                  <a:ext uri="{FF2B5EF4-FFF2-40B4-BE49-F238E27FC236}">
                    <a16:creationId xmlns:a16="http://schemas.microsoft.com/office/drawing/2014/main" id="{D340CC74-1D68-5A96-ED7C-1E761749785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24735827"/>
                  </p:ext>
                </p:extLst>
              </p:nvPr>
            </p:nvGraphicFramePr>
            <p:xfrm>
              <a:off x="5478124" y="1386027"/>
              <a:ext cx="5906182" cy="406056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05294">
                      <a:extLst>
                        <a:ext uri="{9D8B030D-6E8A-4147-A177-3AD203B41FA5}">
                          <a16:colId xmlns:a16="http://schemas.microsoft.com/office/drawing/2014/main" val="3833530390"/>
                        </a:ext>
                      </a:extLst>
                    </a:gridCol>
                    <a:gridCol w="1188110">
                      <a:extLst>
                        <a:ext uri="{9D8B030D-6E8A-4147-A177-3AD203B41FA5}">
                          <a16:colId xmlns:a16="http://schemas.microsoft.com/office/drawing/2014/main" val="656187197"/>
                        </a:ext>
                      </a:extLst>
                    </a:gridCol>
                    <a:gridCol w="1188109">
                      <a:extLst>
                        <a:ext uri="{9D8B030D-6E8A-4147-A177-3AD203B41FA5}">
                          <a16:colId xmlns:a16="http://schemas.microsoft.com/office/drawing/2014/main" val="1569442383"/>
                        </a:ext>
                      </a:extLst>
                    </a:gridCol>
                    <a:gridCol w="1324669">
                      <a:extLst>
                        <a:ext uri="{9D8B030D-6E8A-4147-A177-3AD203B41FA5}">
                          <a16:colId xmlns:a16="http://schemas.microsoft.com/office/drawing/2014/main" val="2450396577"/>
                        </a:ext>
                      </a:extLst>
                    </a:gridCol>
                  </a:tblGrid>
                  <a:tr h="421801">
                    <a:tc gridSpan="4"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1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Parametry vtokové soustavy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04145" marR="104145" marT="52072" marB="52072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9011654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Parametr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Varianta A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Varianta B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1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Varianta C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5678339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Plocha průřezu / S</a:t>
                          </a:r>
                          <a:r>
                            <a:rPr lang="cs-CZ" sz="1200" b="0" i="1" u="none" strike="noStrike" baseline="-250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369,72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369,72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369,72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4438526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Výška / CT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14,6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14,6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14,6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050470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Šířka / CB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29,2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29,2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29,2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2281884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Sklon úhlu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75°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75°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75°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7527840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Plocha vtokového zářezu /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205,4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205,4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205,4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52471414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Délka vtokového zářezu / a 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130,1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130,1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x 65,05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611021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Výška vtokového zářezu / b 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1,58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1,58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1,58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939171"/>
                      </a:ext>
                    </a:extLst>
                  </a:tr>
                  <a:tr h="353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863793" r="-16823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406,7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6728532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Výška / CT</a:t>
                          </a:r>
                          <a:r>
                            <a:rPr lang="cs-CZ" sz="1200" b="0" i="1" u="none" strike="noStrike" baseline="-250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15,3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8942795"/>
                      </a:ext>
                    </a:extLst>
                  </a:tr>
                  <a:tr h="328505">
                    <a:tc>
                      <a:txBody>
                        <a:bodyPr/>
                        <a:lstStyle/>
                        <a:p>
                          <a:pPr indent="182880" algn="l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Šířka / CB</a:t>
                          </a:r>
                          <a:r>
                            <a:rPr lang="cs-CZ" sz="1200" b="0" i="1" u="none" strike="noStrike" baseline="-250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cs-CZ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30,6 mm</a:t>
                          </a:r>
                          <a:endParaRPr lang="cs-CZ" sz="20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78109" marR="78109" marT="10849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6072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69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59BFF-BB7C-3F23-C3B3-EECE5396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93700"/>
            <a:ext cx="8902700" cy="737844"/>
          </a:xfrm>
        </p:spPr>
        <p:txBody>
          <a:bodyPr>
            <a:normAutofit fontScale="90000"/>
          </a:bodyPr>
          <a:lstStyle/>
          <a:p>
            <a:r>
              <a:rPr lang="cs-CZ" dirty="0"/>
              <a:t>Vyhodnocení simulace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2C00A87-A275-20EA-78F1-FD7053718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575" y="1030275"/>
            <a:ext cx="8070850" cy="5345126"/>
          </a:xfrm>
        </p:spPr>
      </p:pic>
    </p:spTree>
    <p:extLst>
      <p:ext uri="{BB962C8B-B14F-4D97-AF65-F5344CB8AC3E}">
        <p14:creationId xmlns:p14="http://schemas.microsoft.com/office/powerpoint/2010/main" val="416712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5105E1C-6D22-3D21-F69C-03C2EE49D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817" y="453867"/>
            <a:ext cx="7874365" cy="5853638"/>
          </a:xfrm>
        </p:spPr>
      </p:pic>
    </p:spTree>
    <p:extLst>
      <p:ext uri="{BB962C8B-B14F-4D97-AF65-F5344CB8AC3E}">
        <p14:creationId xmlns:p14="http://schemas.microsoft.com/office/powerpoint/2010/main" val="169712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8282B93-7FC5-DBBF-36E8-E517532BD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499" y="371137"/>
            <a:ext cx="8473001" cy="6115726"/>
          </a:xfrm>
        </p:spPr>
      </p:pic>
    </p:spTree>
    <p:extLst>
      <p:ext uri="{BB962C8B-B14F-4D97-AF65-F5344CB8AC3E}">
        <p14:creationId xmlns:p14="http://schemas.microsoft.com/office/powerpoint/2010/main" val="1903110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162</TotalTime>
  <Words>454</Words>
  <Application>Microsoft Office PowerPoint</Application>
  <PresentationFormat>Širokoúhlá obrazovka</PresentationFormat>
  <Paragraphs>130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Garamond</vt:lpstr>
      <vt:lpstr>Open Sans</vt:lpstr>
      <vt:lpstr>Times New Roman</vt:lpstr>
      <vt:lpstr>Savon</vt:lpstr>
      <vt:lpstr>Prezentace aplikace PowerPoint</vt:lpstr>
      <vt:lpstr>Cíl práce</vt:lpstr>
      <vt:lpstr>Teorie</vt:lpstr>
      <vt:lpstr>Návrh vtokových soustav</vt:lpstr>
      <vt:lpstr>Výpočet rozměrů vtokové soustavy</vt:lpstr>
      <vt:lpstr>Rozměry vtokové soustavy</vt:lpstr>
      <vt:lpstr>Vyhodnocení simulace</vt:lpstr>
      <vt:lpstr>Prezentace aplikace PowerPoint</vt:lpstr>
      <vt:lpstr>Prezentace aplikace PowerPoint</vt:lpstr>
      <vt:lpstr>Prezentace aplikace PowerPoint</vt:lpstr>
      <vt:lpstr>Prezentace aplikace PowerPoint</vt:lpstr>
      <vt:lpstr>Zachycení plynů v odlitcích</vt:lpstr>
      <vt:lpstr>Navrhovaná opatření</vt:lpstr>
      <vt:lpstr>Dosažené výsledky a přínos práce</vt:lpstr>
      <vt:lpstr>Prezentace aplikace PowerPoint</vt:lpstr>
      <vt:lpstr>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Mylbachr</dc:creator>
  <cp:lastModifiedBy>Jakub Mylbachr</cp:lastModifiedBy>
  <cp:revision>9</cp:revision>
  <dcterms:created xsi:type="dcterms:W3CDTF">2023-06-12T20:19:33Z</dcterms:created>
  <dcterms:modified xsi:type="dcterms:W3CDTF">2023-06-13T09:18:53Z</dcterms:modified>
</cp:coreProperties>
</file>