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6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81C3F-F8BF-6695-C79F-EE4D5FF9D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B30765-4EDD-C518-84F5-B20CB0FAB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74BCC6-7209-F3D6-FA67-104BC819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27AFA8-78D2-6270-0D87-DF0947E1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FED091-CD7B-8569-930F-96D634C6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56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61A2C-5F13-4DED-EA25-EB91537E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5B789D-A07D-52DF-4595-8A229EDFF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A8AE3D-C92E-70DF-344C-9DDC0E5E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B63796-D2BA-B2E8-1449-DBAFA0BC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EB514B-8603-1A42-7AE4-DC435529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3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9168193-413D-707D-5AD7-515AA7E03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F61A45-9E45-A5E0-F145-5F9071827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035A53-3A35-C83E-8B0A-4E250EFE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1459E2-A724-1560-2958-227E84F3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A7C919-B8BC-F9D3-4116-BEAFD604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10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B9517-5683-AFC0-C17F-9E1D9FCF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97335D-C4DF-550D-CFEB-CAF15296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43BB93-685C-2923-52D1-19DF004C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D58AA6-283E-E834-D2E6-ECD235A4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DF887A-AD06-2167-BEF8-3F37B2DD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7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FFEB0-5AD3-C16B-2AD5-675F29B4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6CB55-47C8-EA50-02A9-8D2081A2F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C9CC10-9044-322F-C117-1945C71A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646458-5EDB-E023-DB6C-BA0671BA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FC32CB-8B0A-C222-8378-F57D32F6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18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5FDDE-3FFB-716B-13EB-C76D33B2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5835B-145B-044D-09C7-ADFD601DC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80343B-348B-CF73-E115-11DC0907B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76C066-3CEE-67B2-6FC7-5F0C458F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F4D6D4-3A3A-EB25-4493-6005FB4CE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5D64F6-F80B-25D2-AD39-7CC85024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6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A77C2-8846-1430-ED62-80B16393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747F99-DFDD-C113-CECC-1FBDE3710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0E2862-1E87-23BD-EEFF-3EDB32B39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C5C8A2-437F-CD84-9F97-8838856AF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3FAF90-E686-4555-24E9-3AF1D5D02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3830B80-C327-D7BB-A6BE-A9C79C77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1D10A4-592A-A117-CB6F-12FC2928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1EDEFD3-BA03-91AD-ED5C-FDFA160A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15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B04C8-D254-FAD0-587F-B9CDC1AE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4112A6-D967-DF42-3979-46EE53D4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CB7BD8-7B59-E4A5-C75D-8102DC30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DA1C59-8188-7539-7DCB-14189CDC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94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0DF972-29EB-F3C3-1772-7658A3D4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6625E2-7DAC-B903-CDB4-DECB4AAD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B2E989-E108-117B-2281-357019B1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29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B8E31-56F5-9D98-81D6-206863DF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D66FA0-9C56-45A0-F9D1-2F4756EE4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12C1D1-E5D4-D6E4-BB8D-3F60CD3F8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3F6F86-5A7D-D59F-721C-23B9CC62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D6F34F-0AFB-5481-111D-3EC820B1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324CE2-5987-4DAD-3615-3D64FF30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72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12D19-BB41-FA43-6EED-C2824126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94C9275-2107-5F15-2D1F-713A87086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2B9BF0-B198-94AC-19BF-EF47B622B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A1E1F4-401E-CE71-EA75-3D76A118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350CD8-7009-26FC-D715-F2CBF94E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0BE9CC-D34F-0DDD-26BD-8EB8FA3B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85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22ACC7-F769-CFF6-16A9-67161E73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001D3F-F4E6-C355-33D5-0451AD661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E64DB4-156F-91F2-9211-C8CB5DB35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62A39-A869-46F1-A03B-53C3965C638C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7694F7-8D84-CEF4-273A-0219D1137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529890-04DD-0C3D-B7B0-A4C872E9A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116A-FC73-4F27-8617-FB13E0F3B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80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budova, venku, obloha, tráva&#10;&#10;Popis byl vytvořen automaticky">
            <a:extLst>
              <a:ext uri="{FF2B5EF4-FFF2-40B4-BE49-F238E27FC236}">
                <a16:creationId xmlns:a16="http://schemas.microsoft.com/office/drawing/2014/main" id="{4539D137-9581-8330-BC5A-E6EB627A81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11"/>
                    </a14:imgEffect>
                    <a14:imgEffect>
                      <a14:saturation sat="116000"/>
                    </a14:imgEffect>
                    <a14:imgEffect>
                      <a14:brightnessContrast bright="12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  <a:outerShdw dist="50800" dir="5400000" sx="98000" sy="98000" algn="ctr" rotWithShape="0">
              <a:srgbClr val="000000"/>
            </a:outerShdw>
            <a:reflection endPos="0" dist="50800" dir="5400000" sy="-100000" algn="bl" rotWithShape="0"/>
            <a:softEdge rad="520700"/>
          </a:effectLst>
          <a:scene3d>
            <a:camera prst="orthographicFront"/>
            <a:lightRig rig="threePt" dir="t"/>
          </a:scene3d>
          <a:sp3d extrusionH="114300" contourW="12700">
            <a:extrusionClr>
              <a:schemeClr val="accent3">
                <a:lumMod val="50000"/>
              </a:schemeClr>
            </a:extrusionClr>
            <a:contourClr>
              <a:srgbClr val="FF0000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E7A6D4D-379D-A9BD-4CFB-38AB56129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68448"/>
            <a:ext cx="9144000" cy="1505671"/>
          </a:xfrm>
          <a:effectLst>
            <a:glow rad="228600">
              <a:schemeClr val="accent1">
                <a:satMod val="175000"/>
                <a:alpha val="65000"/>
              </a:schemeClr>
            </a:glow>
            <a:outerShdw blurRad="76200" dir="21180000" sy="23000" kx="1200000" algn="br" rotWithShape="0">
              <a:prstClr val="black">
                <a:alpha val="20000"/>
              </a:prstClr>
            </a:outerShdw>
            <a:reflection stA="0" endPos="70000" dist="50800" dir="5400000" sy="-100000" algn="bl" rotWithShape="0"/>
          </a:effectLst>
          <a:scene3d>
            <a:camera prst="orthographicFront"/>
            <a:lightRig rig="sunset" dir="t"/>
          </a:scene3d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chemeClr val="accent4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Optimalizace vytápění stávajícího rodinného domu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5650A7-C09F-B888-0C01-52179CBA5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52" y="5438179"/>
            <a:ext cx="4395170" cy="1655762"/>
          </a:xfrm>
        </p:spPr>
        <p:txBody>
          <a:bodyPr>
            <a:normAutofit/>
          </a:bodyPr>
          <a:lstStyle/>
          <a:p>
            <a:pPr algn="l"/>
            <a:r>
              <a:rPr lang="cs-CZ" sz="16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Autor: Matěj Nekovář</a:t>
            </a:r>
          </a:p>
          <a:p>
            <a:pPr algn="l"/>
            <a:r>
              <a:rPr lang="cs-CZ" sz="16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Rok: 2022/2023</a:t>
            </a:r>
          </a:p>
          <a:p>
            <a:pPr algn="l"/>
            <a:r>
              <a:rPr lang="cs-CZ" sz="16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Vedoucí práce: </a:t>
            </a:r>
            <a:r>
              <a:rPr lang="cs-CZ" sz="1600" b="1" i="0" dirty="0">
                <a:solidFill>
                  <a:schemeClr val="accent4"/>
                </a:solidFill>
                <a:effectLst/>
                <a:cs typeface="Times New Roman" panose="02020603050405020304" pitchFamily="18" charset="0"/>
              </a:rPr>
              <a:t>Ing. Pavlína Charvátová, Ph.D.</a:t>
            </a:r>
          </a:p>
          <a:p>
            <a:pPr algn="l"/>
            <a:r>
              <a:rPr lang="cs-CZ" sz="16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Oponent práce: </a:t>
            </a:r>
            <a:r>
              <a:rPr lang="cs-CZ" sz="1600" b="1" i="0" dirty="0">
                <a:solidFill>
                  <a:schemeClr val="accent4"/>
                </a:solidFill>
                <a:effectLst/>
                <a:cs typeface="Times New Roman" panose="02020603050405020304" pitchFamily="18" charset="0"/>
              </a:rPr>
              <a:t>Ing. arch. Michaela Votavová</a:t>
            </a:r>
            <a:endParaRPr lang="cs-CZ" sz="16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91C608-B91B-0D65-D9C3-38265D329464}"/>
              </a:ext>
            </a:extLst>
          </p:cNvPr>
          <p:cNvSpPr txBox="1"/>
          <p:nvPr/>
        </p:nvSpPr>
        <p:spPr>
          <a:xfrm>
            <a:off x="1524000" y="36989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dirty="0">
                <a:solidFill>
                  <a:srgbClr val="863635"/>
                </a:solidFill>
              </a:rPr>
              <a:t>Vysoká škola </a:t>
            </a:r>
          </a:p>
          <a:p>
            <a:pPr algn="l"/>
            <a:r>
              <a:rPr lang="cs-CZ" sz="2000" dirty="0">
                <a:solidFill>
                  <a:srgbClr val="863635"/>
                </a:solidFill>
              </a:rPr>
              <a:t>technická a ekonomická </a:t>
            </a:r>
          </a:p>
          <a:p>
            <a:pPr algn="l"/>
            <a:r>
              <a:rPr lang="cs-CZ" sz="2000" dirty="0">
                <a:solidFill>
                  <a:srgbClr val="863635"/>
                </a:solidFill>
              </a:rPr>
              <a:t>v Českých Budějovicích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5F911D-23DC-FD05-060B-AEEF0DEE3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2" y="158622"/>
            <a:ext cx="1356048" cy="13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75" y="672308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Zdroje tepla + rozvod tepla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BA917D-B710-640C-784D-7831721E2A4A}"/>
              </a:ext>
            </a:extLst>
          </p:cNvPr>
          <p:cNvSpPr txBox="1">
            <a:spLocks/>
          </p:cNvSpPr>
          <p:nvPr/>
        </p:nvSpPr>
        <p:spPr>
          <a:xfrm>
            <a:off x="939666" y="2068046"/>
            <a:ext cx="6281329" cy="3157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Zdroj vytápění: Elektrokotel </a:t>
            </a:r>
            <a:r>
              <a:rPr lang="cs-CZ" sz="2000" dirty="0" err="1">
                <a:latin typeface="+mn-lt"/>
              </a:rPr>
              <a:t>Cosmotherm</a:t>
            </a:r>
            <a:r>
              <a:rPr lang="cs-CZ" sz="2000" dirty="0">
                <a:latin typeface="+mn-lt"/>
              </a:rPr>
              <a:t> E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Zdroj teplé </a:t>
            </a:r>
            <a:r>
              <a:rPr lang="cs-CZ" sz="2000" dirty="0" err="1">
                <a:latin typeface="+mn-lt"/>
              </a:rPr>
              <a:t>úžitkové</a:t>
            </a:r>
            <a:r>
              <a:rPr lang="cs-CZ" sz="2000" dirty="0">
                <a:latin typeface="+mn-lt"/>
              </a:rPr>
              <a:t> vody: OKC 180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Rozvod: Podlahové vytápění OREG – WECOFLEX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D2C83F-E3B5-4846-256D-B25230AD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  <p:pic>
        <p:nvPicPr>
          <p:cNvPr id="6" name="Obrázek 5" descr="Obsah obrázku design&#10;&#10;Popis byl vytvořen automaticky">
            <a:extLst>
              <a:ext uri="{FF2B5EF4-FFF2-40B4-BE49-F238E27FC236}">
                <a16:creationId xmlns:a16="http://schemas.microsoft.com/office/drawing/2014/main" id="{6C3EA39B-EF60-DA40-9A75-2D0981F0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83226" y="4341090"/>
            <a:ext cx="4671712" cy="17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75" y="672308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Spotřeba elektřiny objektu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D2C83F-E3B5-4846-256D-B25230AD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981BBF5-F358-2504-8B6E-B32AB556A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14" y="1714735"/>
            <a:ext cx="5846383" cy="349503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0A8174E-A63C-8CA6-6182-80EDDB2D9EA9}"/>
              </a:ext>
            </a:extLst>
          </p:cNvPr>
          <p:cNvSpPr txBox="1"/>
          <p:nvPr/>
        </p:nvSpPr>
        <p:spPr>
          <a:xfrm>
            <a:off x="1151775" y="5181027"/>
            <a:ext cx="6105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ea typeface="Calibri" panose="020F0502020204030204" pitchFamily="34" charset="0"/>
              </a:rPr>
              <a:t>Tabulka 2:</a:t>
            </a:r>
            <a:r>
              <a:rPr lang="cs-CZ" sz="1100" b="1" dirty="0">
                <a:effectLst/>
                <a:ea typeface="Calibri" panose="020F0502020204030204" pitchFamily="34" charset="0"/>
              </a:rPr>
              <a:t> Fakturační období se spotřebami spotřebičů [3]</a:t>
            </a:r>
            <a:endParaRPr lang="cs-CZ" sz="11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9D66FCA-927D-754B-28E0-0D52C38BE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665" y="4286093"/>
            <a:ext cx="1805194" cy="1780940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CFADC620-78A2-88AA-1265-710CA9C66BBF}"/>
              </a:ext>
            </a:extLst>
          </p:cNvPr>
          <p:cNvSpPr txBox="1">
            <a:spLocks/>
          </p:cNvSpPr>
          <p:nvPr/>
        </p:nvSpPr>
        <p:spPr>
          <a:xfrm>
            <a:off x="7257011" y="2659421"/>
            <a:ext cx="2903939" cy="1002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Na vytápění 45 %!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914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75" y="672308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Výpočet X Realita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D2C83F-E3B5-4846-256D-B25230AD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083847-B111-299D-20C0-C1EF3C5FC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57" y="1470810"/>
            <a:ext cx="4283843" cy="445940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BDF7855-35C6-6B24-2FB8-2178B064F69A}"/>
              </a:ext>
            </a:extLst>
          </p:cNvPr>
          <p:cNvSpPr txBox="1"/>
          <p:nvPr/>
        </p:nvSpPr>
        <p:spPr>
          <a:xfrm>
            <a:off x="5561988" y="5668609"/>
            <a:ext cx="6105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ea typeface="Calibri" panose="020F0502020204030204" pitchFamily="34" charset="0"/>
              </a:rPr>
              <a:t>Tabulka 3:</a:t>
            </a:r>
            <a:r>
              <a:rPr lang="cs-CZ" sz="1100" b="1" dirty="0">
                <a:effectLst/>
                <a:ea typeface="Calibri" panose="020F0502020204030204" pitchFamily="34" charset="0"/>
              </a:rPr>
              <a:t> Porovnání výpočtu s realitou [3]</a:t>
            </a:r>
            <a:endParaRPr lang="cs-CZ" sz="11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4799C6-6112-2109-1533-C8969BA59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865" y="3856527"/>
            <a:ext cx="1872090" cy="22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3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75" y="672308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Navrhované opatření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D2C83F-E3B5-4846-256D-B25230AD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321F11F-CA30-C17B-AE19-7FC97A42DF24}"/>
              </a:ext>
            </a:extLst>
          </p:cNvPr>
          <p:cNvSpPr txBox="1"/>
          <p:nvPr/>
        </p:nvSpPr>
        <p:spPr>
          <a:xfrm>
            <a:off x="930452" y="1842116"/>
            <a:ext cx="7698643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2000" dirty="0">
                <a:effectLst/>
                <a:ea typeface="Calibri" panose="020F0502020204030204" pitchFamily="34" charset="0"/>
              </a:rPr>
              <a:t>Stávající otopná soustava + fotovoltaika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Tepelné čerpadlo vzduch-voda + stávající soustava </a:t>
            </a:r>
            <a:r>
              <a:rPr lang="cs-CZ" sz="2000" dirty="0">
                <a:effectLst/>
                <a:ea typeface="Calibri" panose="020F0502020204030204" pitchFamily="34" charset="0"/>
              </a:rPr>
              <a:t>Tepelné čerpadlo země-voda + stávající soustava</a:t>
            </a:r>
            <a:endParaRPr lang="cs-CZ" sz="2000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cs-CZ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Tepelné čerpadlo vzduch-voda + stávající soustava + fotovoltaika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cs-CZ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Tepelné čerpadlo země-voda + stávající soustava + fotovoltaika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2000" dirty="0">
                <a:effectLst/>
                <a:ea typeface="Calibri" panose="020F0502020204030204" pitchFamily="34" charset="0"/>
              </a:rPr>
              <a:t>Krbová kamna s výměníkem a akumulační nádrží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2000" dirty="0">
                <a:effectLst/>
                <a:ea typeface="Calibri" panose="020F0502020204030204" pitchFamily="34" charset="0"/>
              </a:rPr>
              <a:t>Kotel na pelety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2000" dirty="0">
                <a:effectLst/>
                <a:ea typeface="Calibri" panose="020F0502020204030204" pitchFamily="34" charset="0"/>
              </a:rPr>
              <a:t>Plynový kotel </a:t>
            </a:r>
            <a:endParaRPr lang="cs-CZ" sz="2000" dirty="0"/>
          </a:p>
        </p:txBody>
      </p:sp>
      <p:pic>
        <p:nvPicPr>
          <p:cNvPr id="10" name="Obrázek 9" descr="Obsah obrázku černobílá, umění&#10;&#10;Popis byl vytvořen automaticky s nízkou mírou spolehlivosti">
            <a:extLst>
              <a:ext uri="{FF2B5EF4-FFF2-40B4-BE49-F238E27FC236}">
                <a16:creationId xmlns:a16="http://schemas.microsoft.com/office/drawing/2014/main" id="{D0E731E5-2936-E172-43A4-09EF12D04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386384"/>
            <a:ext cx="1701338" cy="168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6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75" y="672308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Vyhodnocení výsledků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D2C83F-E3B5-4846-256D-B25230AD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300A849-5EDA-E3CD-9A71-061350FCB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57" y="1795953"/>
            <a:ext cx="7022603" cy="345953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1FD8464-A755-7B11-F4CF-C4AAF2CEC272}"/>
              </a:ext>
            </a:extLst>
          </p:cNvPr>
          <p:cNvSpPr txBox="1"/>
          <p:nvPr/>
        </p:nvSpPr>
        <p:spPr>
          <a:xfrm>
            <a:off x="1299556" y="5255491"/>
            <a:ext cx="6105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ea typeface="Calibri" panose="020F0502020204030204" pitchFamily="34" charset="0"/>
              </a:rPr>
              <a:t>Tabulka 3:</a:t>
            </a:r>
            <a:r>
              <a:rPr lang="cs-CZ" sz="1100" b="1" dirty="0">
                <a:effectLst/>
                <a:ea typeface="Calibri" panose="020F0502020204030204" pitchFamily="34" charset="0"/>
              </a:rPr>
              <a:t> Shrnutí primární energie jednotlivých variant řešení + požadavky [3]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83245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75" y="672308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Vyhodnocení výsledků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D2C83F-E3B5-4846-256D-B25230AD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247BA6-638D-4C04-5F51-BAA3D7136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927" y="1530725"/>
            <a:ext cx="7992590" cy="386769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B03593D-98DC-87FE-5B2C-7AB09A488254}"/>
              </a:ext>
            </a:extLst>
          </p:cNvPr>
          <p:cNvSpPr txBox="1"/>
          <p:nvPr/>
        </p:nvSpPr>
        <p:spPr>
          <a:xfrm>
            <a:off x="1322722" y="5398415"/>
            <a:ext cx="6105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ea typeface="Calibri" panose="020F0502020204030204" pitchFamily="34" charset="0"/>
              </a:rPr>
              <a:t>Tabulka 4:</a:t>
            </a:r>
            <a:r>
              <a:rPr lang="cs-CZ" sz="1100" b="1" dirty="0">
                <a:effectLst/>
                <a:ea typeface="Calibri" panose="020F0502020204030204" pitchFamily="34" charset="0"/>
              </a:rPr>
              <a:t> Hodnocení jednotlivých variant řešení body 1 – 8 [3]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63362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75" y="672308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Doporučené varianty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D2C83F-E3B5-4846-256D-B25230AD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33590DB-3AA4-E248-D89F-4BF90CA4F287}"/>
              </a:ext>
            </a:extLst>
          </p:cNvPr>
          <p:cNvSpPr txBox="1"/>
          <p:nvPr/>
        </p:nvSpPr>
        <p:spPr>
          <a:xfrm>
            <a:off x="864626" y="2082664"/>
            <a:ext cx="6406186" cy="246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ea typeface="Calibri" panose="020F0502020204030204" pitchFamily="34" charset="0"/>
              </a:rPr>
              <a:t>Nejlepší varianta č. 5 - Nejdražší cca </a:t>
            </a:r>
            <a:r>
              <a:rPr lang="cs-CZ" sz="2000" dirty="0">
                <a:effectLst/>
                <a:ea typeface="Calibri" panose="020F0502020204030204" pitchFamily="34" charset="0"/>
              </a:rPr>
              <a:t>711 660 kč s DPH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ea typeface="Calibri" panose="020F0502020204030204" pitchFamily="34" charset="0"/>
              </a:rPr>
              <a:t>Levnější varianta č.</a:t>
            </a:r>
            <a:r>
              <a:rPr lang="cs-CZ" sz="2000" dirty="0">
                <a:ea typeface="Calibri" panose="020F0502020204030204" pitchFamily="34" charset="0"/>
              </a:rPr>
              <a:t>4 – Cena 554 660 kč s DPH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ea typeface="Calibri" panose="020F0502020204030204" pitchFamily="34" charset="0"/>
              </a:rPr>
              <a:t>Finančně úsporná varianta č.6 – Radikální řešení, obsluha!, cena pouze 80 000 kč s DPH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A0F71CF-84CD-BB4D-5CD2-5DD6F33F9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764119"/>
            <a:ext cx="2310938" cy="23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7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57" y="690725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Otázky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D2C83F-E3B5-4846-256D-B25230AD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C548153-8879-880E-5806-303661541099}"/>
              </a:ext>
            </a:extLst>
          </p:cNvPr>
          <p:cNvSpPr txBox="1"/>
          <p:nvPr/>
        </p:nvSpPr>
        <p:spPr>
          <a:xfrm>
            <a:off x="793980" y="1797642"/>
            <a:ext cx="7613173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ea typeface="Calibri" panose="020F0502020204030204" pitchFamily="34" charset="0"/>
              </a:rPr>
              <a:t>Vedoucí práce: </a:t>
            </a:r>
            <a:r>
              <a:rPr lang="cs-CZ" sz="2000" b="1" i="0" dirty="0">
                <a:effectLst/>
              </a:rPr>
              <a:t>Ing. Pavlína Charvátová, Ph.D.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/>
              <a:t>Proč vyšla hůře varianta s kotlem na pelety s vyšší účinností než krbová kamna na dřevo s menší účinností?</a:t>
            </a:r>
          </a:p>
          <a:p>
            <a:pPr>
              <a:lnSpc>
                <a:spcPct val="150000"/>
              </a:lnSpc>
            </a:pPr>
            <a:endParaRPr lang="cs-CZ" sz="2000" b="1" i="0" dirty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>
                <a:cs typeface="Times New Roman" panose="02020603050405020304" pitchFamily="18" charset="0"/>
              </a:rPr>
              <a:t>Oponent práce: </a:t>
            </a:r>
            <a:r>
              <a:rPr lang="cs-CZ" sz="2000" b="1" i="0" dirty="0">
                <a:effectLst/>
                <a:cs typeface="Times New Roman" panose="02020603050405020304" pitchFamily="18" charset="0"/>
              </a:rPr>
              <a:t>Ing. arch. Michaela Votavová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/>
              <a:t>Na jakou maximální teplotu dokáže tepelné čerpadlo ohřát vodu?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/>
              <a:t>Jaký je vhodný teplotní spád otopné soustavy pro podlahové vytápění?</a:t>
            </a:r>
            <a:endParaRPr lang="cs-CZ" sz="2000" b="1" i="0" dirty="0">
              <a:effectLst/>
            </a:endParaRPr>
          </a:p>
        </p:txBody>
      </p:sp>
      <p:pic>
        <p:nvPicPr>
          <p:cNvPr id="7" name="Obrázek 6" descr="Obsah obrázku umění&#10;&#10;Popis byl vytvořen automaticky se střední mírou spolehlivosti">
            <a:extLst>
              <a:ext uri="{FF2B5EF4-FFF2-40B4-BE49-F238E27FC236}">
                <a16:creationId xmlns:a16="http://schemas.microsoft.com/office/drawing/2014/main" id="{9EB460D9-18F7-0FEC-B8E9-4CBDBDCEA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73" y="3512230"/>
            <a:ext cx="2089265" cy="25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84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57" y="690725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dirty="0"/>
              <a:t>Zdroje</a:t>
            </a:r>
            <a:endParaRPr lang="cs-CZ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D2C83F-E3B5-4846-256D-B25230AD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C548153-8879-880E-5806-303661541099}"/>
              </a:ext>
            </a:extLst>
          </p:cNvPr>
          <p:cNvSpPr txBox="1"/>
          <p:nvPr/>
        </p:nvSpPr>
        <p:spPr>
          <a:xfrm>
            <a:off x="793980" y="2035972"/>
            <a:ext cx="7693072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i="0" dirty="0">
                <a:effectLst/>
              </a:rPr>
              <a:t>1. https://nahlizenidokn.cuzk.cz/VyberParcelu/Parcela/InformaceO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2. Původní výkresová dokumentace od majitele objektu</a:t>
            </a:r>
          </a:p>
          <a:p>
            <a:pPr>
              <a:lnSpc>
                <a:spcPct val="150000"/>
              </a:lnSpc>
            </a:pPr>
            <a:r>
              <a:rPr lang="cs-CZ" sz="2000" b="1" i="0" dirty="0">
                <a:effectLst/>
              </a:rPr>
              <a:t>3. Vlastní tabulky z bakalářské práce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4. Vlastní schémata z CAD 2023</a:t>
            </a:r>
          </a:p>
        </p:txBody>
      </p:sp>
    </p:spTree>
    <p:extLst>
      <p:ext uri="{BB962C8B-B14F-4D97-AF65-F5344CB8AC3E}">
        <p14:creationId xmlns:p14="http://schemas.microsoft.com/office/powerpoint/2010/main" val="405106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088" y="3263251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b="1" kern="1200" dirty="0">
                <a:solidFill>
                  <a:schemeClr val="tx1"/>
                </a:solidFill>
                <a:ea typeface="+mj-ea"/>
                <a:cs typeface="+mj-cs"/>
              </a:rPr>
              <a:t>Děkuji za pozornost !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D2C83F-E3B5-4846-256D-B25230AD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24" y="988673"/>
            <a:ext cx="2159892" cy="214369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5A77B29-6AD0-11D2-21CC-8EF1E0A3B722}"/>
              </a:ext>
            </a:extLst>
          </p:cNvPr>
          <p:cNvSpPr txBox="1"/>
          <p:nvPr/>
        </p:nvSpPr>
        <p:spPr>
          <a:xfrm>
            <a:off x="376223" y="4840823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1" dirty="0">
                <a:cs typeface="Times New Roman" panose="02020603050405020304" pitchFamily="18" charset="0"/>
              </a:rPr>
              <a:t>Autor: Matěj Nekovář</a:t>
            </a:r>
          </a:p>
          <a:p>
            <a:pPr algn="l"/>
            <a:r>
              <a:rPr lang="cs-CZ" sz="1800" b="1" dirty="0">
                <a:cs typeface="Times New Roman" panose="02020603050405020304" pitchFamily="18" charset="0"/>
              </a:rPr>
              <a:t>Rok: 2022/2023</a:t>
            </a:r>
          </a:p>
          <a:p>
            <a:pPr algn="l"/>
            <a:r>
              <a:rPr lang="cs-CZ" sz="1800" b="1" dirty="0">
                <a:cs typeface="Times New Roman" panose="02020603050405020304" pitchFamily="18" charset="0"/>
              </a:rPr>
              <a:t>Vedoucí práce: </a:t>
            </a:r>
            <a:r>
              <a:rPr lang="cs-CZ" sz="1800" b="1" i="0" dirty="0">
                <a:effectLst/>
                <a:cs typeface="Times New Roman" panose="02020603050405020304" pitchFamily="18" charset="0"/>
              </a:rPr>
              <a:t>Ing. Pavlína Charvátová, Ph.D.</a:t>
            </a:r>
          </a:p>
          <a:p>
            <a:pPr algn="l"/>
            <a:r>
              <a:rPr lang="cs-CZ" sz="1800" b="1" dirty="0">
                <a:cs typeface="Times New Roman" panose="02020603050405020304" pitchFamily="18" charset="0"/>
              </a:rPr>
              <a:t>Oponent práce: </a:t>
            </a:r>
            <a:r>
              <a:rPr lang="cs-CZ" sz="1800" b="1" i="0" dirty="0">
                <a:effectLst/>
                <a:cs typeface="Times New Roman" panose="02020603050405020304" pitchFamily="18" charset="0"/>
              </a:rPr>
              <a:t>Ing. arch. Michaela Votavová</a:t>
            </a:r>
            <a:endParaRPr lang="cs-CZ" sz="1800" b="1" dirty="0"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912932-F372-B67A-59EE-0FD3A049C411}"/>
              </a:ext>
            </a:extLst>
          </p:cNvPr>
          <p:cNvSpPr txBox="1"/>
          <p:nvPr/>
        </p:nvSpPr>
        <p:spPr>
          <a:xfrm>
            <a:off x="5595868" y="1674314"/>
            <a:ext cx="60946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dirty="0">
                <a:solidFill>
                  <a:srgbClr val="863635"/>
                </a:solidFill>
              </a:rPr>
              <a:t>Vysoká škola </a:t>
            </a:r>
          </a:p>
          <a:p>
            <a:pPr algn="l"/>
            <a:r>
              <a:rPr lang="cs-CZ" sz="2000" dirty="0">
                <a:solidFill>
                  <a:srgbClr val="863635"/>
                </a:solidFill>
              </a:rPr>
              <a:t>technická a ekonomická </a:t>
            </a:r>
          </a:p>
          <a:p>
            <a:pPr algn="l"/>
            <a:r>
              <a:rPr lang="cs-CZ" sz="2000" dirty="0">
                <a:solidFill>
                  <a:srgbClr val="863635"/>
                </a:solidFill>
              </a:rPr>
              <a:t>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194170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24" y="513285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Obsah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BA917D-B710-640C-784D-7831721E2A4A}"/>
              </a:ext>
            </a:extLst>
          </p:cNvPr>
          <p:cNvSpPr txBox="1">
            <a:spLocks/>
          </p:cNvSpPr>
          <p:nvPr/>
        </p:nvSpPr>
        <p:spPr>
          <a:xfrm>
            <a:off x="1066508" y="1842116"/>
            <a:ext cx="6281329" cy="39550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Motivace pro zvolenou problematiku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Cíl práce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Výzkumné otázky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Metody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Informace o objektu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Dispoziční a konstrukční řešení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Zdroje tepla a rozvod tepla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Spotřeba elektřiny objektu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Výpočet v porovnání s realitou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Návrhová opatření 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Vyhodnocení výsledků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Doporučené varianty</a:t>
            </a:r>
          </a:p>
          <a:p>
            <a:pPr marL="571500" indent="-571500">
              <a:buFont typeface="+mj-lt"/>
              <a:buAutoNum type="arabicPeriod"/>
            </a:pPr>
            <a:r>
              <a:rPr lang="cs-CZ" sz="2000" dirty="0">
                <a:latin typeface="+mn-lt"/>
              </a:rPr>
              <a:t>Otázky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2000" dirty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2000" dirty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2000" dirty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2000" dirty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2000" dirty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2000" dirty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2000" dirty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000" dirty="0"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C19CEC-B057-97E7-FC09-C199DCCF4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1"/>
            <a:ext cx="1356048" cy="13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24" y="513285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Motivace pro zvolenou problematiku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BA917D-B710-640C-784D-7831721E2A4A}"/>
              </a:ext>
            </a:extLst>
          </p:cNvPr>
          <p:cNvSpPr txBox="1">
            <a:spLocks/>
          </p:cNvSpPr>
          <p:nvPr/>
        </p:nvSpPr>
        <p:spPr>
          <a:xfrm>
            <a:off x="939666" y="2186617"/>
            <a:ext cx="6281329" cy="3157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Maturitní práce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Oborové zaměření TZB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Zajímavost tématu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C19CEC-B057-97E7-FC09-C199DCCF4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1"/>
            <a:ext cx="1356048" cy="13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806" y="501125"/>
            <a:ext cx="2308976" cy="7133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Cíl práce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BA917D-B710-640C-784D-7831721E2A4A}"/>
              </a:ext>
            </a:extLst>
          </p:cNvPr>
          <p:cNvSpPr txBox="1">
            <a:spLocks/>
          </p:cNvSpPr>
          <p:nvPr/>
        </p:nvSpPr>
        <p:spPr>
          <a:xfrm>
            <a:off x="1024563" y="1842116"/>
            <a:ext cx="9965015" cy="3157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A0A0A"/>
                </a:solidFill>
                <a:effectLst/>
                <a:latin typeface="+mn-lt"/>
                <a:ea typeface="Calibri" panose="020F0502020204030204" pitchFamily="34" charset="0"/>
              </a:rPr>
              <a:t>Cílem bakalářské práce je porovnání skutečných spotřeb energií stávajícího rodinného domu s výpočtem energetické náročnosti budovy a optimalizace vytápění objektu pro snížení energetické náročnosti budovy.</a:t>
            </a:r>
            <a:endParaRPr lang="cs-CZ" sz="2000" dirty="0">
              <a:effectLst/>
              <a:latin typeface="+mn-lt"/>
              <a:ea typeface="Calibri" panose="020F050202020403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cs-CZ" sz="2800" dirty="0">
              <a:latin typeface="+mn-lt"/>
            </a:endParaRPr>
          </a:p>
        </p:txBody>
      </p:sp>
      <p:pic>
        <p:nvPicPr>
          <p:cNvPr id="7" name="Obrázek 6" descr="Obsah obrázku kruh, Grafika, kreslené, grafický design&#10;&#10;Popis byl vytvořen automaticky">
            <a:extLst>
              <a:ext uri="{FF2B5EF4-FFF2-40B4-BE49-F238E27FC236}">
                <a16:creationId xmlns:a16="http://schemas.microsoft.com/office/drawing/2014/main" id="{DD4A76E5-59C5-8744-7B88-1EA6535A6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81" y="4174836"/>
            <a:ext cx="3796258" cy="18825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04C1BB-FA67-32A4-8EB1-5A9454D7F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7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8" y="513285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Výzkumné otázky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BA917D-B710-640C-784D-7831721E2A4A}"/>
              </a:ext>
            </a:extLst>
          </p:cNvPr>
          <p:cNvSpPr txBox="1">
            <a:spLocks/>
          </p:cNvSpPr>
          <p:nvPr/>
        </p:nvSpPr>
        <p:spPr>
          <a:xfrm>
            <a:off x="939666" y="1885291"/>
            <a:ext cx="7684217" cy="3157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</a:rPr>
              <a:t>Posouzení stávající otopné soustavy instalované v objektu z pohledu energetické náročnosti.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cs-CZ" sz="20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</a:rPr>
              <a:t>Návrh několika variant řešení, které by vedli ke zlepšení energetické náročnosti předmětné budovy.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DA1EFA-C0C0-0B25-4685-7FA85A538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8" y="3900195"/>
            <a:ext cx="2166838" cy="21668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EF932EE-6AA9-BC58-6EBD-9BCAC9318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514"/>
            <a:ext cx="1356048" cy="13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5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62" y="513285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Metody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BA917D-B710-640C-784D-7831721E2A4A}"/>
              </a:ext>
            </a:extLst>
          </p:cNvPr>
          <p:cNvSpPr txBox="1">
            <a:spLocks/>
          </p:cNvSpPr>
          <p:nvPr/>
        </p:nvSpPr>
        <p:spPr>
          <a:xfrm>
            <a:off x="939666" y="2068046"/>
            <a:ext cx="6281329" cy="3157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Metoda sběru dat a informací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Metoda implementace získaných informací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Výpočetní část program ENERGIE 2023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Metoda vyhodnocení dat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F7F3C2-F78E-9E37-688B-CE1CAFCD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3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62" y="513285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dirty="0"/>
              <a:t>Informace o objektu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BA917D-B710-640C-784D-7831721E2A4A}"/>
              </a:ext>
            </a:extLst>
          </p:cNvPr>
          <p:cNvSpPr txBox="1">
            <a:spLocks/>
          </p:cNvSpPr>
          <p:nvPr/>
        </p:nvSpPr>
        <p:spPr>
          <a:xfrm>
            <a:off x="793979" y="2044498"/>
            <a:ext cx="6620971" cy="3583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</a:rPr>
              <a:t>Objekt:			Rodinný dům ve stylu „Bungalov“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</a:rPr>
              <a:t>Adresa:			398 16 Albrechtice nad Vltavou č. kat. území 		600 229, p. č. 180/53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</a:rPr>
              <a:t>Zastavěná plocha:		197 m</a:t>
            </a:r>
            <a:r>
              <a:rPr lang="cs-CZ" sz="2000" baseline="30000" dirty="0">
                <a:effectLst/>
                <a:latin typeface="+mn-lt"/>
                <a:ea typeface="Calibri" panose="020F0502020204030204" pitchFamily="34" charset="0"/>
              </a:rPr>
              <a:t>2</a:t>
            </a:r>
            <a:endParaRPr lang="cs-CZ" sz="2000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</a:rPr>
              <a:t>Výměra pozemku: 		856 m</a:t>
            </a:r>
            <a:r>
              <a:rPr lang="cs-CZ" sz="2000" baseline="30000" dirty="0">
                <a:effectLst/>
                <a:latin typeface="+mn-lt"/>
                <a:ea typeface="Calibri" panose="020F0502020204030204" pitchFamily="34" charset="0"/>
              </a:rPr>
              <a:t>2</a:t>
            </a:r>
            <a:endParaRPr lang="cs-CZ" sz="2000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</a:rPr>
              <a:t>Obyvatelé objektu: 		4 osoby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+mn-lt"/>
                <a:ea typeface="Calibri" panose="020F0502020204030204" pitchFamily="34" charset="0"/>
              </a:rPr>
              <a:t>Majitel: 				Jakub Nekovář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+mn-lt"/>
              <a:ea typeface="Calibri" panose="020F0502020204030204" pitchFamily="34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F455688-A19E-8E06-1216-E686E4092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34" y="2163315"/>
            <a:ext cx="3042658" cy="2602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4E03367-00D3-7661-3E66-624D4F0DBE6E}"/>
              </a:ext>
            </a:extLst>
          </p:cNvPr>
          <p:cNvSpPr txBox="1"/>
          <p:nvPr/>
        </p:nvSpPr>
        <p:spPr>
          <a:xfrm>
            <a:off x="7414952" y="4848685"/>
            <a:ext cx="45130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effectLst/>
                <a:ea typeface="Calibri" panose="020F0502020204030204" pitchFamily="34" charset="0"/>
              </a:rPr>
              <a:t>Obrázek </a:t>
            </a:r>
            <a:r>
              <a:rPr lang="cs-CZ" sz="1100" b="1" dirty="0">
                <a:ea typeface="Calibri" panose="020F0502020204030204" pitchFamily="34" charset="0"/>
              </a:rPr>
              <a:t>1</a:t>
            </a:r>
            <a:r>
              <a:rPr lang="cs-CZ" sz="1100" b="1" dirty="0">
                <a:effectLst/>
                <a:ea typeface="Calibri" panose="020F0502020204030204" pitchFamily="34" charset="0"/>
              </a:rPr>
              <a:t>: Foto pozemku z ptačí perspektivy [1]</a:t>
            </a:r>
            <a:endParaRPr lang="cs-CZ" sz="11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B02AA5-C88B-10A9-2054-E51D538C2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6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62" y="513285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dirty="0"/>
              <a:t>Dispoziční řešení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CFBD0478-1A48-DC53-1220-125DB636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3" y="1518979"/>
            <a:ext cx="4686000" cy="38865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17C6B2F-4E88-193F-0937-1D11B8F96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184" y="1094573"/>
            <a:ext cx="4470635" cy="26549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5E8885-FFC5-BCBF-3E88-2AE491ACC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99FF880-D678-5DDF-253B-FC6C7BA84AD4}"/>
              </a:ext>
            </a:extLst>
          </p:cNvPr>
          <p:cNvSpPr txBox="1"/>
          <p:nvPr/>
        </p:nvSpPr>
        <p:spPr>
          <a:xfrm>
            <a:off x="1309716" y="5431516"/>
            <a:ext cx="6105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effectLst/>
                <a:ea typeface="Calibri" panose="020F0502020204030204" pitchFamily="34" charset="0"/>
              </a:rPr>
              <a:t>Obrázek 2: Půdorys objektu [2]</a:t>
            </a:r>
            <a:endParaRPr lang="cs-CZ" sz="11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F1136E1-9274-CC0E-485B-E61D3504534C}"/>
              </a:ext>
            </a:extLst>
          </p:cNvPr>
          <p:cNvSpPr txBox="1"/>
          <p:nvPr/>
        </p:nvSpPr>
        <p:spPr>
          <a:xfrm>
            <a:off x="6188065" y="3724725"/>
            <a:ext cx="6105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ea typeface="Calibri" panose="020F0502020204030204" pitchFamily="34" charset="0"/>
              </a:rPr>
              <a:t>Tabulka 1:</a:t>
            </a:r>
            <a:r>
              <a:rPr lang="cs-CZ" sz="1100" b="1" dirty="0">
                <a:effectLst/>
                <a:ea typeface="Calibri" panose="020F0502020204030204" pitchFamily="34" charset="0"/>
              </a:rPr>
              <a:t> Legenda místní v půdorysu [3]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21782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860312-5C7A-7E4D-57EE-184A06E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91" y="562183"/>
            <a:ext cx="6281329" cy="132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sz="4000" b="1" kern="1200" dirty="0">
                <a:solidFill>
                  <a:schemeClr val="tx1"/>
                </a:solidFill>
                <a:ea typeface="+mj-ea"/>
                <a:cs typeface="+mj-cs"/>
              </a:rPr>
              <a:t>Konstrukční řešení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D2C83F-E3B5-4846-256D-B25230AD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630"/>
            <a:ext cx="1356048" cy="1345877"/>
          </a:xfrm>
          <a:prstGeom prst="rect">
            <a:avLst/>
          </a:prstGeom>
        </p:spPr>
      </p:pic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7DEF132E-38CE-74E5-5D98-B3FB25D7C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3" y="1345246"/>
            <a:ext cx="2831038" cy="3780936"/>
          </a:xfrm>
          <a:prstGeom prst="rect">
            <a:avLst/>
          </a:prstGeom>
        </p:spPr>
      </p:pic>
      <p:pic>
        <p:nvPicPr>
          <p:cNvPr id="6" name="Obrázek 5" descr="Obsah obrázku diagram&#10;&#10;Popis byl vytvořen automaticky">
            <a:extLst>
              <a:ext uri="{FF2B5EF4-FFF2-40B4-BE49-F238E27FC236}">
                <a16:creationId xmlns:a16="http://schemas.microsoft.com/office/drawing/2014/main" id="{AE8271E0-B4F3-D576-C85F-49A54BEA5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2" y="1451292"/>
            <a:ext cx="3653377" cy="4157256"/>
          </a:xfrm>
          <a:prstGeom prst="rect">
            <a:avLst/>
          </a:prstGeom>
        </p:spPr>
      </p:pic>
      <p:pic>
        <p:nvPicPr>
          <p:cNvPr id="7" name="Obrázek 6" descr="Obsah obrázku diagram&#10;&#10;Popis byl vytvořen automaticky">
            <a:extLst>
              <a:ext uri="{FF2B5EF4-FFF2-40B4-BE49-F238E27FC236}">
                <a16:creationId xmlns:a16="http://schemas.microsoft.com/office/drawing/2014/main" id="{15B22A27-E696-08AB-2D1E-CC88535D59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/>
          <a:stretch/>
        </p:blipFill>
        <p:spPr bwMode="auto">
          <a:xfrm>
            <a:off x="7865881" y="1641068"/>
            <a:ext cx="3589057" cy="3967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AB74CE-8213-3EC6-9963-AA4530304A54}"/>
              </a:ext>
            </a:extLst>
          </p:cNvPr>
          <p:cNvSpPr txBox="1"/>
          <p:nvPr/>
        </p:nvSpPr>
        <p:spPr>
          <a:xfrm>
            <a:off x="849938" y="4995377"/>
            <a:ext cx="213654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effectLst/>
                <a:ea typeface="Calibri" panose="020F0502020204030204" pitchFamily="34" charset="0"/>
              </a:rPr>
              <a:t>Obrázek 3: Schéma skladebného řešení obvodové stěny objektu [4]</a:t>
            </a:r>
            <a:endParaRPr lang="cs-CZ" sz="11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E0FD7F6-3E61-6078-B86F-32F2227DE832}"/>
              </a:ext>
            </a:extLst>
          </p:cNvPr>
          <p:cNvSpPr txBox="1"/>
          <p:nvPr/>
        </p:nvSpPr>
        <p:spPr>
          <a:xfrm>
            <a:off x="4431498" y="5595541"/>
            <a:ext cx="30185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effectLst/>
                <a:ea typeface="Calibri" panose="020F0502020204030204" pitchFamily="34" charset="0"/>
              </a:rPr>
              <a:t>Obrázek 4: Schéma skladebného řešení stropní konstrukce [4]</a:t>
            </a:r>
            <a:endParaRPr lang="cs-CZ" sz="11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7AEDB9B-9707-3ECC-8FD0-B138E065C04B}"/>
              </a:ext>
            </a:extLst>
          </p:cNvPr>
          <p:cNvSpPr txBox="1"/>
          <p:nvPr/>
        </p:nvSpPr>
        <p:spPr>
          <a:xfrm>
            <a:off x="8100737" y="5595540"/>
            <a:ext cx="31864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effectLst/>
                <a:ea typeface="Calibri" panose="020F0502020204030204" pitchFamily="34" charset="0"/>
              </a:rPr>
              <a:t>Obrázek 5: Schéma skladebného řešení podlahové konstrukce [4]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8341210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622</Words>
  <Application>Microsoft Office PowerPoint</Application>
  <PresentationFormat>Širokoúhlá obrazovka</PresentationFormat>
  <Paragraphs>103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Motiv Office</vt:lpstr>
      <vt:lpstr>Optimalizace vytápění stávajícího rodinného domu</vt:lpstr>
      <vt:lpstr>Obsah</vt:lpstr>
      <vt:lpstr>Motivace pro zvolenou problematiku</vt:lpstr>
      <vt:lpstr>Cíl práce</vt:lpstr>
      <vt:lpstr>Výzkumné otázky</vt:lpstr>
      <vt:lpstr>Metody</vt:lpstr>
      <vt:lpstr>Informace o objektu</vt:lpstr>
      <vt:lpstr>Dispoziční řešení</vt:lpstr>
      <vt:lpstr>Konstrukční řešení</vt:lpstr>
      <vt:lpstr>Zdroje tepla + rozvod tepla</vt:lpstr>
      <vt:lpstr>Spotřeba elektřiny objektu</vt:lpstr>
      <vt:lpstr>Výpočet X Realita</vt:lpstr>
      <vt:lpstr>Navrhované opatření</vt:lpstr>
      <vt:lpstr>Vyhodnocení výsledků</vt:lpstr>
      <vt:lpstr>Vyhodnocení výsledků</vt:lpstr>
      <vt:lpstr>Doporučené varianty</vt:lpstr>
      <vt:lpstr>Otázky </vt:lpstr>
      <vt:lpstr>Zdroje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vytápění stávajícího rodinného domu</dc:title>
  <dc:creator>Matej Nekov</dc:creator>
  <cp:lastModifiedBy>Matej Nekov</cp:lastModifiedBy>
  <cp:revision>3</cp:revision>
  <dcterms:created xsi:type="dcterms:W3CDTF">2023-06-10T11:44:08Z</dcterms:created>
  <dcterms:modified xsi:type="dcterms:W3CDTF">2023-06-13T15:43:36Z</dcterms:modified>
</cp:coreProperties>
</file>