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72" r:id="rId6"/>
    <p:sldId id="261" r:id="rId7"/>
    <p:sldId id="263" r:id="rId8"/>
    <p:sldId id="262" r:id="rId9"/>
    <p:sldId id="268" r:id="rId10"/>
    <p:sldId id="264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7D77A-76B6-2D14-55CE-25BC8006E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771AB1-9948-3B21-1A03-DB43340E6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AD0F6E-5D5C-FFC0-71D2-BCF43A71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0ACA-0EBB-4E87-BC8D-8224691106B7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FB0EA7-021A-2A5B-A0D7-3D81756D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B371FD-69C3-EEC7-87D1-E6FA0162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F6D0-564B-4023-AB20-3E25612BE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43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231F9-D381-C8F9-CD01-0D3918D3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AC5337-7C64-3AD4-2178-0D064C70C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BCACFE-D648-DCAE-FA6B-2F60102F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0ACA-0EBB-4E87-BC8D-8224691106B7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88FF22-2AB9-B032-903C-2B0DD2EC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945854-8357-E355-E6D9-B5500B05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F6D0-564B-4023-AB20-3E25612BE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1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5FDADD-0FB4-3FFA-ED21-7F8458709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4241B1-D2D2-9160-275B-737CB7838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AAC608-A41A-D0FD-87D1-E8F377D9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0ACA-0EBB-4E87-BC8D-8224691106B7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1BFB5B-433B-AC6C-0E4A-24D5B3EA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3FF3CD-7172-66F0-4EA5-DA4C42D9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F6D0-564B-4023-AB20-3E25612BE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99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23E61-53CE-489C-5E98-42F31B6D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61575-BC63-F5AE-5CE5-62FFAB42D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EBF1D0-73B8-1EE6-B315-815328DBD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0ACA-0EBB-4E87-BC8D-8224691106B7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670693-45CA-F147-F309-65D88215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56FBC9-AB67-8E1B-D85A-2908ED90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F6D0-564B-4023-AB20-3E25612BE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43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D1047-FE2E-499F-20CC-AAF533C4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FBDF14-24AB-EDA1-B96D-183990CBE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FEBB03-B587-74FB-DF6A-89E793606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0ACA-0EBB-4E87-BC8D-8224691106B7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97EE68-84C2-1D81-41C2-8D3E981B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8035F3-9FDC-7F6A-C60E-695EB940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F6D0-564B-4023-AB20-3E25612BE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7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4452A-A2C9-7D84-79CC-D912F780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4EDAF9-C95F-88D9-30CA-1D9D0DB7C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FF8297-4AC7-316D-6522-7996BB171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D578E9-625E-8D35-4CC1-8A7EEB7D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0ACA-0EBB-4E87-BC8D-8224691106B7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80AA52-1D70-C914-8035-DD18D081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73F1CA-B04F-CC3E-2DE8-982BE9D1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F6D0-564B-4023-AB20-3E25612BE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75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03BB5-6BF1-9D5F-6F22-E63233BC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6F8BDE-80B0-2861-48D7-A2F171E1E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BA8040-B4F6-9827-09C8-5E68C8751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9D32BEF-0CD0-19BF-12C7-22E6225AA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583603-8452-CDFE-3AE5-C617A38DD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AC70842-EEA7-FBCE-9D7B-1C0E2702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0ACA-0EBB-4E87-BC8D-8224691106B7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4E56868-1E17-9E3C-FC30-3167703A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11B78E1-FF1D-25B3-581F-B2FAE36A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F6D0-564B-4023-AB20-3E25612BE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12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6AFB8-328D-B3D6-C283-2035F9E28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D87DE4-1F8F-67B7-F53D-0F5941F7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0ACA-0EBB-4E87-BC8D-8224691106B7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9E7A69-5EB4-5780-94FC-6E52B2FE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E25949-57C5-46F7-1419-602DBAE0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F6D0-564B-4023-AB20-3E25612BE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17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BEFD04E-60FB-0946-B228-2BCAD755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0ACA-0EBB-4E87-BC8D-8224691106B7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5F4BD1-50E6-49C6-1A5C-94430E81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91B1D8-E206-117E-A6F2-6FC8B054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F6D0-564B-4023-AB20-3E25612BE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05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AC76E-4541-59E6-920D-0F04F7EE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9B8329-8E58-972D-D739-F0EC1BA5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CEB41F-0F42-F8FF-D111-25DA6B94F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1A5C40-400F-FF06-1EB2-54B758B7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0ACA-0EBB-4E87-BC8D-8224691106B7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D1F909-BB16-1F70-7787-C343BB13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F67C7F-95A7-4B3B-0E7B-0B9245D6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F6D0-564B-4023-AB20-3E25612BE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12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E1C5E-3082-4D1B-F007-ECC4EFA0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F6918D2-B66A-8F94-B3F5-2B0D62064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C93A8A-F91B-E2A6-7332-E546831B5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307026-10C4-EE84-7559-DD42D5F5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0ACA-0EBB-4E87-BC8D-8224691106B7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CE9226-A98D-A4B2-1277-2A7E1094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EE63F8-397E-D0C1-A4EC-6BE2C3A2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F6D0-564B-4023-AB20-3E25612BE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54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5CF9AA-4894-FC07-3F88-6B9006CC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342E50-BBE2-8984-A20C-89E02BB66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469ED5-690F-B335-8898-D5AD78675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30ACA-0EBB-4E87-BC8D-8224691106B7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408D96-A3D5-B6E5-87FC-F6D99C503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522E24-1967-1D38-AE50-EA6280C2A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3F6D0-564B-4023-AB20-3E25612BE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72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C21F1-EADB-0A91-3E11-A8AC7E9B8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996" y="1651247"/>
            <a:ext cx="9525740" cy="3416848"/>
          </a:xfrm>
        </p:spPr>
        <p:txBody>
          <a:bodyPr>
            <a:normAutofit/>
          </a:bodyPr>
          <a:lstStyle/>
          <a:p>
            <a:r>
              <a:rPr lang="cs-CZ" b="1" spc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Konstrukční a technologické aspekty návrhu formy pro vstřikování plastů</a:t>
            </a:r>
            <a:endParaRPr lang="cs-CZ" sz="138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99AA4A0-E493-492F-8936-3BDBF83F9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388" y="265906"/>
            <a:ext cx="1524000" cy="1524000"/>
          </a:xfrm>
          <a:prstGeom prst="rect">
            <a:avLst/>
          </a:prstGeom>
        </p:spPr>
      </p:pic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A5FBEBED-F0DF-0CF2-FA8E-A7429F62A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842790"/>
              </p:ext>
            </p:extLst>
          </p:nvPr>
        </p:nvGraphicFramePr>
        <p:xfrm>
          <a:off x="782425" y="5626026"/>
          <a:ext cx="1079369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6845">
                  <a:extLst>
                    <a:ext uri="{9D8B030D-6E8A-4147-A177-3AD203B41FA5}">
                      <a16:colId xmlns:a16="http://schemas.microsoft.com/office/drawing/2014/main" val="1809523749"/>
                    </a:ext>
                  </a:extLst>
                </a:gridCol>
                <a:gridCol w="5396845">
                  <a:extLst>
                    <a:ext uri="{9D8B030D-6E8A-4147-A177-3AD203B41FA5}">
                      <a16:colId xmlns:a16="http://schemas.microsoft.com/office/drawing/2014/main" val="2146548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Vypracoval: Lukáš Maršík</a:t>
                      </a:r>
                    </a:p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Vedoucí: </a:t>
                      </a:r>
                      <a:r>
                        <a:rPr lang="cs-CZ" sz="2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 Martin Podařil, PhD., Ph.D.</a:t>
                      </a:r>
                    </a:p>
                    <a:p>
                      <a:pPr algn="r"/>
                      <a:r>
                        <a:rPr lang="cs-CZ" sz="2400" dirty="0"/>
                        <a:t>2023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87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20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C9203-1482-0121-8E47-B959432B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Materiálové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210C76-618D-97E4-B5CD-918322EDE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Tvarová dutina ČSN 17 024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Vodící elementy ČSN 14 220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Ostatní části ČSN 12 050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BA546A4-C9B0-9511-8D73-D1593A661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388" y="265906"/>
            <a:ext cx="1524000" cy="1524000"/>
          </a:xfrm>
          <a:prstGeom prst="rect">
            <a:avLst/>
          </a:prstGeom>
        </p:spPr>
      </p:pic>
      <p:pic>
        <p:nvPicPr>
          <p:cNvPr id="5" name="Obrázek 4" descr="Obsah obrázku Obdélník, žlutá, Barevnost, umění&#10;&#10;Popis byl vytvořen automaticky">
            <a:extLst>
              <a:ext uri="{FF2B5EF4-FFF2-40B4-BE49-F238E27FC236}">
                <a16:creationId xmlns:a16="http://schemas.microsoft.com/office/drawing/2014/main" id="{B8A5C8CE-FF83-F274-9F56-0B2197D12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432" y="2432115"/>
            <a:ext cx="6655978" cy="35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3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E5B4C-0885-A1E0-60AC-EB2F2A1C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Návrhy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C4B9C0-1246-1D20-8BE5-E6F96E7F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22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600" dirty="0"/>
              <a:t>Použití simulačního programu</a:t>
            </a:r>
          </a:p>
          <a:p>
            <a:pPr>
              <a:lnSpc>
                <a:spcPct val="100000"/>
              </a:lnSpc>
            </a:pPr>
            <a:endParaRPr lang="cs-CZ" sz="3600" dirty="0"/>
          </a:p>
          <a:p>
            <a:pPr>
              <a:lnSpc>
                <a:spcPct val="100000"/>
              </a:lnSpc>
            </a:pPr>
            <a:r>
              <a:rPr lang="cs-CZ" sz="3600" dirty="0"/>
              <a:t>Volba kvalitnějších materiálu</a:t>
            </a:r>
          </a:p>
          <a:p>
            <a:pPr>
              <a:lnSpc>
                <a:spcPct val="100000"/>
              </a:lnSpc>
            </a:pPr>
            <a:endParaRPr lang="cs-CZ" sz="3600" dirty="0"/>
          </a:p>
          <a:p>
            <a:pPr>
              <a:lnSpc>
                <a:spcPct val="100000"/>
              </a:lnSpc>
            </a:pPr>
            <a:r>
              <a:rPr lang="cs-CZ" sz="3600" dirty="0"/>
              <a:t>Povrchová úprava tvarové dutiny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23D5FC0-C883-ACFE-2ED6-767BF26C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388" y="26590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7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83EB1-44A9-D49F-D9FE-395CB0E6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84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b="1" dirty="0"/>
              <a:t>Děkuji za pozornost</a:t>
            </a:r>
          </a:p>
        </p:txBody>
      </p:sp>
      <p:pic>
        <p:nvPicPr>
          <p:cNvPr id="4" name="Picture 4" descr="Marketing on-line - Aktivity - Jaknareklamu.cz - reklama a ...">
            <a:extLst>
              <a:ext uri="{FF2B5EF4-FFF2-40B4-BE49-F238E27FC236}">
                <a16:creationId xmlns:a16="http://schemas.microsoft.com/office/drawing/2014/main" id="{B107471F-6888-82F5-34BE-92542133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72" y="2408182"/>
            <a:ext cx="3985489" cy="39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529826A5-7D04-2324-EFB0-724C11F07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388" y="26590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3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BEEB3-BB5C-742E-FDAB-D3E10BF7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4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8000" b="1" dirty="0"/>
              <a:t>Prostor pro dotazy</a:t>
            </a:r>
          </a:p>
        </p:txBody>
      </p:sp>
      <p:pic>
        <p:nvPicPr>
          <p:cNvPr id="1026" name="Picture 2" descr="Sloučení startů a délky tratí ve Stráži – odpovědi ČTA… | Czech TRI K. Team  Pardubice - czech triathlon team">
            <a:extLst>
              <a:ext uri="{FF2B5EF4-FFF2-40B4-BE49-F238E27FC236}">
                <a16:creationId xmlns:a16="http://schemas.microsoft.com/office/drawing/2014/main" id="{10DA22A7-EC9E-7E0C-94A8-22325899B5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20" y="2096041"/>
            <a:ext cx="6358143" cy="41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72D7DD3-4365-4028-0D8F-EF5A229B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388" y="26590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2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8E547-AD47-26F0-EDB4-159FB8DC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4C2EEF-F010-F927-9E0B-163C0E951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3200" dirty="0"/>
              <a:t>Cíl práce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3200" dirty="0"/>
              <a:t>Vstřikování plastů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3200" dirty="0"/>
              <a:t>Charakteristika dílu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3200" dirty="0"/>
              <a:t>Původní vstřikovací forma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3200" dirty="0"/>
              <a:t>Návrh vstřikovací formy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361B14-A319-D197-E4C7-A85D2DA5F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55" y="1924843"/>
            <a:ext cx="3907993" cy="3907993"/>
          </a:xfrm>
          <a:prstGeom prst="rect">
            <a:avLst/>
          </a:prstGeom>
        </p:spPr>
      </p:pic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76E813EC-1E6D-D752-2509-D8E854D9D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388" y="26590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73809-2735-5E3B-0D46-C711937B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78610-A93E-DEAE-72C2-DA419C1B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Hlavní cíl práce je návrh formy pro výrobu dílů technologií vstřikování plastů. Na základě požadavků kladených na konkrétní výlisek je nutno zhodnotit technologičnost výroby, technologické parametry plynoucí ze vstřikovaného materiálu a na základě těchto vstupních informací navrhnout vhodné konstrukční a materiálové řešení formy.</a:t>
            </a:r>
          </a:p>
          <a:p>
            <a:endParaRPr lang="cs-CZ" dirty="0"/>
          </a:p>
        </p:txBody>
      </p:sp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D32E8527-48CB-9733-A70A-4D920B15B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388" y="26590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6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20D90-A1B6-2261-9797-83B0D1A82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Vstřikování plastů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C41CC8-BB07-E033-D3C1-AEE6D6358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Princip vstřikování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Vstřikovací stroj 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Vstřikovací forma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Nejpoužívanější metoda výroby plastových dílů</a:t>
            </a:r>
          </a:p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EAF668B-24B4-7E3C-159F-929AC4B5C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388" y="265906"/>
            <a:ext cx="1524000" cy="1524000"/>
          </a:xfrm>
          <a:prstGeom prst="rect">
            <a:avLst/>
          </a:prstGeom>
        </p:spPr>
      </p:pic>
      <p:pic>
        <p:nvPicPr>
          <p:cNvPr id="8" name="Obrázek 7" descr="Obsah obrázku interiér, stroj/přístroj, zeď, Dílna&#10;&#10;Popis byl vytvořen automaticky">
            <a:extLst>
              <a:ext uri="{FF2B5EF4-FFF2-40B4-BE49-F238E27FC236}">
                <a16:creationId xmlns:a16="http://schemas.microsoft.com/office/drawing/2014/main" id="{776F4069-5378-D2D6-BF89-F27D58888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93" y="1825625"/>
            <a:ext cx="4929306" cy="368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5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7107F-25C7-64C4-1EEF-D38583A1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Úvod do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0FEC4D-81E2-0EB2-163A-DF23871B5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Analýzy současného stavu (dvojnásobná forma)</a:t>
            </a:r>
          </a:p>
          <a:p>
            <a:endParaRPr lang="cs-CZ" dirty="0"/>
          </a:p>
          <a:p>
            <a:r>
              <a:rPr lang="cs-CZ" dirty="0"/>
              <a:t>Optimalizace konstrukce vstřikovací formy</a:t>
            </a:r>
          </a:p>
          <a:p>
            <a:endParaRPr lang="cs-CZ" dirty="0"/>
          </a:p>
          <a:p>
            <a:r>
              <a:rPr lang="cs-CZ" dirty="0"/>
              <a:t>Zvýšení efektivity výroby =&gt; šestinásobná forma</a:t>
            </a:r>
          </a:p>
          <a:p>
            <a:endParaRPr lang="cs-CZ" dirty="0"/>
          </a:p>
          <a:p>
            <a:r>
              <a:rPr lang="cs-CZ" dirty="0"/>
              <a:t>Snížení výrobních nákladů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68B917B-C695-A11C-D3F7-1CED6E4DB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388" y="26590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5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42517-B6F6-7771-6646-1B6F9411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JP </a:t>
            </a:r>
            <a:r>
              <a:rPr lang="cs-CZ" sz="5400" b="1" dirty="0" err="1"/>
              <a:t>plastic</a:t>
            </a:r>
            <a:r>
              <a:rPr lang="cs-CZ" sz="5400" b="1" dirty="0"/>
              <a:t> v.o.s.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5433A-27AB-0D3D-3C58-EF56254A8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Založeno 1990</a:t>
            </a:r>
          </a:p>
          <a:p>
            <a:pPr>
              <a:lnSpc>
                <a:spcPct val="200000"/>
              </a:lnSpc>
            </a:pPr>
            <a:r>
              <a:rPr lang="cs-CZ" dirty="0"/>
              <a:t>Rodinná firma</a:t>
            </a:r>
          </a:p>
          <a:p>
            <a:pPr>
              <a:lnSpc>
                <a:spcPct val="200000"/>
              </a:lnSpc>
            </a:pPr>
            <a:r>
              <a:rPr lang="cs-CZ" dirty="0"/>
              <a:t>Zaměření na vstřikování plastů</a:t>
            </a:r>
          </a:p>
          <a:p>
            <a:pPr>
              <a:lnSpc>
                <a:spcPct val="200000"/>
              </a:lnSpc>
            </a:pPr>
            <a:r>
              <a:rPr lang="cs-CZ" dirty="0"/>
              <a:t>Kovoobrábění (výroba forem)</a:t>
            </a:r>
          </a:p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AFA0E91-8F0E-364E-0CA8-694305AD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388" y="265906"/>
            <a:ext cx="1524000" cy="1524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D8AA3B-38E6-5C36-B5DD-7B8ADEBB8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55" y="1889125"/>
            <a:ext cx="2595197" cy="38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5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07F4B-4059-ECD9-80F7-2505940E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Charakteristika výstřiku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D0D0E-6FD4-60DE-E495-E98C29539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6469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cs-CZ" dirty="0"/>
              <a:t>Využití stavební průmysl (betonové prefabrikáty)</a:t>
            </a:r>
          </a:p>
          <a:p>
            <a:pPr marL="0" indent="0">
              <a:lnSpc>
                <a:spcPct val="200000"/>
              </a:lnSpc>
              <a:buNone/>
            </a:pPr>
            <a:endParaRPr lang="cs-CZ" dirty="0"/>
          </a:p>
          <a:p>
            <a:pPr>
              <a:lnSpc>
                <a:spcPct val="200000"/>
              </a:lnSpc>
            </a:pPr>
            <a:r>
              <a:rPr lang="cs-CZ" dirty="0"/>
              <a:t>Namáhání na tlak</a:t>
            </a:r>
          </a:p>
          <a:p>
            <a:pPr>
              <a:lnSpc>
                <a:spcPct val="200000"/>
              </a:lnSpc>
            </a:pPr>
            <a:endParaRPr lang="cs-CZ" dirty="0"/>
          </a:p>
          <a:p>
            <a:pPr>
              <a:lnSpc>
                <a:spcPct val="200000"/>
              </a:lnSpc>
            </a:pPr>
            <a:r>
              <a:rPr lang="cs-CZ" dirty="0"/>
              <a:t>Materiál výstřiku ABS (houževnatý)</a:t>
            </a:r>
          </a:p>
          <a:p>
            <a:pPr marL="0" indent="0">
              <a:lnSpc>
                <a:spcPct val="200000"/>
              </a:lnSpc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4A7FB71-5CF4-0BFD-B40E-C1717392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388" y="265906"/>
            <a:ext cx="1524000" cy="152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CA2576B-0815-CA2A-027E-94D703DB5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66" y="3058220"/>
            <a:ext cx="3454922" cy="3429000"/>
          </a:xfrm>
          <a:prstGeom prst="rect">
            <a:avLst/>
          </a:prstGeom>
        </p:spPr>
      </p:pic>
      <p:pic>
        <p:nvPicPr>
          <p:cNvPr id="12" name="Obrázek 11" descr="Obsah obrázku váza, umění, interiér&#10;&#10;Popis byl vytvořen automaticky">
            <a:extLst>
              <a:ext uri="{FF2B5EF4-FFF2-40B4-BE49-F238E27FC236}">
                <a16:creationId xmlns:a16="http://schemas.microsoft.com/office/drawing/2014/main" id="{01748877-B978-01BA-B354-1FA5D0D09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44" y="2953347"/>
            <a:ext cx="1327554" cy="36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0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C2BE3-92C2-B5C0-26F6-16372931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Původní vstřikovací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30047F-F2D7-4B27-2962-907BAC384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/>
              <a:t>Pouze dvojnásobná forma</a:t>
            </a:r>
          </a:p>
          <a:p>
            <a:pPr>
              <a:lnSpc>
                <a:spcPct val="150000"/>
              </a:lnSpc>
            </a:pPr>
            <a:endParaRPr lang="cs-CZ" sz="3200" dirty="0"/>
          </a:p>
          <a:p>
            <a:pPr>
              <a:lnSpc>
                <a:spcPct val="150000"/>
              </a:lnSpc>
            </a:pPr>
            <a:r>
              <a:rPr lang="cs-CZ" sz="3200" dirty="0"/>
              <a:t>Nízká efektivita výroby</a:t>
            </a:r>
          </a:p>
          <a:p>
            <a:pPr>
              <a:lnSpc>
                <a:spcPct val="150000"/>
              </a:lnSpc>
            </a:pPr>
            <a:endParaRPr lang="cs-CZ" sz="3200" dirty="0"/>
          </a:p>
          <a:p>
            <a:pPr>
              <a:lnSpc>
                <a:spcPct val="150000"/>
              </a:lnSpc>
            </a:pPr>
            <a:r>
              <a:rPr lang="cs-CZ" sz="3200" dirty="0"/>
              <a:t>Velké opotřebení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8A229F4-BB64-785F-29BD-85D6DD9DF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388" y="265906"/>
            <a:ext cx="1524000" cy="1524000"/>
          </a:xfrm>
          <a:prstGeom prst="rect">
            <a:avLst/>
          </a:prstGeom>
        </p:spPr>
      </p:pic>
      <p:pic>
        <p:nvPicPr>
          <p:cNvPr id="6" name="Obrázek 5" descr="Obsah obrázku stroj/přístroj, ocel, kov, území&#10;&#10;Popis byl vytvořen automaticky">
            <a:extLst>
              <a:ext uri="{FF2B5EF4-FFF2-40B4-BE49-F238E27FC236}">
                <a16:creationId xmlns:a16="http://schemas.microsoft.com/office/drawing/2014/main" id="{C7C0FEB9-03D1-6573-4E3B-6968CD030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34" y="1647384"/>
            <a:ext cx="3832454" cy="45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1264E-BD52-30C3-7072-E9CC4CEB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Návrh vstřikovací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2436BD-A72A-D26B-FC10-4E8FD1F46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Rozměry kanálů =&gt; tloušťka výstřiku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Kuželový vtok – kuželovitost 3°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Úprava rozměrů dle požadavků firmy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 zhotovení formy =&gt; nultá série výstřiků</a:t>
            </a:r>
          </a:p>
        </p:txBody>
      </p:sp>
      <p:pic>
        <p:nvPicPr>
          <p:cNvPr id="5" name="Zástupný obsah 3" descr="Obsah obrázku diagram&#10;&#10;Popis byl vytvořen automaticky">
            <a:extLst>
              <a:ext uri="{FF2B5EF4-FFF2-40B4-BE49-F238E27FC236}">
                <a16:creationId xmlns:a16="http://schemas.microsoft.com/office/drawing/2014/main" id="{CEFB4544-4AD3-874C-1A99-4A419922D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6186" y="1938509"/>
            <a:ext cx="5498268" cy="3283898"/>
          </a:xfrm>
          <a:prstGeom prst="rect">
            <a:avLst/>
          </a:prstGeom>
        </p:spPr>
      </p:pic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ECC6F9BE-D0BE-87E1-18AA-D5D8863A8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877" y="0"/>
            <a:ext cx="985845" cy="9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27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235</Words>
  <Application>Microsoft Office PowerPoint</Application>
  <PresentationFormat>Širokoúhlá obrazovka</PresentationFormat>
  <Paragraphs>68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Motiv Office</vt:lpstr>
      <vt:lpstr>Konstrukční a technologické aspekty návrhu formy pro vstřikování plastů</vt:lpstr>
      <vt:lpstr>Osnova</vt:lpstr>
      <vt:lpstr>Cíl práce</vt:lpstr>
      <vt:lpstr>Vstřikování plastů</vt:lpstr>
      <vt:lpstr>Úvod do problému</vt:lpstr>
      <vt:lpstr>JP plastic v.o.s.</vt:lpstr>
      <vt:lpstr>Charakteristika výstřiku</vt:lpstr>
      <vt:lpstr>Původní vstřikovací forma</vt:lpstr>
      <vt:lpstr>Návrh vstřikovací formy</vt:lpstr>
      <vt:lpstr>Materiálové řešení</vt:lpstr>
      <vt:lpstr>Návrhy opatření</vt:lpstr>
      <vt:lpstr>Prezentace aplikace PowerPoint</vt:lpstr>
      <vt:lpstr>Prostor pro 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Maršík</dc:creator>
  <cp:lastModifiedBy>Lukáš Maršík</cp:lastModifiedBy>
  <cp:revision>28</cp:revision>
  <dcterms:created xsi:type="dcterms:W3CDTF">2023-06-11T16:03:07Z</dcterms:created>
  <dcterms:modified xsi:type="dcterms:W3CDTF">2023-06-13T21:49:51Z</dcterms:modified>
</cp:coreProperties>
</file>