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56" r:id="rId4"/>
  </p:sldMasterIdLst>
  <p:notesMasterIdLst>
    <p:notesMasterId r:id="rId14"/>
  </p:notesMasterIdLst>
  <p:handoutMasterIdLst>
    <p:handoutMasterId r:id="rId15"/>
  </p:handoutMasterIdLst>
  <p:sldIdLst>
    <p:sldId id="269" r:id="rId5"/>
    <p:sldId id="271" r:id="rId6"/>
    <p:sldId id="272" r:id="rId7"/>
    <p:sldId id="273" r:id="rId8"/>
    <p:sldId id="275" r:id="rId9"/>
    <p:sldId id="274" r:id="rId10"/>
    <p:sldId id="280" r:id="rId11"/>
    <p:sldId id="281" r:id="rId12"/>
    <p:sldId id="28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ázi Marek" initials="HM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6294F3-F126-4610-BA4E-7A3DB0C7E009}" v="1" dt="2022-05-28T23:06:06.2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4" autoAdjust="0"/>
    <p:restoredTop sz="96408" autoAdjust="0"/>
  </p:normalViewPr>
  <p:slideViewPr>
    <p:cSldViewPr snapToGrid="0">
      <p:cViewPr>
        <p:scale>
          <a:sx n="80" d="100"/>
          <a:sy n="80" d="100"/>
        </p:scale>
        <p:origin x="-739" y="-2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 Faturová" userId="a44b84e0ce562b6f" providerId="LiveId" clId="{E16294F3-F126-4610-BA4E-7A3DB0C7E009}"/>
    <pc:docChg chg="custSel modSld">
      <pc:chgData name="Andrea Faturová" userId="a44b84e0ce562b6f" providerId="LiveId" clId="{E16294F3-F126-4610-BA4E-7A3DB0C7E009}" dt="2022-05-28T23:04:31.285" v="3" actId="20577"/>
      <pc:docMkLst>
        <pc:docMk/>
      </pc:docMkLst>
      <pc:sldChg chg="delSp mod">
        <pc:chgData name="Andrea Faturová" userId="a44b84e0ce562b6f" providerId="LiveId" clId="{E16294F3-F126-4610-BA4E-7A3DB0C7E009}" dt="2022-05-28T22:56:20.463" v="0" actId="478"/>
        <pc:sldMkLst>
          <pc:docMk/>
          <pc:sldMk cId="2632225598" sldId="274"/>
        </pc:sldMkLst>
        <pc:graphicFrameChg chg="del">
          <ac:chgData name="Andrea Faturová" userId="a44b84e0ce562b6f" providerId="LiveId" clId="{E16294F3-F126-4610-BA4E-7A3DB0C7E009}" dt="2022-05-28T22:56:20.463" v="0" actId="478"/>
          <ac:graphicFrameMkLst>
            <pc:docMk/>
            <pc:sldMk cId="2632225598" sldId="274"/>
            <ac:graphicFrameMk id="7" creationId="{9479388F-7363-A8CD-D072-80E1601C723B}"/>
          </ac:graphicFrameMkLst>
        </pc:graphicFrameChg>
      </pc:sldChg>
      <pc:sldChg chg="modSp mod">
        <pc:chgData name="Andrea Faturová" userId="a44b84e0ce562b6f" providerId="LiveId" clId="{E16294F3-F126-4610-BA4E-7A3DB0C7E009}" dt="2022-05-28T23:04:31.285" v="3" actId="20577"/>
        <pc:sldMkLst>
          <pc:docMk/>
          <pc:sldMk cId="3564429190" sldId="281"/>
        </pc:sldMkLst>
        <pc:spChg chg="mod">
          <ac:chgData name="Andrea Faturová" userId="a44b84e0ce562b6f" providerId="LiveId" clId="{E16294F3-F126-4610-BA4E-7A3DB0C7E009}" dt="2022-05-28T23:04:31.285" v="3" actId="20577"/>
          <ac:spMkLst>
            <pc:docMk/>
            <pc:sldMk cId="3564429190" sldId="281"/>
            <ac:spMk id="3" creationId="{D7A24A4A-4950-FBF1-F97B-759660DF3884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novo\Desktop\Bakal&#225;&#345;sk&#225;%20pr&#225;ce%20-%20H&#225;zi\Grafy%20a%20obr&#225;zky\Porovn&#225;n&#237;%20faktor&#367;%20sledovan&#225;ch%20dopravn&#237;ch%20nehod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cs-CZ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Porovnání</a:t>
            </a:r>
            <a:r>
              <a:rPr lang="cs-CZ" sz="2400" baseline="0" dirty="0">
                <a:latin typeface="Tahoma" pitchFamily="34" charset="0"/>
                <a:ea typeface="Tahoma" pitchFamily="34" charset="0"/>
                <a:cs typeface="Tahoma" pitchFamily="34" charset="0"/>
              </a:rPr>
              <a:t> faktorů sledovaných dopravních nehod </a:t>
            </a:r>
            <a:endParaRPr lang="cs-CZ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spPr>
            <a:ln>
              <a:solidFill>
                <a:schemeClr val="tx1"/>
              </a:solidFill>
            </a:ln>
          </c:spPr>
          <c:dLbls>
            <c:dLbl>
              <c:idx val="0"/>
              <c:layout>
                <c:manualLayout>
                  <c:x val="-9.0935370711116403E-2"/>
                  <c:y val="8.380971464268455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000171697287839"/>
                  <c:y val="-0.1686428258967629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3.754764320169398E-2"/>
                  <c:y val="0.1173430299029950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000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List1!$C$4:$G$6</c:f>
              <c:strCache>
                <c:ptCount val="3"/>
                <c:pt idx="0">
                  <c:v>Lidský faktor</c:v>
                </c:pt>
                <c:pt idx="1">
                  <c:v>Kombinace lidského faktoru a faktoru prostředí</c:v>
                </c:pt>
                <c:pt idx="2">
                  <c:v>Jiné</c:v>
                </c:pt>
              </c:strCache>
            </c:strRef>
          </c:cat>
          <c:val>
            <c:numRef>
              <c:f>List1!$H$4:$H$6</c:f>
              <c:numCache>
                <c:formatCode>General</c:formatCode>
                <c:ptCount val="3"/>
                <c:pt idx="0">
                  <c:v>3</c:v>
                </c:pt>
                <c:pt idx="1">
                  <c:v>4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 rtl="0"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cs-CZ"/>
          </a:p>
        </c:txPr>
      </c:legendEntry>
      <c:legendEntry>
        <c:idx val="1"/>
        <c:txPr>
          <a:bodyPr/>
          <a:lstStyle/>
          <a:p>
            <a:pPr rtl="0"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cs-CZ"/>
          </a:p>
        </c:txPr>
      </c:legendEntry>
      <c:layout>
        <c:manualLayout>
          <c:xMode val="edge"/>
          <c:yMode val="edge"/>
          <c:x val="0.51322851792092261"/>
          <c:y val="0.19323073618756131"/>
          <c:w val="0.47553399097726795"/>
          <c:h val="0.76697259841612209"/>
        </c:manualLayout>
      </c:layout>
      <c:overlay val="0"/>
      <c:txPr>
        <a:bodyPr/>
        <a:lstStyle/>
        <a:p>
          <a:pPr rtl="0">
            <a:defRPr sz="2000"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6C4D7D0-3927-4DBF-95D1-9E3BF4D1EA29}" type="datetime1">
              <a:rPr lang="cs-CZ" smtClean="0"/>
              <a:t>10.06.2023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063CFFE-8462-416E-AEB2-4E7281CE077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9707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3599E-FB1B-4D91-9AF5-2782C98ECFC1}" type="datetime1">
              <a:rPr lang="cs-CZ" smtClean="0"/>
              <a:pPr/>
              <a:t>10.06.2023</a:t>
            </a:fld>
            <a:endParaRPr lang="cs-CZ" dirty="0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Kliknutím můžete upravit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4E81925-CA98-455D-A45B-7A71D36D9055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629094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14E81925-CA98-455D-A45B-7A71D36D9055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1268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pPr rtl="0"/>
            <a:fld id="{1F670EF7-7934-4F67-A16E-B3569499563F}" type="datetime1">
              <a:rPr lang="cs-CZ" noProof="0" smtClean="0"/>
              <a:t>10.06.2023</a:t>
            </a:fld>
            <a:endParaRPr lang="cs-CZ" noProof="0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pPr rtl="0"/>
            <a:endParaRPr lang="cs-CZ" noProof="0" dirty="0"/>
          </a:p>
        </p:txBody>
      </p:sp>
      <p:sp>
        <p:nvSpPr>
          <p:cNvPr id="10" name="Obdélník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pPr rtl="0"/>
            <a:fld id="{4FAB73BC-B049-4115-A692-8D63A059BFB8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1ED440D-E810-40D5-AF3D-939772FCE3A7}" type="datetime1">
              <a:rPr lang="cs-CZ" noProof="0" smtClean="0"/>
              <a:t>10.06.2023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cs-CZ" noProof="0" smtClean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D4636FF-F900-4EFC-94B1-4A75C81CB265}" type="datetime1">
              <a:rPr lang="cs-CZ" noProof="0" smtClean="0"/>
              <a:t>10.06.2023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cs-CZ" noProof="0" smtClean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rtl="0"/>
            <a:fld id="{4C7C0B69-64BB-4640-94C6-D2C15CAB907E}" type="datetime1">
              <a:rPr lang="cs-CZ" noProof="0" smtClean="0"/>
              <a:t>10.06.2023</a:t>
            </a:fld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pPr rtl="0"/>
            <a:fld id="{4C7C0B69-64BB-4640-94C6-D2C15CAB907E}" type="datetime1">
              <a:rPr lang="cs-CZ" noProof="0" smtClean="0"/>
              <a:t>10.06.2023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pPr rtl="0"/>
            <a:endParaRPr lang="cs-CZ" noProof="0" dirty="0"/>
          </a:p>
        </p:txBody>
      </p:sp>
      <p:sp>
        <p:nvSpPr>
          <p:cNvPr id="9" name="Obdélník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pPr rtl="0"/>
            <a:fld id="{4FAB73BC-B049-4115-A692-8D63A059BFB8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1C62B95-77D8-4FFD-B4D5-74148F2894B5}" type="datetime1">
              <a:rPr lang="cs-CZ" noProof="0" smtClean="0"/>
              <a:t>10.06.2023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cs-CZ" noProof="0" smtClean="0"/>
              <a:t>‹#›</a:t>
            </a:fld>
            <a:endParaRPr lang="cs-CZ" noProof="0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823A2E4-E259-4F57-AC9F-46D7EB7FDFF2}" type="datetime1">
              <a:rPr lang="cs-CZ" noProof="0" smtClean="0"/>
              <a:t>10.06.2023</a:t>
            </a:fld>
            <a:endParaRPr lang="cs-CZ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cs-CZ" noProof="0" smtClean="0"/>
              <a:t>‹#›</a:t>
            </a:fld>
            <a:endParaRPr lang="cs-CZ" noProof="0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C7C0B69-64BB-4640-94C6-D2C15CAB907E}" type="datetime1">
              <a:rPr lang="cs-CZ" noProof="0" smtClean="0"/>
              <a:t>10.06.2023</a:t>
            </a:fld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C7C0B69-64BB-4640-94C6-D2C15CAB907E}" type="datetime1">
              <a:rPr lang="cs-CZ" noProof="0" smtClean="0"/>
              <a:t>10.06.2023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FAB73BC-B049-4115-A692-8D63A059BFB8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rtl="0"/>
            <a:fld id="{4F2934A5-7F28-41E6-A9FF-0C20F63CE56E}" type="datetime1">
              <a:rPr lang="cs-CZ" noProof="0" smtClean="0"/>
              <a:t>10.06.2023</a:t>
            </a:fld>
            <a:endParaRPr lang="cs-CZ" noProof="0" dirty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C82BB3A-3ADC-415E-AEF7-22522B325255}" type="datetime1">
              <a:rPr lang="cs-CZ" noProof="0" smtClean="0"/>
              <a:t>10.06.2023</a:t>
            </a:fld>
            <a:endParaRPr lang="cs-CZ" noProof="0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rtl="0"/>
            <a:fld id="{4C7C0B69-64BB-4640-94C6-D2C15CAB907E}" type="datetime1">
              <a:rPr lang="cs-CZ" noProof="0" smtClean="0"/>
              <a:t>10.06.2023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rtl="0"/>
            <a:endParaRPr lang="cs-CZ" noProof="0" dirty="0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rtl="0"/>
            <a:fld id="{4FAB73BC-B049-4115-A692-8D63A059BFB8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26AE06C-CFD8-4FEF-B40F-369A5B0662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99030" y="1494915"/>
            <a:ext cx="9339529" cy="2973718"/>
          </a:xfrm>
        </p:spPr>
        <p:txBody>
          <a:bodyPr rtlCol="0">
            <a:noAutofit/>
          </a:bodyPr>
          <a:lstStyle/>
          <a:p>
            <a:pPr algn="ctr"/>
            <a:r>
              <a:rPr lang="cs-CZ" sz="4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Příčiny dopravních nehod v souvislosti s přepravou nebezpečných věcí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66CBB618-D822-4C25-B8B8-6F165AAF90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20546" y="5317071"/>
            <a:ext cx="8018013" cy="1210951"/>
          </a:xfrm>
        </p:spPr>
        <p:txBody>
          <a:bodyPr rtlCol="0">
            <a:noAutofit/>
          </a:bodyPr>
          <a:lstStyle/>
          <a:p>
            <a:pPr rtl="0">
              <a:spcAft>
                <a:spcPts val="600"/>
              </a:spcAft>
            </a:pPr>
            <a:r>
              <a:rPr lang="cs-CZ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Autor </a:t>
            </a:r>
            <a:r>
              <a:rPr lang="cs-C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bakalářské práce: </a:t>
            </a: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Marek </a:t>
            </a:r>
            <a:r>
              <a:rPr lang="cs-CZ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Házi</a:t>
            </a:r>
            <a:endParaRPr lang="cs-CZ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Vedoucí bakalářské práce: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Ing. </a:t>
            </a: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Jiří Čejka, Ph.D.</a:t>
            </a:r>
            <a:endParaRPr lang="cs-CZ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rtl="0">
              <a:spcAft>
                <a:spcPts val="600"/>
              </a:spcAft>
            </a:pPr>
            <a:r>
              <a:rPr lang="cs-C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Oponent bakalářské práce:</a:t>
            </a:r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Ing. </a:t>
            </a: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Josef Hajný, </a:t>
            </a:r>
            <a:r>
              <a:rPr lang="cs-CZ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</a:t>
            </a: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cs-CZ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DB937FD9-17A2-AC19-CDCF-D0B336327AA8}"/>
              </a:ext>
            </a:extLst>
          </p:cNvPr>
          <p:cNvSpPr txBox="1"/>
          <p:nvPr/>
        </p:nvSpPr>
        <p:spPr>
          <a:xfrm>
            <a:off x="3776673" y="370466"/>
            <a:ext cx="46386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Vysoká škola technická a ekonomická</a:t>
            </a:r>
          </a:p>
          <a:p>
            <a:pPr algn="ctr"/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Českých Budějovicích</a:t>
            </a:r>
          </a:p>
          <a:p>
            <a:pPr algn="ctr"/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Ústav technicko-technologický</a:t>
            </a:r>
          </a:p>
          <a:p>
            <a:pPr algn="ctr"/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červen </a:t>
            </a: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2023</a:t>
            </a:r>
            <a:endParaRPr lang="cs-CZ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Obrázek 6" descr="Obsah obrázku text, klipart&#10;&#10;Popis byl vytvořen automaticky">
            <a:extLst>
              <a:ext uri="{FF2B5EF4-FFF2-40B4-BE49-F238E27FC236}">
                <a16:creationId xmlns:a16="http://schemas.microsoft.com/office/drawing/2014/main" xmlns="" id="{38CD3DC6-F2F9-F3F4-C69C-8568B4E6E6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5011" y="370465"/>
            <a:ext cx="171450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1850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4227FBD-A05B-530D-B192-A42E2ED9669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05515" y="1749288"/>
            <a:ext cx="10988703" cy="4428875"/>
          </a:xfrm>
        </p:spPr>
        <p:txBody>
          <a:bodyPr anchor="ctr"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„Cílem 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bakalářské práce je analýza vzniku dopravních nehod na základě skutečnosti. K tvorbě práce budou použity skutečné případy DN 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případové studie. Následně bude realizována komparace s platnou legislativou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.‟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cs-CZ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xmlns="" id="{B7083324-2DC6-E6F8-1997-303791120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Cíl práce</a:t>
            </a:r>
          </a:p>
        </p:txBody>
      </p:sp>
    </p:spTree>
    <p:extLst>
      <p:ext uri="{BB962C8B-B14F-4D97-AF65-F5344CB8AC3E}">
        <p14:creationId xmlns:p14="http://schemas.microsoft.com/office/powerpoint/2010/main" val="221394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6F9B1A7-9E56-B774-9024-1B712535D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Výzkumná otázka a hypotézy</a:t>
            </a:r>
            <a:endParaRPr lang="cs-CZ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Zástupný obsah 2">
            <a:extLst>
              <a:ext uri="{FF2B5EF4-FFF2-40B4-BE49-F238E27FC236}">
                <a16:creationId xmlns:a16="http://schemas.microsoft.com/office/drawing/2014/main" xmlns="" id="{910E5E4E-A0AD-48AD-91B7-AC7AA677BEC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69847" y="1701578"/>
            <a:ext cx="10292567" cy="4953663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Stojí za příčinou nejvyššího podílu dopravních nehod přepravy nebezpečných látek lidský faktor?</a:t>
            </a:r>
          </a:p>
          <a:p>
            <a:pPr marL="0" indent="0">
              <a:buNone/>
            </a:pP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cs-CZ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Hypotéza č. 1:  </a:t>
            </a:r>
            <a:r>
              <a:rPr lang="cs-CZ" i="1" dirty="0">
                <a:latin typeface="Tahoma" pitchFamily="34" charset="0"/>
                <a:ea typeface="Tahoma" pitchFamily="34" charset="0"/>
                <a:cs typeface="Tahoma" pitchFamily="34" charset="0"/>
              </a:rPr>
              <a:t>Za příčinami dopravních nehod je kombinace více okolností.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Hypotéza č. 2:  </a:t>
            </a:r>
            <a:r>
              <a:rPr lang="cs-CZ" i="1" dirty="0">
                <a:latin typeface="Tahoma" pitchFamily="34" charset="0"/>
                <a:ea typeface="Tahoma" pitchFamily="34" charset="0"/>
                <a:cs typeface="Tahoma" pitchFamily="34" charset="0"/>
              </a:rPr>
              <a:t>Při nehodě bylo následným šetřením Policií ČR zjištěno další porušení bezpečnostních zásad a pravidel daných platnou legislativou.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Hypotéza č. 3: </a:t>
            </a:r>
            <a:r>
              <a:rPr lang="cs-CZ" i="1" dirty="0">
                <a:latin typeface="Tahoma" pitchFamily="34" charset="0"/>
                <a:ea typeface="Tahoma" pitchFamily="34" charset="0"/>
                <a:cs typeface="Tahoma" pitchFamily="34" charset="0"/>
              </a:rPr>
              <a:t>Všichni řidiči, kteří byli účastníky dopravní nehody, byli řádně a prokazatelně proškoleni. 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44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716DB67-957A-4AFB-6BB0-7E93117E2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Použité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23FD6DB-9545-A2FC-D789-CAEB77AF9DA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69848" y="2320416"/>
            <a:ext cx="10058400" cy="38517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Případová studie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Sběr dat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Zpracování </a:t>
            </a:r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Analýza dat </a:t>
            </a:r>
          </a:p>
          <a:p>
            <a:pPr>
              <a:lnSpc>
                <a:spcPct val="150000"/>
              </a:lnSpc>
            </a:pPr>
            <a:r>
              <a:rPr lang="cs-C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Komparace </a:t>
            </a:r>
            <a:endParaRPr lang="cs-CZ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271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7D1E6A2-E197-F146-B97B-82B729F55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237" y="715617"/>
            <a:ext cx="10058400" cy="894687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Výsledky analýzy dopravních nehod</a:t>
            </a:r>
            <a:endParaRPr lang="cs-CZ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99079490"/>
              </p:ext>
            </p:extLst>
          </p:nvPr>
        </p:nvGraphicFramePr>
        <p:xfrm>
          <a:off x="0" y="1892409"/>
          <a:ext cx="11301455" cy="4581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439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7BCBFCA-DB65-2720-976B-773BB7E90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8593"/>
            <a:ext cx="9956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Výsledky hypotéz</a:t>
            </a:r>
            <a:r>
              <a:rPr lang="cs-CZ" sz="40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cs-CZ" sz="40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277509" y="1385515"/>
            <a:ext cx="9297726" cy="5214068"/>
          </a:xfrm>
        </p:spPr>
        <p:txBody>
          <a:bodyPr>
            <a:normAutofit fontScale="4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cs-CZ" sz="4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Hypotéza č. 1:  </a:t>
            </a:r>
            <a:r>
              <a:rPr lang="cs-CZ" sz="4200" i="1" dirty="0">
                <a:latin typeface="Tahoma" pitchFamily="34" charset="0"/>
                <a:ea typeface="Tahoma" pitchFamily="34" charset="0"/>
                <a:cs typeface="Tahoma" pitchFamily="34" charset="0"/>
              </a:rPr>
              <a:t>Za příčinami dopravních nehod je kombinace více okolností.</a:t>
            </a:r>
            <a:r>
              <a:rPr lang="cs-CZ" sz="42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lvl="1" algn="just">
              <a:lnSpc>
                <a:spcPct val="150000"/>
              </a:lnSpc>
            </a:pPr>
            <a:r>
              <a:rPr lang="cs-CZ" sz="4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Hypotéza </a:t>
            </a:r>
            <a:r>
              <a:rPr lang="cs-CZ" sz="4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potvrzena</a:t>
            </a:r>
            <a:r>
              <a:rPr lang="cs-CZ" sz="4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– kombinace lidského faktoru a faktoru prostředí </a:t>
            </a:r>
          </a:p>
          <a:p>
            <a:pPr marL="365760" lvl="1" indent="0" algn="just">
              <a:lnSpc>
                <a:spcPct val="150000"/>
              </a:lnSpc>
              <a:buNone/>
            </a:pPr>
            <a:endParaRPr lang="cs-CZ" sz="4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 algn="just">
              <a:lnSpc>
                <a:spcPct val="150000"/>
              </a:lnSpc>
              <a:buClr>
                <a:srgbClr val="FE8637"/>
              </a:buClr>
            </a:pPr>
            <a:r>
              <a:rPr lang="cs-CZ" sz="42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Hypotéza č. 2:  </a:t>
            </a:r>
            <a:r>
              <a:rPr lang="cs-CZ" sz="4200" i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Při nehodě bylo následným šetřením Policií ČR zjištěno další porušení bezpečnostních zásad a pravidel daných platnou legislativou</a:t>
            </a:r>
            <a:r>
              <a:rPr lang="cs-CZ" sz="4200" i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lvl="1" algn="just">
              <a:lnSpc>
                <a:spcPct val="150000"/>
              </a:lnSpc>
              <a:buClr>
                <a:srgbClr val="FE8637"/>
              </a:buClr>
            </a:pPr>
            <a:r>
              <a:rPr lang="cs-CZ" sz="4200" dirty="0">
                <a:latin typeface="Tahoma" pitchFamily="34" charset="0"/>
                <a:ea typeface="Tahoma" pitchFamily="34" charset="0"/>
                <a:cs typeface="Tahoma" pitchFamily="34" charset="0"/>
              </a:rPr>
              <a:t>Hypotéza </a:t>
            </a:r>
            <a:r>
              <a:rPr lang="cs-CZ" sz="4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potvrzena </a:t>
            </a:r>
            <a:r>
              <a:rPr lang="cs-CZ" sz="4200" dirty="0">
                <a:latin typeface="Tahoma" pitchFamily="34" charset="0"/>
                <a:ea typeface="Tahoma" pitchFamily="34" charset="0"/>
                <a:cs typeface="Tahoma" pitchFamily="34" charset="0"/>
              </a:rPr>
              <a:t>– </a:t>
            </a:r>
            <a:r>
              <a:rPr lang="cs-CZ" sz="4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následné zjištění porušení zásad a pravidel</a:t>
            </a:r>
            <a:r>
              <a:rPr lang="cs-CZ" sz="42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marL="365760" lvl="1" indent="0" algn="just">
              <a:lnSpc>
                <a:spcPct val="150000"/>
              </a:lnSpc>
              <a:buClr>
                <a:srgbClr val="FE8637"/>
              </a:buClr>
              <a:buNone/>
            </a:pPr>
            <a:endParaRPr lang="cs-CZ" sz="4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 algn="just">
              <a:lnSpc>
                <a:spcPct val="150000"/>
              </a:lnSpc>
              <a:buClr>
                <a:srgbClr val="FE8637"/>
              </a:buClr>
            </a:pPr>
            <a:r>
              <a:rPr lang="cs-CZ" sz="4200" b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Hypotéza č. 3: </a:t>
            </a:r>
            <a:r>
              <a:rPr lang="cs-CZ" sz="4200" i="1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Všichni řidiči, kteří byli účastníky dopravní nehody, byli řádně a prokazatelně proškoleni. </a:t>
            </a:r>
            <a:endParaRPr lang="cs-CZ" sz="4200" i="1" dirty="0" smtClean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 algn="just">
              <a:lnSpc>
                <a:spcPct val="150000"/>
              </a:lnSpc>
              <a:buClr>
                <a:srgbClr val="FE8637"/>
              </a:buClr>
            </a:pPr>
            <a:r>
              <a:rPr lang="cs-CZ" sz="42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Hypotéza </a:t>
            </a:r>
            <a:r>
              <a:rPr lang="cs-CZ" sz="4200" b="1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nepotvrzena</a:t>
            </a:r>
            <a:r>
              <a:rPr lang="cs-CZ" sz="4200" dirty="0" smtClean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– nedoložení dokladu o školení </a:t>
            </a:r>
            <a:endParaRPr lang="cs-CZ" sz="4200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65760" lvl="1" indent="0" algn="just">
              <a:lnSpc>
                <a:spcPct val="150000"/>
              </a:lnSpc>
              <a:buClr>
                <a:srgbClr val="FE8637"/>
              </a:buClr>
              <a:buNone/>
            </a:pPr>
            <a:endParaRPr lang="cs-CZ" sz="2000" i="1" dirty="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22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F92A56D-FDEB-8E45-40F0-7F5A51D32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Závěrečné 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Cíl práce splněn</a:t>
            </a:r>
          </a:p>
          <a:p>
            <a:pPr marL="0" indent="0">
              <a:lnSpc>
                <a:spcPct val="150000"/>
              </a:lnSpc>
              <a:buNone/>
            </a:pP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Zvýšené ohrožení – zvýšené nároky na aktivní účastníky v této specifické oblasti přepravy</a:t>
            </a:r>
          </a:p>
          <a:p>
            <a:pPr marL="0" indent="0">
              <a:lnSpc>
                <a:spcPct val="150000"/>
              </a:lnSpc>
              <a:buNone/>
            </a:pP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Přesah do oblasti prevence, personální a poradenské psychologie</a:t>
            </a:r>
          </a:p>
          <a:p>
            <a:pPr>
              <a:lnSpc>
                <a:spcPct val="15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015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7054B34-2852-9CAA-3C40-3A9976F40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0220" y="101878"/>
            <a:ext cx="6941322" cy="572492"/>
          </a:xfrm>
        </p:spPr>
        <p:txBody>
          <a:bodyPr>
            <a:noAutofit/>
          </a:bodyPr>
          <a:lstStyle/>
          <a:p>
            <a:r>
              <a:rPr lang="cs-CZ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Otázky vedoucího a oponenta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7A24A4A-4950-FBF1-F97B-759660DF388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33350" y="626828"/>
            <a:ext cx="11255895" cy="6448508"/>
          </a:xfrm>
        </p:spPr>
        <p:txBody>
          <a:bodyPr>
            <a:noAutofit/>
          </a:bodyPr>
          <a:lstStyle/>
          <a:p>
            <a:r>
              <a:rPr lang="cs-C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Vedoucí </a:t>
            </a:r>
            <a:r>
              <a:rPr lang="cs-CZ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práce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„Jak jste vybíral dopravní nehody s ohledem na reprezentativnost vybraného vzorku?‟</a:t>
            </a:r>
          </a:p>
          <a:p>
            <a:r>
              <a:rPr lang="cs-CZ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Oponent</a:t>
            </a:r>
            <a:endParaRPr lang="cs-CZ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„Jak 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je chráněna přeprava radioaktivního paliva pro Jadernou elektrárnu Temelín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?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„Podílí 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se na přepravě radioaktivního paliva i Armáda České republiky? Ve své bakalářské práci uvádíte, že lidský faktor stojí za 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většinu 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nehod při přepravě nebezpečných věcí po pozemních komunikacích, uveďte Váš názor při přepravě nebezpečných věcí po železnici, myslíte si, že přeprava nebezpečných věcí po železnici je bezpečnější než-</a:t>
            </a:r>
            <a:r>
              <a:rPr lang="cs-CZ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li</a:t>
            </a:r>
            <a:r>
              <a:rPr lang="cs-CZ" dirty="0">
                <a:latin typeface="Tahoma" pitchFamily="34" charset="0"/>
                <a:ea typeface="Tahoma" pitchFamily="34" charset="0"/>
                <a:cs typeface="Tahoma" pitchFamily="34" charset="0"/>
              </a:rPr>
              <a:t> po pozemních komunikacích? Dá se předpokládat větší zapojení robotizace při přepravě a manipulaci nebezpečných věcí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?‟</a:t>
            </a: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cs-CZ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42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BDEB4F2-7DAC-128F-6289-0EF5E9F3A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4601" y="1181615"/>
            <a:ext cx="6558608" cy="45803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4000" dirty="0">
                <a:blipFill dpi="0" rotWithShape="1">
                  <a:blip r:embed="rId2"/>
                  <a:srcRect/>
                  <a:tile tx="6350" ty="-127000" sx="65000" sy="64000" flip="none" algn="tl"/>
                </a:blip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85319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4C1B96DA-D61E-4352-8013-F432E69A26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8CC0DF8-A3C6-4F0C-AAB6-327115DBBE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28D249-1983-451D-8451-059C0BA5C7BA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16c05727-aa75-4e4a-9b5f-8a80a1165891"/>
    <ds:schemaRef ds:uri="http://purl.org/dc/dcmitype/"/>
    <ds:schemaRef ds:uri="http://schemas.microsoft.com/office/infopath/2007/PartnerControls"/>
    <ds:schemaRef ds:uri="71af3243-3dd4-4a8d-8c0d-dd76da1f02a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387</TotalTime>
  <Words>379</Words>
  <Application>Microsoft Office PowerPoint</Application>
  <PresentationFormat>Vlastní</PresentationFormat>
  <Paragraphs>50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Arkýř</vt:lpstr>
      <vt:lpstr>Příčiny dopravních nehod v souvislosti s přepravou nebezpečných věcí</vt:lpstr>
      <vt:lpstr>Cíl práce</vt:lpstr>
      <vt:lpstr>Výzkumná otázka a hypotézy</vt:lpstr>
      <vt:lpstr>Použité metody</vt:lpstr>
      <vt:lpstr>Výsledky analýzy dopravních nehod</vt:lpstr>
      <vt:lpstr>Výsledky hypotéz </vt:lpstr>
      <vt:lpstr>Závěrečné shrnutí</vt:lpstr>
      <vt:lpstr>Otázky vedoucího a oponenta</vt:lpstr>
      <vt:lpstr>Děkuji za pozornost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Příčiny dopravních nehod v souvislosti s přepravou nebezpečných věcí</dc:title>
  <dc:creator/>
  <cp:lastModifiedBy>Házi Marek</cp:lastModifiedBy>
  <cp:revision>43</cp:revision>
  <dcterms:created xsi:type="dcterms:W3CDTF">2022-05-28T18:25:38Z</dcterms:created>
  <dcterms:modified xsi:type="dcterms:W3CDTF">2023-06-10T18:48:11Z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