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1" r:id="rId8"/>
    <p:sldId id="267" r:id="rId9"/>
    <p:sldId id="262" r:id="rId10"/>
    <p:sldId id="263" r:id="rId11"/>
    <p:sldId id="264" r:id="rId12"/>
    <p:sldId id="265" r:id="rId13"/>
    <p:sldId id="271" r:id="rId14"/>
    <p:sldId id="268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16:08:05.3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646AAD-2A8A-8231-EE4F-1D6819D8DA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B017D0A-4521-BB1B-7358-9137EDCB9C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51DF205-4A21-A1BC-2775-D9B8E5F3D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04885-B824-4EA5-B801-F7238AA7F80C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7EF92F2-08B3-D96B-E8BE-A2410CC50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42D751E-EB87-5B1F-694F-56FC6D02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D187-4526-4F89-9A3E-2A93555D33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5994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1DA1F7-1486-94FF-D1DB-614ECA2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A237072-8E09-3E4A-65F3-7FE65F2274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EE7A1F-8F1D-1196-30CC-B50CDB7DA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04885-B824-4EA5-B801-F7238AA7F80C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528EA86-7E78-77A3-58A2-6E162C9AC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48FB63D-A66C-25DE-448D-A849FFD8E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D187-4526-4F89-9A3E-2A93555D33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1382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5FBA5FB-96D8-E763-651C-9B21B447F1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D0A8B24-1F4B-3695-0760-8C8F0FBCDF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397A056-8F1B-861C-24AE-A4EBD1BD5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04885-B824-4EA5-B801-F7238AA7F80C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C2CB443-10BB-BCFC-1D5E-81C870743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22094A-2B02-9889-B39E-FA32EFB79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D187-4526-4F89-9A3E-2A93555D33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7264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0AC120-1DE0-4F81-D040-3FCD7B4CC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B76E4F-484D-AA4D-9CA8-868936BB8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B1E6F36-33DC-37BE-91FE-164AC2AA4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04885-B824-4EA5-B801-F7238AA7F80C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9BE39B0-AB55-6179-01F0-F9441940D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9DE8FC-BEA7-B3A7-896B-1051A3522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D187-4526-4F89-9A3E-2A93555D33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4476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D872A0-B646-9C3E-A7F5-2E3F5C721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EA0BD53-C193-781E-85E6-A624DDFBD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BA0B80C-A428-9ECE-A1FC-7A2397580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04885-B824-4EA5-B801-F7238AA7F80C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1DB5CB3-9878-28FA-36A1-7833CBB01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FD22347-F706-1363-AE69-D66F5F1E7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D187-4526-4F89-9A3E-2A93555D33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6299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A3328-8D55-EE7E-9EB5-B49FAD0E4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B2F4B8-F8FC-2247-C19A-DE7398A5A5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A5808B6-8AF7-6E1C-4F51-B5498F3135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0281C19-20C6-D04E-9961-93D18AEA6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04885-B824-4EA5-B801-F7238AA7F80C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BF5E2DC-F49F-840D-8858-ADF46443D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BBF7217-803E-87C0-5B53-1930E3AA1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D187-4526-4F89-9A3E-2A93555D33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990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E52F8B-4EB3-AAB4-E42E-7BB6C7282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C855DB7-C9A3-F083-70F9-82ACE2102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944D08A-F2DB-5988-874B-7FC859B71A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C20D8AA-7405-6E0A-926C-D82AEA7333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75766BB-3329-5137-1388-8E62A67545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C858044-F65B-C53B-1CBA-06DCED49D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04885-B824-4EA5-B801-F7238AA7F80C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2A339AD-1ECC-FE8A-4799-786B1DB29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A0790FF-7802-C610-FCD9-3EA788230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D187-4526-4F89-9A3E-2A93555D33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507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1841AF-2B62-1B2F-90AB-B2E68CA6E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6D52A80-B3B6-D56C-2DAD-D5AFA48E8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04885-B824-4EA5-B801-F7238AA7F80C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937DBFB-1D4C-252B-8CFB-D4DF0B6AE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707C271-281B-46B4-0EBF-B9862FAE6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D187-4526-4F89-9A3E-2A93555D33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1163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0485A5D-065C-FA80-439C-79B6C83D7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04885-B824-4EA5-B801-F7238AA7F80C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D453CB4-3FBC-0A3A-6F5B-EDED4AD28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02F9612-6433-636B-4182-4DCC27A93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D187-4526-4F89-9A3E-2A93555D33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5757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A42137-9EF7-5CF3-A3DF-90411E449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92D73C-D459-5FE6-6129-F9E7567AF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CEC7115-6E5E-B57D-19D0-9E99C01C72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6225B0A-8567-78A1-377C-786EB1C47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04885-B824-4EA5-B801-F7238AA7F80C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F0704EF-FEB6-3E5B-FAFB-83165BBD9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EBF746A-159A-71B5-64BD-3B0927E39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D187-4526-4F89-9A3E-2A93555D33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9686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D23F3F-89FB-4BB3-C0D2-473106E52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AA9F26C-754D-35C5-990D-5087B0C759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D4AC6DA-9C1E-5202-BC3D-DD8114785F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ED6C6B0-09AD-BDF8-4E10-E9A140125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04885-B824-4EA5-B801-F7238AA7F80C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5180AFE-930B-6A2C-EDC6-44DA22FBA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E80DD12-D510-9A91-E05B-C4AC71B32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D187-4526-4F89-9A3E-2A93555D33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4780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D7B8592-82FC-15DD-612B-8933DD814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AF456B1-F0AE-1AD6-39ED-E0EC23A7E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242BCF8-0EEF-32CF-FEC3-CEBCBFFE51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04885-B824-4EA5-B801-F7238AA7F80C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D230C9B-4B9A-B138-BE1C-92FB5BCC1A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9F881BC-C2F5-8F6A-7800-855AF8860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8D187-4526-4F89-9A3E-2A93555D33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9342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customXml" Target="../ink/ink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4BA9A0-33CA-616F-DC43-47B6F88492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2023" y="1068124"/>
            <a:ext cx="9987954" cy="3446585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4000" b="1" spc="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Porovnání metodiky návrhu vtokových soustav v závislosti na změně určení rychlosti taveniny ve vtokovém naříznutí</a:t>
            </a:r>
            <a:endParaRPr lang="cs-CZ" sz="40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C8D795D-4399-9784-92D8-E9D20C2D70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62212"/>
            <a:ext cx="9144000" cy="1655762"/>
          </a:xfrm>
        </p:spPr>
        <p:txBody>
          <a:bodyPr/>
          <a:lstStyle/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Vedoucí: </a:t>
            </a:r>
            <a:r>
              <a:rPr lang="cs-CZ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Ing. Jan Kolínský, Ph.D.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Lukáš Břenda							2022/2023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99CC72B-989C-5AD5-54B1-5A53518E6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63" y="0"/>
            <a:ext cx="1548063" cy="156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28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orovnanie_prudenia">
            <a:hlinkClick r:id="" action="ppaction://media"/>
            <a:extLst>
              <a:ext uri="{FF2B5EF4-FFF2-40B4-BE49-F238E27FC236}">
                <a16:creationId xmlns:a16="http://schemas.microsoft.com/office/drawing/2014/main" id="{572C5790-A654-5F59-2175-94A3C138BF2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5288" y="1825625"/>
            <a:ext cx="8859837" cy="4351338"/>
          </a:xfr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6AECB34-4F54-299E-DEA7-F8EF2E9740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063" y="0"/>
            <a:ext cx="1548063" cy="1565319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E4659DB3-1988-70E9-C803-72DF05108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spc="300" dirty="0">
                <a:latin typeface="Times New Roman" panose="02020603050405020304" pitchFamily="18" charset="0"/>
              </a:rPr>
              <a:t>Simulace</a:t>
            </a:r>
            <a:br>
              <a:rPr lang="cs-CZ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190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6A6551-3733-0AF1-D713-4B26DEFB1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1622" y="1825625"/>
            <a:ext cx="4561458" cy="4351338"/>
          </a:xfrm>
        </p:spPr>
        <p:txBody>
          <a:bodyPr/>
          <a:lstStyle/>
          <a:p>
            <a:pPr marL="0" indent="0">
              <a:buNone/>
            </a:pPr>
            <a:r>
              <a:rPr 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Návrh		2. Návrh</a:t>
            </a:r>
          </a:p>
          <a:p>
            <a:pPr marL="0" indent="0">
              <a:buNone/>
            </a:pPr>
            <a:r>
              <a:rPr 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0,48165%		0,67295%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8CA33F7-7E4B-AC43-26E8-698DA5F70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63" y="0"/>
            <a:ext cx="1548063" cy="1565319"/>
          </a:xfrm>
          <a:prstGeom prst="rect">
            <a:avLst/>
          </a:pr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86794496-D460-CF3A-206C-61B678410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5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spc="300" dirty="0">
                <a:latin typeface="Times New Roman" panose="02020603050405020304" pitchFamily="18" charset="0"/>
              </a:rPr>
              <a:t>Obsah plynu v odlitku</a:t>
            </a:r>
            <a:br>
              <a:rPr lang="cs-CZ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41FF3CEB-A378-D06D-2973-6716E2BE9478}"/>
              </a:ext>
            </a:extLst>
          </p:cNvPr>
          <p:cNvGrpSpPr/>
          <p:nvPr/>
        </p:nvGrpSpPr>
        <p:grpSpPr>
          <a:xfrm>
            <a:off x="838200" y="1825625"/>
            <a:ext cx="6577023" cy="4351338"/>
            <a:chOff x="838199" y="1825625"/>
            <a:chExt cx="6577023" cy="4351338"/>
          </a:xfrm>
        </p:grpSpPr>
        <p:pic>
          <p:nvPicPr>
            <p:cNvPr id="15" name="Obrázek 14">
              <a:extLst>
                <a:ext uri="{FF2B5EF4-FFF2-40B4-BE49-F238E27FC236}">
                  <a16:creationId xmlns:a16="http://schemas.microsoft.com/office/drawing/2014/main" id="{1F363854-5D1C-833C-619F-01F73E533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4137" y="3532162"/>
              <a:ext cx="1981085" cy="2644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Obrázek 15">
              <a:extLst>
                <a:ext uri="{FF2B5EF4-FFF2-40B4-BE49-F238E27FC236}">
                  <a16:creationId xmlns:a16="http://schemas.microsoft.com/office/drawing/2014/main" id="{9E94AB8E-DAA0-B820-B8DA-7ED4FED09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199" y="1825625"/>
              <a:ext cx="4453843" cy="4351338"/>
            </a:xfrm>
            <a:prstGeom prst="rect">
              <a:avLst/>
            </a:prstGeom>
            <a:noFill/>
            <a:ln>
              <a:noFill/>
            </a:ln>
          </p:spPr>
        </p:pic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17" name="Rukopis 16">
                  <a:extLst>
                    <a:ext uri="{FF2B5EF4-FFF2-40B4-BE49-F238E27FC236}">
                      <a16:creationId xmlns:a16="http://schemas.microsoft.com/office/drawing/2014/main" id="{C360CFF3-299D-47CC-89CF-12C285D3D369}"/>
                    </a:ext>
                  </a:extLst>
                </p14:cNvPr>
                <p14:cNvContentPartPr/>
                <p14:nvPr/>
              </p14:nvContentPartPr>
              <p14:xfrm>
                <a:off x="6403536" y="4155142"/>
                <a:ext cx="319" cy="318"/>
              </p14:xfrm>
            </p:contentPart>
          </mc:Choice>
          <mc:Fallback>
            <p:pic>
              <p:nvPicPr>
                <p:cNvPr id="17" name="Rukopis 16">
                  <a:extLst>
                    <a:ext uri="{FF2B5EF4-FFF2-40B4-BE49-F238E27FC236}">
                      <a16:creationId xmlns:a16="http://schemas.microsoft.com/office/drawing/2014/main" id="{C360CFF3-299D-47CC-89CF-12C285D3D36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387586" y="4139242"/>
                  <a:ext cx="31900" cy="31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5DB2C93A-A2CC-DD64-E8C3-CFB5860DE388}"/>
              </a:ext>
            </a:extLst>
          </p:cNvPr>
          <p:cNvGrpSpPr/>
          <p:nvPr/>
        </p:nvGrpSpPr>
        <p:grpSpPr>
          <a:xfrm>
            <a:off x="6439121" y="4001294"/>
            <a:ext cx="4211217" cy="879354"/>
            <a:chOff x="6439121" y="4001294"/>
            <a:chExt cx="4211217" cy="879354"/>
          </a:xfrm>
        </p:grpSpPr>
        <p:cxnSp>
          <p:nvCxnSpPr>
            <p:cNvPr id="13" name="Přímá spojnice 12">
              <a:extLst>
                <a:ext uri="{FF2B5EF4-FFF2-40B4-BE49-F238E27FC236}">
                  <a16:creationId xmlns:a16="http://schemas.microsoft.com/office/drawing/2014/main" id="{6AB476E0-0345-02EF-12D9-520A89504C74}"/>
                </a:ext>
              </a:extLst>
            </p:cNvPr>
            <p:cNvCxnSpPr/>
            <p:nvPr/>
          </p:nvCxnSpPr>
          <p:spPr>
            <a:xfrm>
              <a:off x="6439121" y="4155142"/>
              <a:ext cx="1483285" cy="18530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ové pole 2">
              <a:extLst>
                <a:ext uri="{FF2B5EF4-FFF2-40B4-BE49-F238E27FC236}">
                  <a16:creationId xmlns:a16="http://schemas.microsoft.com/office/drawing/2014/main" id="{5BACECDE-7498-C929-BE45-38E334436E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7672" y="4001294"/>
              <a:ext cx="2692666" cy="87935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cs-CZ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Zkoumané místo</a:t>
              </a:r>
            </a:p>
          </p:txBody>
        </p:sp>
      </p:grpSp>
      <p:sp>
        <p:nvSpPr>
          <p:cNvPr id="20" name="Nadpis 1">
            <a:extLst>
              <a:ext uri="{FF2B5EF4-FFF2-40B4-BE49-F238E27FC236}">
                <a16:creationId xmlns:a16="http://schemas.microsoft.com/office/drawing/2014/main" id="{11CBD5C6-9EC9-AAC4-A850-5D829D57A65B}"/>
              </a:ext>
            </a:extLst>
          </p:cNvPr>
          <p:cNvSpPr txBox="1">
            <a:spLocks/>
          </p:cNvSpPr>
          <p:nvPr/>
        </p:nvSpPr>
        <p:spPr>
          <a:xfrm>
            <a:off x="2462222" y="5972227"/>
            <a:ext cx="4953001" cy="102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1600" i="1" spc="300" dirty="0">
                <a:latin typeface="Arial" panose="020B0604020202020204" pitchFamily="34" charset="0"/>
                <a:cs typeface="Arial" panose="020B0604020202020204" pitchFamily="34" charset="0"/>
              </a:rPr>
              <a:t>Zkoumané místa pro zachycení plynu</a:t>
            </a:r>
          </a:p>
        </p:txBody>
      </p:sp>
    </p:spTree>
    <p:extLst>
      <p:ext uri="{BB962C8B-B14F-4D97-AF65-F5344CB8AC3E}">
        <p14:creationId xmlns:p14="http://schemas.microsoft.com/office/powerpoint/2010/main" val="1425743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C4577E5E-5D4C-6733-50CA-C65266EC8F4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28730" y="1863242"/>
                <a:ext cx="8425070" cy="3464133"/>
              </a:xfrm>
            </p:spPr>
            <p:txBody>
              <a:bodyPr numCol="2"/>
              <a:lstStyle/>
              <a:p>
                <a:pPr marL="742950" indent="-514350">
                  <a:lnSpc>
                    <a:spcPct val="100000"/>
                  </a:lnSpc>
                  <a:spcAft>
                    <a:spcPts val="1000"/>
                  </a:spcAft>
                  <a:buAutoNum type="arabicPeriod"/>
                </a:pPr>
                <a:r>
                  <a:rPr lang="cs-CZ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Návrh </a:t>
                </a:r>
              </a:p>
              <a:p>
                <a:pPr indent="0">
                  <a:lnSpc>
                    <a:spcPct val="100000"/>
                  </a:lnSpc>
                  <a:spcAft>
                    <a:spcPts val="1000"/>
                  </a:spcAft>
                  <a:buNone/>
                </a:pPr>
                <a:r>
                  <a:rPr lang="cs-CZ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6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cs-CZ" sz="26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cs-CZ" sz="26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  <m:r>
                      <a:rPr lang="cs-CZ" sz="26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=349796,6</m:t>
                    </m:r>
                  </m:oMath>
                </a14:m>
                <a:r>
                  <a:rPr lang="cs-CZ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indent="0">
                  <a:lnSpc>
                    <a:spcPct val="100000"/>
                  </a:lnSpc>
                  <a:spcAft>
                    <a:spcPts val="1000"/>
                  </a:spcAft>
                  <a:buNone/>
                </a:pPr>
                <a:r>
                  <a:rPr lang="cs-CZ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0,48165%</a:t>
                </a:r>
              </a:p>
              <a:p>
                <a:pPr indent="0">
                  <a:lnSpc>
                    <a:spcPct val="100000"/>
                  </a:lnSpc>
                  <a:spcAft>
                    <a:spcPts val="1000"/>
                  </a:spcAft>
                  <a:buNone/>
                </a:pPr>
                <a:endParaRPr lang="cs-CZ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0">
                  <a:lnSpc>
                    <a:spcPct val="100000"/>
                  </a:lnSpc>
                  <a:spcAft>
                    <a:spcPts val="1000"/>
                  </a:spcAft>
                  <a:buNone/>
                </a:pPr>
                <a:endParaRPr lang="cs-CZ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0">
                  <a:lnSpc>
                    <a:spcPct val="100000"/>
                  </a:lnSpc>
                  <a:spcAft>
                    <a:spcPts val="1000"/>
                  </a:spcAft>
                  <a:buNone/>
                </a:pPr>
                <a:r>
                  <a:rPr lang="cs-CZ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 Návrh </a:t>
                </a:r>
              </a:p>
              <a:p>
                <a:pPr indent="0">
                  <a:lnSpc>
                    <a:spcPct val="100000"/>
                  </a:lnSpc>
                  <a:spcAft>
                    <a:spcPts val="1000"/>
                  </a:spcAft>
                  <a:buNone/>
                </a:pPr>
                <a:r>
                  <a:rPr lang="cs-CZ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6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cs-CZ" sz="26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cs-CZ" sz="26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  <m:r>
                      <a:rPr lang="cs-CZ" sz="26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=359054,1</m:t>
                    </m:r>
                  </m:oMath>
                </a14:m>
                <a:endParaRPr lang="cs-CZ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0">
                  <a:lnSpc>
                    <a:spcPct val="100000"/>
                  </a:lnSpc>
                  <a:spcAft>
                    <a:spcPts val="1000"/>
                  </a:spcAft>
                  <a:buNone/>
                </a:pP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0,67295%</a:t>
                </a:r>
                <a:endParaRPr lang="cs-CZ" dirty="0"/>
              </a:p>
            </p:txBody>
          </p:sp>
        </mc:Choice>
        <mc:Fallback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C4577E5E-5D4C-6733-50CA-C65266EC8F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28730" y="1863242"/>
                <a:ext cx="8425070" cy="3464133"/>
              </a:xfrm>
              <a:blipFill>
                <a:blip r:embed="rId2"/>
                <a:stretch>
                  <a:fillRect t="-176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ázek 3">
            <a:extLst>
              <a:ext uri="{FF2B5EF4-FFF2-40B4-BE49-F238E27FC236}">
                <a16:creationId xmlns:a16="http://schemas.microsoft.com/office/drawing/2014/main" id="{F8AF0BB7-39CA-9E03-FDB0-5033ABC6D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063" y="0"/>
            <a:ext cx="1548063" cy="1565319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B10BB234-548A-CDE9-D798-29E719FD5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spc="300" dirty="0">
                <a:latin typeface="Times New Roman" panose="02020603050405020304" pitchFamily="18" charset="0"/>
              </a:rPr>
              <a:t>Závěr výsledků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1838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B62C599-A569-BA41-B434-4B329A08F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63" y="0"/>
            <a:ext cx="1548063" cy="1565319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1136C68F-D4D5-A113-E182-0A96BE838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/>
          <a:lstStyle/>
          <a:p>
            <a:pPr algn="ctr"/>
            <a:r>
              <a:rPr lang="cs-CZ" sz="4000" b="1" spc="300" dirty="0">
                <a:latin typeface="Times New Roman" panose="02020603050405020304" pitchFamily="18" charset="0"/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2421432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5A753A-2D4A-6D7F-0A89-9E4A98B6D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/>
          <a:lstStyle/>
          <a:p>
            <a:pPr algn="ctr"/>
            <a:r>
              <a:rPr lang="cs-CZ" sz="4000" b="1" spc="300" dirty="0">
                <a:latin typeface="Times New Roman" panose="02020603050405020304" pitchFamily="18" charset="0"/>
              </a:rPr>
              <a:t>Prostor pro otázky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530AAAD-6D33-DE21-43DA-1D247F700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63" y="0"/>
            <a:ext cx="1548063" cy="156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823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BEDC2C-995E-A726-6386-E304F129A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900" y="239756"/>
            <a:ext cx="3124200" cy="1325563"/>
          </a:xfrm>
        </p:spPr>
        <p:txBody>
          <a:bodyPr/>
          <a:lstStyle/>
          <a:p>
            <a:pPr algn="ctr"/>
            <a:r>
              <a:rPr lang="cs-CZ" sz="4000" b="1" spc="300" dirty="0">
                <a:latin typeface="Times New Roman" panose="02020603050405020304" pitchFamily="18" charset="0"/>
              </a:rPr>
              <a:t>Osnova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BCD70B-404B-2325-989B-03F88FB6F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Motivace a důvody řešení k daného tématu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Cíl práce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Struktura práce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Výpočetní část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Tvorba 3D modelů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Simulace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Vyhodnocení výsledků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Závěrečné shrnutí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67B503D-A889-0CFC-FEE7-F0179BA97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63" y="0"/>
            <a:ext cx="1548063" cy="156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27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B85754-47E4-B8EF-BD53-0C06DA26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4258" y="449768"/>
            <a:ext cx="7323483" cy="1935624"/>
          </a:xfrm>
        </p:spPr>
        <p:txBody>
          <a:bodyPr>
            <a:normAutofit/>
          </a:bodyPr>
          <a:lstStyle/>
          <a:p>
            <a:pPr algn="ctr"/>
            <a:r>
              <a:rPr lang="cs-CZ" sz="4000" b="1" spc="300" dirty="0">
                <a:latin typeface="Times New Roman" panose="02020603050405020304" pitchFamily="18" charset="0"/>
              </a:rPr>
              <a:t>Motivace a důvody k řešení daného tématu</a:t>
            </a:r>
            <a:br>
              <a:rPr lang="cs-CZ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432F82-84C4-BD50-66D6-0E5206319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63" y="0"/>
            <a:ext cx="1548063" cy="1565319"/>
          </a:xfrm>
          <a:prstGeom prst="rect">
            <a:avLst/>
          </a:prstGeom>
        </p:spPr>
      </p:pic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151DEE9-9A9C-E4B7-E0B7-195A3F2834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52008" y="2385392"/>
            <a:ext cx="6487982" cy="300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92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536513-A30E-E945-3960-D73602386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7378" y="253824"/>
            <a:ext cx="6437244" cy="1325563"/>
          </a:xfrm>
        </p:spPr>
        <p:txBody>
          <a:bodyPr/>
          <a:lstStyle/>
          <a:p>
            <a:pPr algn="ctr"/>
            <a:r>
              <a:rPr lang="cs-CZ" sz="4000" b="1" spc="300" dirty="0">
                <a:latin typeface="Times New Roman" panose="02020603050405020304" pitchFamily="18" charset="0"/>
              </a:rPr>
              <a:t>Cíl</a:t>
            </a:r>
            <a:r>
              <a:rPr lang="cs-CZ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4000" b="1" spc="300" dirty="0">
                <a:latin typeface="Times New Roman" panose="02020603050405020304" pitchFamily="18" charset="0"/>
              </a:rPr>
              <a:t>práce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802A83-DE2E-1D15-1A5D-6F480C9D9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návrhu a výpočtu geometrických charakteristik vtokových soustav permanentních forem pro lití kovů pod tlakem vstupuje vícero různorodých, a ne jasně definovatelných parametrů. Jedním z nich je určení rychlosti taveniny ve vtokovém naříznutí.  Způsob určení této rychlosti je limitující pro návrh geometrie vtokového systému. Cílem práce je proto vykonat návrhy vtokového systému pro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nízkohmotnostný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tlakový odlitek na báze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silumínu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 rozličným způsobem určení rychlosti taveniny ve vtokovém naříznutí. Na vykonaných návrzích a jejích 3D modelech provést numerickou simulaci a na základě výsledků simulace vyhodnotit výhodnější metodiku volby, resp. prvotního určení rychlosti taveniny ve vtokovém naříznutí.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6DC7A52-F4A6-82D0-5665-06A9FD3A7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63" y="14068"/>
            <a:ext cx="1548063" cy="156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66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DD624C-E94A-3B35-789B-77FCC77D0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Teoretická část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Historie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Teorie tlakového lití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Formy</a:t>
            </a:r>
          </a:p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Aplikační část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Výpočty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modely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2215511-FB58-519C-1219-68DD79AC8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63" y="0"/>
            <a:ext cx="1548063" cy="1565319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E3C67B2F-72F1-DDAE-BFA9-67A0DB488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spc="300" dirty="0">
                <a:latin typeface="Times New Roman" panose="02020603050405020304" pitchFamily="18" charset="0"/>
              </a:rPr>
              <a:t>Struktura práce</a:t>
            </a:r>
            <a:br>
              <a:rPr lang="cs-CZ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pic>
        <p:nvPicPr>
          <p:cNvPr id="6" name="Obrázek 5" descr="Obsah obrázku diagram&#10;&#10;Popis byl vytvořen automaticky">
            <a:extLst>
              <a:ext uri="{FF2B5EF4-FFF2-40B4-BE49-F238E27FC236}">
                <a16:creationId xmlns:a16="http://schemas.microsoft.com/office/drawing/2014/main" id="{30DF822D-8C07-3E53-57F8-1FF171B81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241" y="1690688"/>
            <a:ext cx="6447424" cy="391399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B7995DA9-5E6B-32CE-0FF5-4A91FF73D110}"/>
              </a:ext>
            </a:extLst>
          </p:cNvPr>
          <p:cNvSpPr txBox="1">
            <a:spLocks/>
          </p:cNvSpPr>
          <p:nvPr/>
        </p:nvSpPr>
        <p:spPr>
          <a:xfrm>
            <a:off x="4906617" y="5378071"/>
            <a:ext cx="4953001" cy="102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1600" i="1" spc="300" dirty="0">
                <a:latin typeface="Arial" panose="020B0604020202020204" pitchFamily="34" charset="0"/>
                <a:cs typeface="Arial" panose="020B0604020202020204" pitchFamily="34" charset="0"/>
              </a:rPr>
              <a:t>Licí stroj se studenou komorou</a:t>
            </a:r>
          </a:p>
        </p:txBody>
      </p:sp>
    </p:spTree>
    <p:extLst>
      <p:ext uri="{BB962C8B-B14F-4D97-AF65-F5344CB8AC3E}">
        <p14:creationId xmlns:p14="http://schemas.microsoft.com/office/powerpoint/2010/main" val="1844139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DB41F3-5A5C-6033-F968-259BECA02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592338" cy="4351338"/>
          </a:xfrm>
        </p:spPr>
        <p:txBody>
          <a:bodyPr numCol="2">
            <a:normAutofit/>
          </a:bodyPr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Návrh</a:t>
            </a:r>
          </a:p>
          <a:p>
            <a:pPr marL="0" indent="0">
              <a:buNone/>
            </a:pPr>
            <a:r>
              <a:rPr 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Pomocí vzorců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Návrh</a:t>
            </a:r>
          </a:p>
          <a:p>
            <a:pPr marL="0" indent="0">
              <a:buNone/>
            </a:pPr>
            <a:r>
              <a:rPr 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Pomocí vzorce a grafu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57E05C1-E66F-CAEA-53A9-C56A0FF25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63" y="0"/>
            <a:ext cx="1548063" cy="1565319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D7B10710-C484-ACD6-1469-78A12A004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spc="300" dirty="0">
                <a:latin typeface="Times New Roman" panose="02020603050405020304" pitchFamily="18" charset="0"/>
              </a:rPr>
              <a:t>Výpočetní část</a:t>
            </a:r>
            <a:br>
              <a:rPr lang="cs-CZ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3CC9F1D-475A-F902-A7CE-2D47B2CCF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63" y="2815431"/>
            <a:ext cx="5224550" cy="3361532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ovéPole 8">
                <a:extLst>
                  <a:ext uri="{FF2B5EF4-FFF2-40B4-BE49-F238E27FC236}">
                    <a16:creationId xmlns:a16="http://schemas.microsoft.com/office/drawing/2014/main" id="{6B043CD6-BC8C-BAB3-FABE-BEF488171E4E}"/>
                  </a:ext>
                </a:extLst>
              </p:cNvPr>
              <p:cNvSpPr txBox="1"/>
              <p:nvPr/>
            </p:nvSpPr>
            <p:spPr>
              <a:xfrm>
                <a:off x="878078" y="3282956"/>
                <a:ext cx="6228520" cy="9270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cs-CZ" sz="240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cs-CZ" sz="24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2400" i="1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cs-CZ" sz="2400" i="0"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begChr m:val="{"/>
                          <m:endChr m:val="}"/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cs-CZ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cs-CZ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24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cs-CZ" sz="2400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sub>
                              </m:sSub>
                              <m:r>
                                <a:rPr lang="cs-CZ" sz="24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cs-CZ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24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cs-CZ" sz="2400" i="1">
                                      <a:latin typeface="Cambria Math" panose="02040503050406030204" pitchFamily="18" charset="0"/>
                                    </a:rPr>
                                    <m:t>𝐿𝐼𝐾</m:t>
                                  </m:r>
                                </m:sub>
                              </m:sSub>
                              <m:r>
                                <a:rPr lang="cs-CZ" sz="24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cs-CZ" sz="2400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cs-CZ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24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cs-CZ" sz="2400" i="1">
                                      <a:latin typeface="Cambria Math" panose="02040503050406030204" pitchFamily="18" charset="0"/>
                                    </a:rPr>
                                    <m:t>𝐿𝐼𝐾</m:t>
                                  </m:r>
                                </m:sub>
                              </m:sSub>
                              <m:r>
                                <a:rPr lang="cs-CZ" sz="24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cs-CZ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24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cs-CZ" sz="2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cs-CZ" sz="2400" i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𝑐h</m:t>
                          </m:r>
                        </m:sub>
                      </m:sSub>
                    </m:oMath>
                  </m:oMathPara>
                </a14:m>
                <a:endParaRPr lang="cs-CZ" sz="2400" dirty="0">
                  <a:latin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TextovéPole 8">
                <a:extLst>
                  <a:ext uri="{FF2B5EF4-FFF2-40B4-BE49-F238E27FC236}">
                    <a16:creationId xmlns:a16="http://schemas.microsoft.com/office/drawing/2014/main" id="{6B043CD6-BC8C-BAB3-FABE-BEF488171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078" y="3282956"/>
                <a:ext cx="6228520" cy="9270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3390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C31AB29-3281-0C7A-E063-5D313EB37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63" y="0"/>
            <a:ext cx="1548063" cy="1565319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3069BDA9-CA5F-444D-E836-10792276F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spc="300" dirty="0">
                <a:latin typeface="Times New Roman" panose="02020603050405020304" pitchFamily="18" charset="0"/>
              </a:rPr>
              <a:t>Výpočetní část</a:t>
            </a:r>
            <a:br>
              <a:rPr lang="cs-CZ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pic>
        <p:nvPicPr>
          <p:cNvPr id="7" name="Obrázek 6" descr="Obsah obrázku diagram&#10;&#10;Popis byl vytvořen automaticky">
            <a:extLst>
              <a:ext uri="{FF2B5EF4-FFF2-40B4-BE49-F238E27FC236}">
                <a16:creationId xmlns:a16="http://schemas.microsoft.com/office/drawing/2014/main" id="{3E18F985-967C-7870-C301-612D30C76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250" y="2728360"/>
            <a:ext cx="2970709" cy="2121935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Zástupný obsah 8">
                <a:extLst>
                  <a:ext uri="{FF2B5EF4-FFF2-40B4-BE49-F238E27FC236}">
                    <a16:creationId xmlns:a16="http://schemas.microsoft.com/office/drawing/2014/main" id="{D0CB5398-F11E-A51D-D942-83814979E6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24000" y="2330658"/>
                <a:ext cx="4542183" cy="29173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cs-CZ" sz="2400" i="1" smtClean="0">
                          <a:latin typeface="Cambria Math" panose="02040503050406030204" pitchFamily="18" charset="0"/>
                        </a:rPr>
                        <m:t>𝐶𝑇</m:t>
                      </m:r>
                      <m:r>
                        <a:rPr lang="cs-CZ" sz="2400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cs-CZ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cs-CZ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24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cs-CZ" sz="2400" i="1">
                                      <a:latin typeface="Cambria Math" panose="02040503050406030204" pitchFamily="18" charset="0"/>
                                    </a:rPr>
                                    <m:t>𝐾𝑉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cs-CZ" sz="2400" i="0">
                                  <a:latin typeface="Cambria Math" panose="02040503050406030204" pitchFamily="18" charset="0"/>
                                </a:rPr>
                                <m:t>2−</m:t>
                              </m:r>
                              <m:func>
                                <m:funcPr>
                                  <m:ctrlPr>
                                    <a:rPr lang="cs-CZ" sz="24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cs-CZ" sz="2400" i="0">
                                      <a:latin typeface="Cambria Math" panose="02040503050406030204" pitchFamily="18" charset="0"/>
                                    </a:rPr>
                                    <m:t>tan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cs-CZ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cs-CZ" sz="2400" i="0">
                                          <a:latin typeface="Cambria Math" panose="02040503050406030204" pitchFamily="18" charset="0"/>
                                        </a:rPr>
                                        <m:t>90°−</m:t>
                                      </m:r>
                                      <m:r>
                                        <a:rPr lang="cs-CZ" sz="2400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</m:d>
                                </m:e>
                              </m:func>
                            </m:den>
                          </m:f>
                        </m:e>
                      </m:rad>
                    </m:oMath>
                  </m:oMathPara>
                </a14:m>
                <a:endParaRPr lang="cs-CZ" sz="240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cs-CZ" sz="240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cs-CZ" sz="2400" i="1" smtClean="0">
                          <a:latin typeface="Cambria Math" panose="02040503050406030204" pitchFamily="18" charset="0"/>
                        </a:rPr>
                        <m:t>𝐶𝐵</m:t>
                      </m:r>
                      <m:r>
                        <a:rPr lang="cs-CZ" sz="2400" i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cs-CZ" sz="2400" i="1">
                          <a:latin typeface="Cambria Math" panose="02040503050406030204" pitchFamily="18" charset="0"/>
                        </a:rPr>
                        <m:t>𝐶𝑇</m:t>
                      </m:r>
                    </m:oMath>
                  </m:oMathPara>
                </a14:m>
                <a:endParaRPr lang="cs-CZ" sz="240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cs-CZ" sz="2400" dirty="0"/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cs-CZ" sz="240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cs-CZ" sz="2400" i="0">
                          <a:latin typeface="Cambria Math" panose="02040503050406030204" pitchFamily="18" charset="0"/>
                        </a:rPr>
                        <m:t>=0,5</m:t>
                      </m:r>
                      <m:r>
                        <a:rPr lang="cs-CZ" sz="2400" i="1">
                          <a:latin typeface="Cambria Math" panose="02040503050406030204" pitchFamily="18" charset="0"/>
                        </a:rPr>
                        <m:t>𝐶𝑇</m:t>
                      </m:r>
                    </m:oMath>
                  </m:oMathPara>
                </a14:m>
                <a:endParaRPr lang="cs-CZ" sz="2400" dirty="0"/>
              </a:p>
            </p:txBody>
          </p:sp>
        </mc:Choice>
        <mc:Fallback>
          <p:sp>
            <p:nvSpPr>
              <p:cNvPr id="9" name="Zástupný obsah 8">
                <a:extLst>
                  <a:ext uri="{FF2B5EF4-FFF2-40B4-BE49-F238E27FC236}">
                    <a16:creationId xmlns:a16="http://schemas.microsoft.com/office/drawing/2014/main" id="{D0CB5398-F11E-A51D-D942-83814979E6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0" y="2330658"/>
                <a:ext cx="4542183" cy="2917337"/>
              </a:xfrm>
              <a:prstGeom prst="rect">
                <a:avLst/>
              </a:prstGeom>
              <a:blipFill>
                <a:blip r:embed="rId4"/>
                <a:stretch>
                  <a:fillRect l="-26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Nadpis 1">
            <a:extLst>
              <a:ext uri="{FF2B5EF4-FFF2-40B4-BE49-F238E27FC236}">
                <a16:creationId xmlns:a16="http://schemas.microsoft.com/office/drawing/2014/main" id="{A9EE86D1-9B38-F790-78E3-66432AF9A923}"/>
              </a:ext>
            </a:extLst>
          </p:cNvPr>
          <p:cNvSpPr txBox="1">
            <a:spLocks/>
          </p:cNvSpPr>
          <p:nvPr/>
        </p:nvSpPr>
        <p:spPr>
          <a:xfrm>
            <a:off x="6400799" y="4735245"/>
            <a:ext cx="4953001" cy="102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1600" i="1" spc="300" dirty="0">
                <a:latin typeface="Arial" panose="020B0604020202020204" pitchFamily="34" charset="0"/>
                <a:cs typeface="Arial" panose="020B0604020202020204" pitchFamily="34" charset="0"/>
              </a:rPr>
              <a:t>Průřez kanálu</a:t>
            </a:r>
          </a:p>
        </p:txBody>
      </p:sp>
    </p:spTree>
    <p:extLst>
      <p:ext uri="{BB962C8B-B14F-4D97-AF65-F5344CB8AC3E}">
        <p14:creationId xmlns:p14="http://schemas.microsoft.com/office/powerpoint/2010/main" val="1989495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Zástupný obsah 5">
                <a:extLst>
                  <a:ext uri="{FF2B5EF4-FFF2-40B4-BE49-F238E27FC236}">
                    <a16:creationId xmlns:a16="http://schemas.microsoft.com/office/drawing/2014/main" id="{A11C2A8C-7483-B64A-D045-5A016C3792A2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936052000"/>
                  </p:ext>
                </p:extLst>
              </p:nvPr>
            </p:nvGraphicFramePr>
            <p:xfrm>
              <a:off x="838200" y="2055812"/>
              <a:ext cx="10515600" cy="344484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333750">
                      <a:extLst>
                        <a:ext uri="{9D8B030D-6E8A-4147-A177-3AD203B41FA5}">
                          <a16:colId xmlns:a16="http://schemas.microsoft.com/office/drawing/2014/main" val="3792136369"/>
                        </a:ext>
                      </a:extLst>
                    </a:gridCol>
                    <a:gridCol w="3590925">
                      <a:extLst>
                        <a:ext uri="{9D8B030D-6E8A-4147-A177-3AD203B41FA5}">
                          <a16:colId xmlns:a16="http://schemas.microsoft.com/office/drawing/2014/main" val="3577218026"/>
                        </a:ext>
                      </a:extLst>
                    </a:gridCol>
                    <a:gridCol w="3590925">
                      <a:extLst>
                        <a:ext uri="{9D8B030D-6E8A-4147-A177-3AD203B41FA5}">
                          <a16:colId xmlns:a16="http://schemas.microsoft.com/office/drawing/2014/main" val="1142322831"/>
                        </a:ext>
                      </a:extLst>
                    </a:gridCol>
                  </a:tblGrid>
                  <a:tr h="428823">
                    <a:tc gridSpan="3"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cs-CZ" sz="24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Hlavní vtokový kanál</a:t>
                          </a:r>
                          <a:endParaRPr lang="cs-CZ" sz="24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27712444"/>
                      </a:ext>
                    </a:extLst>
                  </a:tr>
                  <a:tr h="42882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cs-CZ" sz="240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Parametr</a:t>
                          </a:r>
                          <a:endParaRPr lang="cs-CZ" sz="24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lnSpc>
                              <a:spcPct val="106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cs-CZ" sz="24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 Návrh</a:t>
                          </a:r>
                        </a:p>
                      </a:txBody>
                      <a:tcPr marL="68580" marR="68580" marT="0" marB="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sz="24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 Návrh</a:t>
                          </a:r>
                        </a:p>
                      </a:txBody>
                      <a:tcPr marL="68580" marR="68580" marT="0" marB="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87326158"/>
                      </a:ext>
                    </a:extLst>
                  </a:tr>
                  <a:tr h="42882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cs-CZ" sz="24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Plocha průřezu </a:t>
                          </a:r>
                          <a:endParaRPr lang="cs-CZ" sz="24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cs-CZ" sz="24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524,06 mm</a:t>
                          </a:r>
                          <a:r>
                            <a:rPr lang="cs-CZ" sz="2400" baseline="30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cs-CZ" sz="24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cs-CZ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504,94 </a:t>
                          </a:r>
                          <a:r>
                            <a:rPr lang="cs-CZ" sz="24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mm</a:t>
                          </a:r>
                          <a:r>
                            <a:rPr lang="cs-CZ" sz="2400" baseline="30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cs-CZ" sz="2400" kern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4058763"/>
                      </a:ext>
                    </a:extLst>
                  </a:tr>
                  <a:tr h="42882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cs-CZ" sz="24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Výška / CT</a:t>
                          </a:r>
                          <a:endParaRPr lang="cs-CZ" sz="24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cs-CZ" sz="24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11,47 mm</a:t>
                          </a:r>
                          <a:endParaRPr lang="cs-CZ" sz="24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cs-CZ" sz="2400" kern="120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11,26 mm</a:t>
                          </a:r>
                        </a:p>
                      </a:txBody>
                      <a:tcPr marL="68580" marR="68580" marT="0" marB="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724727"/>
                      </a:ext>
                    </a:extLst>
                  </a:tr>
                  <a:tr h="44308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cs-CZ" sz="240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Šířka / CB</a:t>
                          </a:r>
                          <a:endParaRPr lang="cs-CZ" sz="24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cs-CZ" sz="24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48,77 mm</a:t>
                          </a:r>
                          <a:endParaRPr lang="cs-CZ" sz="24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cs-CZ" sz="2400" kern="120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47,87 mm</a:t>
                          </a:r>
                        </a:p>
                      </a:txBody>
                      <a:tcPr marL="68580" marR="68580" marT="0" marB="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6243435"/>
                      </a:ext>
                    </a:extLst>
                  </a:tr>
                  <a:tr h="42882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cs-CZ" sz="240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Délka / l</a:t>
                          </a:r>
                          <a:endParaRPr lang="cs-CZ" sz="24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cs-CZ" sz="24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261,5 mm</a:t>
                          </a:r>
                          <a:endParaRPr lang="cs-CZ" sz="24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cs-CZ" sz="2400" kern="120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261,5 mm</a:t>
                          </a:r>
                        </a:p>
                      </a:txBody>
                      <a:tcPr marL="68580" marR="68580" marT="0" marB="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7201256"/>
                      </a:ext>
                    </a:extLst>
                  </a:tr>
                  <a:tr h="42882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cs-CZ" sz="240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Uhel sklonu stran / α</a:t>
                          </a:r>
                          <a:endParaRPr lang="cs-CZ" sz="24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cs-CZ" sz="24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</a:t>
                          </a:r>
                          <a14:m>
                            <m:oMath xmlns:m="http://schemas.openxmlformats.org/officeDocument/2006/math">
                              <m:r>
                                <a:rPr lang="cs-CZ" sz="24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endParaRPr lang="cs-CZ" sz="24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cs-CZ" sz="2400" kern="120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15</a:t>
                          </a:r>
                          <a14:m>
                            <m:oMath xmlns:m="http://schemas.openxmlformats.org/officeDocument/2006/math">
                              <m:r>
                                <a:rPr lang="cs-CZ" sz="2400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°</m:t>
                              </m:r>
                            </m:oMath>
                          </a14:m>
                          <a:endParaRPr lang="cs-CZ" sz="2400" kern="12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1553051"/>
                      </a:ext>
                    </a:extLst>
                  </a:tr>
                  <a:tr h="42882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cs-CZ" sz="240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Velikost zaoblení</a:t>
                          </a:r>
                          <a:endParaRPr lang="cs-CZ" sz="24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cs-CZ" sz="24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5,7 mm</a:t>
                          </a:r>
                          <a:endParaRPr lang="cs-CZ" sz="24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cs-CZ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5,6 mm</a:t>
                          </a:r>
                        </a:p>
                      </a:txBody>
                      <a:tcPr marL="68580" marR="68580" marT="0" marB="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1462862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6" name="Zástupný obsah 5">
                <a:extLst>
                  <a:ext uri="{FF2B5EF4-FFF2-40B4-BE49-F238E27FC236}">
                    <a16:creationId xmlns:a16="http://schemas.microsoft.com/office/drawing/2014/main" id="{A11C2A8C-7483-B64A-D045-5A016C3792A2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936052000"/>
                  </p:ext>
                </p:extLst>
              </p:nvPr>
            </p:nvGraphicFramePr>
            <p:xfrm>
              <a:off x="838200" y="2055812"/>
              <a:ext cx="10515600" cy="344484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333750">
                      <a:extLst>
                        <a:ext uri="{9D8B030D-6E8A-4147-A177-3AD203B41FA5}">
                          <a16:colId xmlns:a16="http://schemas.microsoft.com/office/drawing/2014/main" val="3792136369"/>
                        </a:ext>
                      </a:extLst>
                    </a:gridCol>
                    <a:gridCol w="3590925">
                      <a:extLst>
                        <a:ext uri="{9D8B030D-6E8A-4147-A177-3AD203B41FA5}">
                          <a16:colId xmlns:a16="http://schemas.microsoft.com/office/drawing/2014/main" val="3577218026"/>
                        </a:ext>
                      </a:extLst>
                    </a:gridCol>
                    <a:gridCol w="3590925">
                      <a:extLst>
                        <a:ext uri="{9D8B030D-6E8A-4147-A177-3AD203B41FA5}">
                          <a16:colId xmlns:a16="http://schemas.microsoft.com/office/drawing/2014/main" val="1142322831"/>
                        </a:ext>
                      </a:extLst>
                    </a:gridCol>
                  </a:tblGrid>
                  <a:tr h="428823">
                    <a:tc gridSpan="3"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cs-CZ" sz="24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Hlavní vtokový kanál</a:t>
                          </a:r>
                          <a:endParaRPr lang="cs-CZ" sz="24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27712444"/>
                      </a:ext>
                    </a:extLst>
                  </a:tr>
                  <a:tr h="42882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cs-CZ" sz="240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Parametr</a:t>
                          </a:r>
                          <a:endParaRPr lang="cs-CZ" sz="24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lnSpc>
                              <a:spcPct val="106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cs-CZ" sz="24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 Návrh</a:t>
                          </a:r>
                        </a:p>
                      </a:txBody>
                      <a:tcPr marL="68580" marR="68580" marT="0" marB="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sz="24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 Návrh</a:t>
                          </a:r>
                        </a:p>
                      </a:txBody>
                      <a:tcPr marL="68580" marR="68580" marT="0" marB="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87326158"/>
                      </a:ext>
                    </a:extLst>
                  </a:tr>
                  <a:tr h="42882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cs-CZ" sz="24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Plocha průřezu </a:t>
                          </a:r>
                          <a:endParaRPr lang="cs-CZ" sz="24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cs-CZ" sz="24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524,06 mm</a:t>
                          </a:r>
                          <a:r>
                            <a:rPr lang="cs-CZ" sz="2400" baseline="30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cs-CZ" sz="24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cs-CZ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504,94 </a:t>
                          </a:r>
                          <a:r>
                            <a:rPr lang="cs-CZ" sz="24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mm</a:t>
                          </a:r>
                          <a:r>
                            <a:rPr lang="cs-CZ" sz="2400" baseline="30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cs-CZ" sz="2400" kern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4058763"/>
                      </a:ext>
                    </a:extLst>
                  </a:tr>
                  <a:tr h="42882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cs-CZ" sz="24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Výška / CT</a:t>
                          </a:r>
                          <a:endParaRPr lang="cs-CZ" sz="24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cs-CZ" sz="24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11,47 mm</a:t>
                          </a:r>
                          <a:endParaRPr lang="cs-CZ" sz="24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cs-CZ" sz="2400" kern="120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11,26 mm</a:t>
                          </a:r>
                        </a:p>
                      </a:txBody>
                      <a:tcPr marL="68580" marR="68580" marT="0" marB="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724727"/>
                      </a:ext>
                    </a:extLst>
                  </a:tr>
                  <a:tr h="44308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cs-CZ" sz="240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Šířka / CB</a:t>
                          </a:r>
                          <a:endParaRPr lang="cs-CZ" sz="24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cs-CZ" sz="24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48,77 mm</a:t>
                          </a:r>
                          <a:endParaRPr lang="cs-CZ" sz="24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cs-CZ" sz="2400" kern="120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47,87 mm</a:t>
                          </a:r>
                        </a:p>
                      </a:txBody>
                      <a:tcPr marL="68580" marR="68580" marT="0" marB="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6243435"/>
                      </a:ext>
                    </a:extLst>
                  </a:tr>
                  <a:tr h="42882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cs-CZ" sz="240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Délka / l</a:t>
                          </a:r>
                          <a:endParaRPr lang="cs-CZ" sz="24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cs-CZ" sz="24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261,5 mm</a:t>
                          </a:r>
                          <a:endParaRPr lang="cs-CZ" sz="24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cs-CZ" sz="2400" kern="120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261,5 mm</a:t>
                          </a:r>
                        </a:p>
                      </a:txBody>
                      <a:tcPr marL="68580" marR="68580" marT="0" marB="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7201256"/>
                      </a:ext>
                    </a:extLst>
                  </a:tr>
                  <a:tr h="42882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cs-CZ" sz="240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Uhel sklonu stran / α</a:t>
                          </a:r>
                          <a:endParaRPr lang="cs-CZ" sz="24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92881" t="-619718" r="-100508" b="-1253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93209" t="-619718" r="-679" b="-1253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1553051"/>
                      </a:ext>
                    </a:extLst>
                  </a:tr>
                  <a:tr h="42882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cs-CZ" sz="240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Velikost zaoblení</a:t>
                          </a:r>
                          <a:endParaRPr lang="cs-CZ" sz="24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cs-CZ" sz="24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5,7 mm</a:t>
                          </a:r>
                          <a:endParaRPr lang="cs-CZ" sz="24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cs-CZ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5,6 mm</a:t>
                          </a:r>
                        </a:p>
                      </a:txBody>
                      <a:tcPr marL="68580" marR="68580" marT="0" marB="0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1462862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4" name="Obrázek 3">
            <a:extLst>
              <a:ext uri="{FF2B5EF4-FFF2-40B4-BE49-F238E27FC236}">
                <a16:creationId xmlns:a16="http://schemas.microsoft.com/office/drawing/2014/main" id="{4CB1680E-99C3-2162-7C6E-5C4AC9965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063" y="0"/>
            <a:ext cx="1548063" cy="1565319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FFA46894-1B43-152A-740A-CA4D630A2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spc="300" dirty="0">
                <a:latin typeface="Times New Roman" panose="02020603050405020304" pitchFamily="18" charset="0"/>
              </a:rPr>
              <a:t>Tvorba 3D modelů</a:t>
            </a:r>
            <a:br>
              <a:rPr lang="cs-CZ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8277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 descr="Obsah obrázku kruh, reproduktor&#10;&#10;Popis byl vytvořen automaticky">
            <a:extLst>
              <a:ext uri="{FF2B5EF4-FFF2-40B4-BE49-F238E27FC236}">
                <a16:creationId xmlns:a16="http://schemas.microsoft.com/office/drawing/2014/main" id="{72337FD0-09C3-6920-898B-9C2D34DCC1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682" y="1565319"/>
            <a:ext cx="4185888" cy="4351338"/>
          </a:xfr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AB49B04-123C-4AEE-1CFD-F0E8879EF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063" y="0"/>
            <a:ext cx="1548063" cy="1565319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D8E720D8-79D5-6660-887B-536A4E986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spc="300" dirty="0">
                <a:latin typeface="Times New Roman" panose="02020603050405020304" pitchFamily="18" charset="0"/>
              </a:rPr>
              <a:t>Tvorba 3D modelů</a:t>
            </a:r>
            <a:br>
              <a:rPr lang="cs-CZ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pic>
        <p:nvPicPr>
          <p:cNvPr id="9" name="Obrázek 8" descr="Obsah obrázku symbol&#10;&#10;Popis byl vytvořen automaticky">
            <a:extLst>
              <a:ext uri="{FF2B5EF4-FFF2-40B4-BE49-F238E27FC236}">
                <a16:creationId xmlns:a16="http://schemas.microsoft.com/office/drawing/2014/main" id="{8CCF65A7-111A-6797-5CAC-F2E872F6EF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274" y="1565319"/>
            <a:ext cx="3866821" cy="4351338"/>
          </a:xfrm>
          <a:prstGeom prst="rect">
            <a:avLst/>
          </a:pr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06E8CEFF-8AA5-9F90-BC2D-1066147D32E8}"/>
              </a:ext>
            </a:extLst>
          </p:cNvPr>
          <p:cNvSpPr txBox="1">
            <a:spLocks/>
          </p:cNvSpPr>
          <p:nvPr/>
        </p:nvSpPr>
        <p:spPr>
          <a:xfrm>
            <a:off x="6155183" y="5647364"/>
            <a:ext cx="4953001" cy="102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1600" i="1" spc="300" dirty="0">
                <a:latin typeface="Arial" panose="020B0604020202020204" pitchFamily="34" charset="0"/>
                <a:cs typeface="Arial" panose="020B0604020202020204" pitchFamily="34" charset="0"/>
              </a:rPr>
              <a:t>Vtoková soustava</a:t>
            </a: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F0954A85-8E6E-D682-E4A0-C0413B3B77A0}"/>
              </a:ext>
            </a:extLst>
          </p:cNvPr>
          <p:cNvSpPr txBox="1">
            <a:spLocks/>
          </p:cNvSpPr>
          <p:nvPr/>
        </p:nvSpPr>
        <p:spPr>
          <a:xfrm>
            <a:off x="1142999" y="5647364"/>
            <a:ext cx="4953001" cy="102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1600" i="1" spc="300" dirty="0">
                <a:latin typeface="Arial" panose="020B0604020202020204" pitchFamily="34" charset="0"/>
                <a:cs typeface="Arial" panose="020B0604020202020204" pitchFamily="34" charset="0"/>
              </a:rPr>
              <a:t>Odlitek</a:t>
            </a:r>
          </a:p>
        </p:txBody>
      </p:sp>
    </p:spTree>
    <p:extLst>
      <p:ext uri="{BB962C8B-B14F-4D97-AF65-F5344CB8AC3E}">
        <p14:creationId xmlns:p14="http://schemas.microsoft.com/office/powerpoint/2010/main" val="134518167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1633</TotalTime>
  <Words>345</Words>
  <Application>Microsoft Office PowerPoint</Application>
  <PresentationFormat>Širokoúhlá obrazovka</PresentationFormat>
  <Paragraphs>88</Paragraphs>
  <Slides>14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Cambria</vt:lpstr>
      <vt:lpstr>Cambria Math</vt:lpstr>
      <vt:lpstr>Times New Roman</vt:lpstr>
      <vt:lpstr>Motiv Office</vt:lpstr>
      <vt:lpstr>Porovnání metodiky návrhu vtokových soustav v závislosti na změně určení rychlosti taveniny ve vtokovém naříznutí</vt:lpstr>
      <vt:lpstr>Osnova</vt:lpstr>
      <vt:lpstr>Motivace a důvody k řešení daného tématu </vt:lpstr>
      <vt:lpstr>Cíl práce</vt:lpstr>
      <vt:lpstr>Struktura práce </vt:lpstr>
      <vt:lpstr>Výpočetní část </vt:lpstr>
      <vt:lpstr>Výpočetní část </vt:lpstr>
      <vt:lpstr>Tvorba 3D modelů </vt:lpstr>
      <vt:lpstr>Tvorba 3D modelů </vt:lpstr>
      <vt:lpstr>Simulace </vt:lpstr>
      <vt:lpstr>Obsah plynu v odlitku </vt:lpstr>
      <vt:lpstr>Závěr výsledků</vt:lpstr>
      <vt:lpstr>Děkuji za pozornost</vt:lpstr>
      <vt:lpstr>Prostor pro otázky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Porovnání metodiky návrhu vtokových soustav v závislosti na změně určení rychlosti taveniny ve vtokovém naříznutí</dc:title>
  <dc:creator>Lukáš Břenda</dc:creator>
  <cp:lastModifiedBy>Lukáš Břenda</cp:lastModifiedBy>
  <cp:revision>4</cp:revision>
  <dcterms:created xsi:type="dcterms:W3CDTF">2023-06-12T06:57:29Z</dcterms:created>
  <dcterms:modified xsi:type="dcterms:W3CDTF">2023-06-13T10:10:58Z</dcterms:modified>
</cp:coreProperties>
</file>