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7" r:id="rId6"/>
    <p:sldId id="271" r:id="rId7"/>
    <p:sldId id="270" r:id="rId8"/>
    <p:sldId id="261" r:id="rId9"/>
    <p:sldId id="268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CE3-3A32-4D95-9FDA-D9B47065AE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1B935-A0E7-4B44-AD4A-E5423D5B0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1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4172-D140-4DDA-8539-06467F60CB44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29591E16-76E8-365C-5ABF-C91968928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66" y="0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4B4D-520E-4955-BB50-EF4529262852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39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9C4-B6B1-4957-9E80-CBA11F686C56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61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3C66-531B-4835-AC07-3083307D63F2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1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2A46-8161-4D5B-800B-1FAD7D10A525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E04-3728-4A23-A9A9-9091E769B651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62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FA00-7E1F-409A-9846-C0BC51CE6B70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F5F-D7F6-4AA3-877A-B8CCE99CC088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54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9390-5798-4BF9-A1C9-3E4F2542AE06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2" name="Obrázek 1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D0BA4D61-D2BF-C781-6D26-4EEA82733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66" y="0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EF8496-3F1A-4341-B67E-D6992C37535C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11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4025-0A3E-4FBA-9F40-3920D31B73F3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6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03E3AD-7A50-418A-BD57-6C8DE8DCC18C}" type="datetime1">
              <a:rPr lang="cs-CZ" smtClean="0"/>
              <a:t>13.06.2023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23605BC4-EF62-374C-1AFC-2C7D300419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66" y="0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FCB1C-C71F-C13A-5193-71D11E752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948873"/>
            <a:ext cx="10058400" cy="2392217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Konstrukční návrh přípojného vozidla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8EEF41-5A83-5B02-B2A4-76EFB543B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80524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  <a:latin typeface="+mn-lt"/>
              </a:rPr>
              <a:t>AUTOR BAKALÁŘSKÉ PRÁCE: FRANTIŠEK NOVOTNÝ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  <a:latin typeface="+mn-lt"/>
              </a:rPr>
              <a:t>VEDOUCÍ BAKALÁŘSKÉ PRÁCE: ING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JAN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KOLÍNSKÝ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PH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.D.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  <a:latin typeface="+mn-lt"/>
              </a:rPr>
              <a:t>OPONENT BAKALÁŘSKÉ PRÁCE: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+mn-lt"/>
              </a:rPr>
              <a:t>ING. MARTIN PODAŘIL, PHD., PH.D.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+mn-lt"/>
              </a:rPr>
              <a:t>České Budějovice, 2023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C87F71-1247-73CB-5257-528803C3241C}"/>
              </a:ext>
            </a:extLst>
          </p:cNvPr>
          <p:cNvSpPr txBox="1"/>
          <p:nvPr/>
        </p:nvSpPr>
        <p:spPr>
          <a:xfrm>
            <a:off x="1524000" y="2955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Vysoká škola technická a ekonomická v Českých Budějovicích </a:t>
            </a:r>
          </a:p>
          <a:p>
            <a:pPr algn="ctr"/>
            <a:r>
              <a:rPr lang="cs-CZ" dirty="0"/>
              <a:t>Ústav technicko-technologický</a:t>
            </a:r>
          </a:p>
        </p:txBody>
      </p:sp>
    </p:spTree>
    <p:extLst>
      <p:ext uri="{BB962C8B-B14F-4D97-AF65-F5344CB8AC3E}">
        <p14:creationId xmlns:p14="http://schemas.microsoft.com/office/powerpoint/2010/main" val="62725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476AE-2BF9-B2D4-16BC-EDF47AEF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 „valník“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90E125-A86B-24DF-65B7-EB3ED7814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583" y="1823085"/>
            <a:ext cx="6750833" cy="4517102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F6D141-9228-4FE6-C723-72259016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7D1C3-2582-6D12-5167-7C57366C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24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66B91-6D04-FE66-9B45-3AF8C0C0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Elektroinstalace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292C6-9AB6-BEAD-1B0E-F93C82BB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dirty="0"/>
              <a:t>Spojení s vozidlem přes 7-pólovou zástrčku</a:t>
            </a:r>
          </a:p>
          <a:p>
            <a:r>
              <a:rPr lang="cs-CZ" dirty="0"/>
              <a:t>Napětí 12 V</a:t>
            </a:r>
          </a:p>
          <a:p>
            <a:r>
              <a:rPr lang="cs-CZ" dirty="0"/>
              <a:t>Zadní sdružené svítilny</a:t>
            </a:r>
          </a:p>
          <a:p>
            <a:r>
              <a:rPr lang="cs-CZ" dirty="0"/>
              <a:t>Přední obrysové svítilny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41A126-E392-8145-C9F9-9B4D9FBF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72" y="2328050"/>
            <a:ext cx="6734649" cy="2912735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E0AAF3-C68B-436A-151D-0CF46EED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František Novotný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476B29-D522-18EE-7780-F333C851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DE5AB5-44A4-4AD7-BF65-2B8A6B865D95}" type="slidenum">
              <a:rPr lang="cs-CZ" smtClean="0"/>
              <a:pPr>
                <a:spcAft>
                  <a:spcPts val="600"/>
                </a:spcAft>
              </a:pPr>
              <a:t>11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1DE097-FE9C-007A-3001-3C5163891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49"/>
          <a:stretch/>
        </p:blipFill>
        <p:spPr>
          <a:xfrm>
            <a:off x="1097279" y="3857414"/>
            <a:ext cx="2274494" cy="17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CDF4C27-8902-1E17-0059-C7558E486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 t="17249" r="2184" b="1598"/>
          <a:stretch/>
        </p:blipFill>
        <p:spPr>
          <a:xfrm>
            <a:off x="104775" y="3105150"/>
            <a:ext cx="11820526" cy="32099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735A67-6EAD-735C-BB19-56549B2E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Návod k obsluze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C6742-09B0-A5A4-8207-7B34A453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Technické informace o vozidlu</a:t>
            </a:r>
          </a:p>
          <a:p>
            <a:r>
              <a:rPr lang="cs-CZ" dirty="0"/>
              <a:t>Příprava vozidla před jízdou</a:t>
            </a:r>
          </a:p>
          <a:p>
            <a:r>
              <a:rPr lang="cs-CZ" dirty="0"/>
              <a:t>Pokyny k jízdě s přívěsem</a:t>
            </a:r>
          </a:p>
          <a:p>
            <a:r>
              <a:rPr lang="cs-CZ" dirty="0"/>
              <a:t>Instalace bočnic</a:t>
            </a:r>
          </a:p>
          <a:p>
            <a:r>
              <a:rPr lang="cs-CZ" dirty="0"/>
              <a:t>Naložení nákladu</a:t>
            </a:r>
          </a:p>
          <a:p>
            <a:r>
              <a:rPr lang="cs-CZ" dirty="0"/>
              <a:t>Údržba vozidla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73BCA5-660D-CF84-CDE2-BDC035DA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2FA97E-9A0B-6A46-FC82-22A6CD0F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17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FAFAAF-E6DD-7E40-B386-00DCCFC1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763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Skica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návrhu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vozíku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cs-CZ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údaji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schvalovací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</a:t>
            </a: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Zástupný obsah 6" descr="Obsah obrázku diagram, Technický výkres, skica, Plán&#10;&#10;Popis byl vytvořen automaticky">
            <a:extLst>
              <a:ext uri="{FF2B5EF4-FFF2-40B4-BE49-F238E27FC236}">
                <a16:creationId xmlns:a16="http://schemas.microsoft.com/office/drawing/2014/main" id="{CA699946-E7A4-3874-C754-01E6A6DC1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" y="325379"/>
            <a:ext cx="8102501" cy="573251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443A7F-5DB9-FD03-70CD-659EAC72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František Novotný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2DF39A-30AF-2BE3-ECF0-1C2EAD88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8DE5AB5-44A4-4AD7-BF65-2B8A6B865D95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Obrázek 7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206DD219-CD1B-C5FC-9CF5-7AAA039F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06" y="4664724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41418D8-DB65-B04D-0067-691681D374ED}"/>
              </a:ext>
            </a:extLst>
          </p:cNvPr>
          <p:cNvSpPr txBox="1"/>
          <p:nvPr/>
        </p:nvSpPr>
        <p:spPr>
          <a:xfrm>
            <a:off x="712209" y="3075057"/>
            <a:ext cx="1076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6533F5-4FEC-E05E-A2BF-1E9DA635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A6DCE0-A394-D405-02BB-1F33DCFC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8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75F21-559A-566E-4EBE-A0CCC8CF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3081B-0C4E-8AAB-CC41-41C74F6F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Cílem bakalářské práce je přehledně popsat postupu výroby a schválení jednotlivě vyráběného přípojného vozidla, zpracování přehledu dostupných a využitelných komponent, konstrukční návrh vozidla kategorie O1 s danými rozměry s využitím vhodných komponent a polotovarů. Vytvoření nákresu sestavy silničního vozidla s uvedením rozměrů a hmotností a sestavení návodu k údržbě a obsluze vozidla v českém jazyce.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C7DFFA-5565-9FF4-3156-44BDE0E6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František Novotný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BFCD2E-944B-D2C3-FCBD-E0AE16AE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1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B58AB-CA99-F610-EA9C-B25895D3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požadavky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655EE-071E-7462-3394-63250670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Legislativní požadavky</a:t>
            </a:r>
          </a:p>
          <a:p>
            <a:pPr lvl="1"/>
            <a:r>
              <a:rPr lang="cs-CZ" dirty="0"/>
              <a:t>Zákon č. 56/2001 Sb. o podmínkách provozu vozidel na pozemních komunikacích</a:t>
            </a:r>
          </a:p>
          <a:p>
            <a:pPr lvl="1"/>
            <a:r>
              <a:rPr lang="cs-CZ" b="0" i="0" u="none" strike="noStrike" baseline="0" dirty="0">
                <a:solidFill>
                  <a:srgbClr val="000000"/>
                </a:solidFill>
              </a:rPr>
              <a:t>Vyhláška č. 341/2014 Sb. o schvalování technické způsobilosti o technických podmínkách provozu vozidel na pozemních komunikacích </a:t>
            </a:r>
          </a:p>
          <a:p>
            <a:pPr lvl="1"/>
            <a:r>
              <a:rPr lang="cs-CZ" b="0" i="0" u="none" strike="noStrike" baseline="0" dirty="0">
                <a:solidFill>
                  <a:srgbClr val="000000"/>
                </a:solidFill>
              </a:rPr>
              <a:t>Nařízení Evropského parlamentu a Rady (EU) 2018/858 o schvalování motorových vozidel a jejich přípojných vozidel, jakož i systémů, konstrukčních částí a samostatných technických celků určených pro tato vozidla a o dozoru nad trhem s nimi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r>
              <a:rPr lang="cs-CZ" dirty="0"/>
              <a:t>Přehled komponent</a:t>
            </a:r>
          </a:p>
          <a:p>
            <a:pPr lvl="1"/>
            <a:r>
              <a:rPr lang="cs-CZ" dirty="0"/>
              <a:t>Použitelné polotovary</a:t>
            </a:r>
          </a:p>
          <a:p>
            <a:pPr lvl="1"/>
            <a:r>
              <a:rPr lang="cs-CZ" dirty="0"/>
              <a:t>Požadavky kladené předpisy na použité díly</a:t>
            </a:r>
          </a:p>
          <a:p>
            <a:pPr marL="201168" lvl="1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66C5BF-5606-4721-FBB2-28E8A1C0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3ACBC6-83ED-6770-D3BC-6B658F3D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2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1B04D-9A65-625C-D0EA-C95829BF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Zadané rozměry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FD7EF-09EE-D7EB-5ABD-5BDF3FDC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Ložná plocha</a:t>
            </a:r>
          </a:p>
          <a:p>
            <a:pPr lvl="1"/>
            <a:r>
              <a:rPr lang="cs-CZ" dirty="0"/>
              <a:t>Délka: 1830 mm</a:t>
            </a:r>
          </a:p>
          <a:p>
            <a:pPr lvl="1"/>
            <a:r>
              <a:rPr lang="cs-CZ" dirty="0"/>
              <a:t>Šířka:  1400 mm</a:t>
            </a:r>
          </a:p>
          <a:p>
            <a:r>
              <a:rPr lang="cs-CZ" dirty="0"/>
              <a:t>Celkové rozměry</a:t>
            </a:r>
          </a:p>
          <a:p>
            <a:pPr lvl="1"/>
            <a:r>
              <a:rPr lang="cs-CZ" dirty="0"/>
              <a:t>Délka: 2830 mm</a:t>
            </a:r>
          </a:p>
          <a:p>
            <a:pPr lvl="1"/>
            <a:r>
              <a:rPr lang="cs-CZ" dirty="0"/>
              <a:t>Šířka:  1860 mm</a:t>
            </a:r>
          </a:p>
          <a:p>
            <a:pPr lvl="1"/>
            <a:r>
              <a:rPr lang="cs-CZ" dirty="0"/>
              <a:t>Výška: 760 mm</a:t>
            </a:r>
          </a:p>
          <a:p>
            <a:r>
              <a:rPr lang="cs-CZ" dirty="0"/>
              <a:t>Kolo: 4,5x13</a:t>
            </a:r>
          </a:p>
          <a:p>
            <a:r>
              <a:rPr lang="cs-CZ" dirty="0"/>
              <a:t>Pneumatika: 155/80 R13</a:t>
            </a:r>
          </a:p>
          <a:p>
            <a:r>
              <a:rPr lang="cs-CZ" dirty="0"/>
              <a:t>Celková hmotnost: 750 kg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BD2DB1-A10E-DD9D-C1BD-D9145684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EECC4E-ABFB-671B-BE35-01090E03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6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1D2E5-9F55-171B-36C4-B8FE48EB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3F7BEB4-560E-1132-954B-DF6CEE628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953" y="1857761"/>
            <a:ext cx="7633054" cy="4481622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8592EE-9F29-A188-3EF3-81978B5D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EC45AF-6B95-0158-BE50-9A94A22B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03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943C7-6C9E-ACF0-5903-1418F4AE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Oj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EBB55A-756B-8976-1DF8-D6BA5617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54EB47-20E0-B755-D988-CD2B30A6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6</a:t>
            </a:fld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D2ABD883-713B-72C8-AC19-562899865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26" y="1826066"/>
            <a:ext cx="7498492" cy="4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8BF65-9F37-E6FA-E034-0425ADB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Náprava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E33717D-9D91-B048-F1F2-13F84A812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" t="4775" r="6152" b="1223"/>
          <a:stretch/>
        </p:blipFill>
        <p:spPr>
          <a:xfrm>
            <a:off x="2724151" y="1830312"/>
            <a:ext cx="6922012" cy="444666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68D456-A1DA-5FF0-73A7-07E13AC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9A09D-F2F8-6E89-9DA4-A31AB331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28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85242-4005-CDA2-D884-5F5E4050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 „plato“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53ADDC-BA18-CDEC-4F51-15F99B6FC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12" y="1771650"/>
            <a:ext cx="6962775" cy="4532877"/>
          </a:xfr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99042A-9139-2631-F87A-F4CF145F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212EAB-11D8-DDF9-BBC3-2464DC26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48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6BAD7-B057-4607-C4F0-A4EE5631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připevnění korby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299CE9-98DA-3F48-2C2B-37AF53511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12938"/>
            <a:ext cx="4652545" cy="40227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40A19B-5918-B83E-67A5-1FC722B0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37" y="1908088"/>
            <a:ext cx="4652544" cy="4027575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8BBEE2-F9FE-DBE3-BE22-5ADF4734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B45C08-B5D1-B95A-FF37-C8488202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9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376</TotalTime>
  <Words>338</Words>
  <Application>Microsoft Office PowerPoint</Application>
  <PresentationFormat>Širokoúhlá obrazovka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Open Sans</vt:lpstr>
      <vt:lpstr>Retrospektiva</vt:lpstr>
      <vt:lpstr>Konstrukční návrh přípojného vozidla</vt:lpstr>
      <vt:lpstr>Cíl práce</vt:lpstr>
      <vt:lpstr>Legislativní požadavky</vt:lpstr>
      <vt:lpstr>Zadané rozměry</vt:lpstr>
      <vt:lpstr>Rám</vt:lpstr>
      <vt:lpstr>Oj</vt:lpstr>
      <vt:lpstr>Náprava</vt:lpstr>
      <vt:lpstr>Konfigurace „plato“</vt:lpstr>
      <vt:lpstr>Systém připevnění korby</vt:lpstr>
      <vt:lpstr>Konfigurace „valník“</vt:lpstr>
      <vt:lpstr>Elektroinstalace</vt:lpstr>
      <vt:lpstr>Návod k obsluze</vt:lpstr>
      <vt:lpstr>Skica návrhu vozíku  s údaji pro schvalovací proces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Ohajoba František Novotný</dc:title>
  <dc:creator>František Novotný</dc:creator>
  <cp:lastModifiedBy>František Novotný</cp:lastModifiedBy>
  <cp:revision>8</cp:revision>
  <dcterms:created xsi:type="dcterms:W3CDTF">2023-06-12T22:22:15Z</dcterms:created>
  <dcterms:modified xsi:type="dcterms:W3CDTF">2023-06-13T20:05:59Z</dcterms:modified>
</cp:coreProperties>
</file>