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71" r:id="rId12"/>
    <p:sldId id="267" r:id="rId13"/>
    <p:sldId id="272" r:id="rId14"/>
    <p:sldId id="268" r:id="rId15"/>
    <p:sldId id="273" r:id="rId16"/>
    <p:sldId id="269" r:id="rId17"/>
    <p:sldId id="274" r:id="rId18"/>
    <p:sldId id="270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            </a:t>
            </a:r>
            <a:r>
              <a:rPr lang="cs-CZ" baseline="0" dirty="0"/>
              <a:t> </a:t>
            </a:r>
            <a:r>
              <a:rPr lang="cs-CZ" dirty="0"/>
              <a:t>Hodnoty</a:t>
            </a:r>
            <a:r>
              <a:rPr lang="cs-CZ" baseline="0" dirty="0"/>
              <a:t> meze kluzu a meze pevnosti materiálu</a:t>
            </a:r>
          </a:p>
        </c:rich>
      </c:tx>
      <c:layout>
        <c:manualLayout>
          <c:xMode val="edge"/>
          <c:yMode val="edge"/>
          <c:x val="0.19851851851851851"/>
          <c:y val="3.5714285714285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Minimální hodnota meze pevnosti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11 370</c:v>
                </c:pt>
                <c:pt idx="1">
                  <c:v>Ocel 12 050</c:v>
                </c:pt>
                <c:pt idx="2">
                  <c:v>Ocel 14 340</c:v>
                </c:pt>
                <c:pt idx="3">
                  <c:v>Ocel 15 142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340</c:v>
                </c:pt>
                <c:pt idx="1">
                  <c:v>540</c:v>
                </c:pt>
                <c:pt idx="2">
                  <c:v>785</c:v>
                </c:pt>
                <c:pt idx="3">
                  <c:v>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9-40D0-9250-CD959EE1CA4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Maximální hodnota meze pevnosti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11 370</c:v>
                </c:pt>
                <c:pt idx="1">
                  <c:v>Ocel 12 050</c:v>
                </c:pt>
                <c:pt idx="2">
                  <c:v>Ocel 14 340</c:v>
                </c:pt>
                <c:pt idx="3">
                  <c:v>Ocel 15 142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470</c:v>
                </c:pt>
                <c:pt idx="1">
                  <c:v>780</c:v>
                </c:pt>
                <c:pt idx="2">
                  <c:v>932</c:v>
                </c:pt>
                <c:pt idx="3">
                  <c:v>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89-40D0-9250-CD959EE1CA4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Mez kluzu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11 370</c:v>
                </c:pt>
                <c:pt idx="1">
                  <c:v>Ocel 12 050</c:v>
                </c:pt>
                <c:pt idx="2">
                  <c:v>Ocel 14 340</c:v>
                </c:pt>
                <c:pt idx="3">
                  <c:v>Ocel 15 142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235</c:v>
                </c:pt>
                <c:pt idx="1">
                  <c:v>390</c:v>
                </c:pt>
                <c:pt idx="2">
                  <c:v>588</c:v>
                </c:pt>
                <c:pt idx="3">
                  <c:v>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89-40D0-9250-CD959EE1C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423583"/>
        <c:axId val="1914501887"/>
      </c:barChart>
      <c:catAx>
        <c:axId val="18442358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Název</a:t>
                </a:r>
                <a:r>
                  <a:rPr lang="cs-CZ" baseline="0"/>
                  <a:t> oceli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14501887"/>
        <c:crosses val="autoZero"/>
        <c:auto val="1"/>
        <c:lblAlgn val="ctr"/>
        <c:lblOffset val="100"/>
        <c:noMultiLvlLbl val="0"/>
      </c:catAx>
      <c:valAx>
        <c:axId val="1914501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Hodnota [MPa]</a:t>
                </a:r>
              </a:p>
            </c:rich>
          </c:tx>
          <c:layout>
            <c:manualLayout>
              <c:xMode val="edge"/>
              <c:yMode val="edge"/>
              <c:x val="2.5462962962962962E-2"/>
              <c:y val="0.339596300462442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423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Stupně</a:t>
            </a:r>
            <a:r>
              <a:rPr lang="cs-CZ" baseline="0"/>
              <a:t> přesnosti pro jednotlivé dokončovací metody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Minimální stupeň přesnosti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Ševingování</c:v>
                </c:pt>
                <c:pt idx="1">
                  <c:v>Lapování</c:v>
                </c:pt>
                <c:pt idx="2">
                  <c:v>Honování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E8-4AB5-B0B7-2107177E1B4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Maximální stupeň přesnosti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Ševingování</c:v>
                </c:pt>
                <c:pt idx="1">
                  <c:v>Lapování</c:v>
                </c:pt>
                <c:pt idx="2">
                  <c:v>Honování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E8-4AB5-B0B7-2107177E1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7395280"/>
        <c:axId val="387390480"/>
      </c:barChart>
      <c:catAx>
        <c:axId val="387395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Druh</a:t>
                </a:r>
                <a:r>
                  <a:rPr lang="cs-CZ" baseline="0" dirty="0"/>
                  <a:t> dokončovací metody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39842074135978311"/>
              <c:y val="0.862253850828958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7390480"/>
        <c:crosses val="autoZero"/>
        <c:auto val="1"/>
        <c:lblAlgn val="ctr"/>
        <c:lblOffset val="100"/>
        <c:noMultiLvlLbl val="0"/>
      </c:catAx>
      <c:valAx>
        <c:axId val="38739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Stupeň</a:t>
                </a:r>
                <a:r>
                  <a:rPr lang="cs-CZ" baseline="0"/>
                  <a:t> přesnosti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739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Hodnoty</a:t>
            </a:r>
            <a:r>
              <a:rPr lang="cs-CZ" baseline="0"/>
              <a:t> meze kluzu a meze pevnosti materiálu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Mez kluzu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12 020</c:v>
                </c:pt>
                <c:pt idx="1">
                  <c:v>Ocel 14 120</c:v>
                </c:pt>
                <c:pt idx="2">
                  <c:v>Ocel 14 220</c:v>
                </c:pt>
                <c:pt idx="3">
                  <c:v>Ocel 16 220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215</c:v>
                </c:pt>
                <c:pt idx="1">
                  <c:v>340</c:v>
                </c:pt>
                <c:pt idx="2">
                  <c:v>440</c:v>
                </c:pt>
                <c:pt idx="3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3D-42F4-971A-E3452B1B892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Minimální mez pevnosti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12 020</c:v>
                </c:pt>
                <c:pt idx="1">
                  <c:v>Ocel 14 120</c:v>
                </c:pt>
                <c:pt idx="2">
                  <c:v>Ocel 14 220</c:v>
                </c:pt>
                <c:pt idx="3">
                  <c:v>Ocel 16 220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390</c:v>
                </c:pt>
                <c:pt idx="1">
                  <c:v>580</c:v>
                </c:pt>
                <c:pt idx="2">
                  <c:v>640</c:v>
                </c:pt>
                <c:pt idx="3">
                  <c:v>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3D-42F4-971A-E3452B1B892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Maximální mez pevnosti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12 020</c:v>
                </c:pt>
                <c:pt idx="1">
                  <c:v>Ocel 14 120</c:v>
                </c:pt>
                <c:pt idx="2">
                  <c:v>Ocel 14 220</c:v>
                </c:pt>
                <c:pt idx="3">
                  <c:v>Ocel 16 220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560</c:v>
                </c:pt>
                <c:pt idx="1">
                  <c:v>750</c:v>
                </c:pt>
                <c:pt idx="2">
                  <c:v>930</c:v>
                </c:pt>
                <c:pt idx="3">
                  <c:v>1040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3D-42F4-971A-E3452B1B8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9517648"/>
        <c:axId val="1549529168"/>
      </c:barChart>
      <c:catAx>
        <c:axId val="1549517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Druh</a:t>
                </a:r>
                <a:r>
                  <a:rPr lang="cs-CZ" baseline="0"/>
                  <a:t> oceli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49529168"/>
        <c:crosses val="autoZero"/>
        <c:auto val="1"/>
        <c:lblAlgn val="ctr"/>
        <c:lblOffset val="100"/>
        <c:noMultiLvlLbl val="0"/>
      </c:catAx>
      <c:valAx>
        <c:axId val="154952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Hodnota [MPag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49517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Tvrdosti</a:t>
            </a:r>
            <a:r>
              <a:rPr lang="cs-CZ" baseline="0"/>
              <a:t> materiálu po nitridování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Minimální tvrdost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11 370</c:v>
                </c:pt>
                <c:pt idx="1">
                  <c:v>Ocel 12 050</c:v>
                </c:pt>
                <c:pt idx="2">
                  <c:v>Ocel 14 340</c:v>
                </c:pt>
                <c:pt idx="3">
                  <c:v>Ocel 15 142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150</c:v>
                </c:pt>
                <c:pt idx="1">
                  <c:v>350</c:v>
                </c:pt>
                <c:pt idx="2">
                  <c:v>800</c:v>
                </c:pt>
                <c:pt idx="3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A-405A-A13B-66EAC08A9CE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Maximální tvrdost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11 370</c:v>
                </c:pt>
                <c:pt idx="1">
                  <c:v>Ocel 12 050</c:v>
                </c:pt>
                <c:pt idx="2">
                  <c:v>Ocel 14 340</c:v>
                </c:pt>
                <c:pt idx="3">
                  <c:v>Ocel 15 142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300</c:v>
                </c:pt>
                <c:pt idx="1">
                  <c:v>500</c:v>
                </c:pt>
                <c:pt idx="2">
                  <c:v>1100</c:v>
                </c:pt>
                <c:pt idx="3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8A-405A-A13B-66EAC08A9C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8051535"/>
        <c:axId val="2105358367"/>
      </c:barChart>
      <c:catAx>
        <c:axId val="3080515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Název oceli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05358367"/>
        <c:crosses val="autoZero"/>
        <c:auto val="1"/>
        <c:lblAlgn val="ctr"/>
        <c:lblOffset val="100"/>
        <c:noMultiLvlLbl val="0"/>
      </c:catAx>
      <c:valAx>
        <c:axId val="2105358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Tvrodost</a:t>
                </a:r>
                <a:r>
                  <a:rPr lang="cs-CZ" baseline="0"/>
                  <a:t> [HV]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8051535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Tvrdosti</a:t>
            </a:r>
            <a:r>
              <a:rPr lang="cs-CZ" baseline="0"/>
              <a:t> materiálu po cementaci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Minimální tvrdost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12 020</c:v>
                </c:pt>
                <c:pt idx="1">
                  <c:v>Ocel 14 120</c:v>
                </c:pt>
                <c:pt idx="2">
                  <c:v>Ocel 14 220</c:v>
                </c:pt>
                <c:pt idx="3">
                  <c:v>Ocel 16 220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650</c:v>
                </c:pt>
                <c:pt idx="1">
                  <c:v>615</c:v>
                </c:pt>
                <c:pt idx="2">
                  <c:v>650</c:v>
                </c:pt>
                <c:pt idx="3">
                  <c:v>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69-465A-985B-DB4662912E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Maximální tvrdost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Ocel 12 020</c:v>
                </c:pt>
                <c:pt idx="1">
                  <c:v>Ocel 14 120</c:v>
                </c:pt>
                <c:pt idx="2">
                  <c:v>Ocel 14 220</c:v>
                </c:pt>
                <c:pt idx="3">
                  <c:v>Ocel 16 220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750</c:v>
                </c:pt>
                <c:pt idx="1">
                  <c:v>700</c:v>
                </c:pt>
                <c:pt idx="2">
                  <c:v>720</c:v>
                </c:pt>
                <c:pt idx="3">
                  <c:v>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69-465A-985B-DB4662912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7492080"/>
        <c:axId val="1867495440"/>
      </c:barChart>
      <c:catAx>
        <c:axId val="1867492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Druh</a:t>
                </a:r>
                <a:r>
                  <a:rPr lang="cs-CZ" baseline="0"/>
                  <a:t> oceli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0.48157298046077585"/>
              <c:y val="0.805237470316210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67495440"/>
        <c:crosses val="autoZero"/>
        <c:auto val="1"/>
        <c:lblAlgn val="ctr"/>
        <c:lblOffset val="100"/>
        <c:noMultiLvlLbl val="0"/>
      </c:catAx>
      <c:valAx>
        <c:axId val="186749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Tvrdost</a:t>
                </a:r>
                <a:r>
                  <a:rPr lang="cs-CZ" baseline="0"/>
                  <a:t> [HV]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6749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Cena materiálu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List1!$A$2:$A$5</c:f>
              <c:strCache>
                <c:ptCount val="4"/>
                <c:pt idx="0">
                  <c:v>Ocel 11 370</c:v>
                </c:pt>
                <c:pt idx="1">
                  <c:v>Ocel 12 050</c:v>
                </c:pt>
                <c:pt idx="2">
                  <c:v>Ocel 14 340</c:v>
                </c:pt>
                <c:pt idx="3">
                  <c:v>Ocel 15 142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0.2</c:v>
                </c:pt>
                <c:pt idx="1">
                  <c:v>0.3</c:v>
                </c:pt>
                <c:pt idx="2">
                  <c:v>0.5</c:v>
                </c:pt>
                <c:pt idx="3">
                  <c:v>0.75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7C-43F6-BEBD-83D3433AD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424975"/>
        <c:axId val="1845676303"/>
      </c:lineChart>
      <c:catAx>
        <c:axId val="1844249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Název</a:t>
                </a:r>
                <a:r>
                  <a:rPr lang="cs-CZ" baseline="0"/>
                  <a:t> oceli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5676303"/>
        <c:crosses val="autoZero"/>
        <c:auto val="1"/>
        <c:lblAlgn val="ctr"/>
        <c:lblOffset val="100"/>
        <c:noMultiLvlLbl val="0"/>
      </c:catAx>
      <c:valAx>
        <c:axId val="1845676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Cena</a:t>
                </a:r>
                <a:r>
                  <a:rPr lang="cs-CZ" baseline="0"/>
                  <a:t> materiálu [%]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42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Cena materiálu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List1!$A$2:$A$5</c:f>
              <c:strCache>
                <c:ptCount val="4"/>
                <c:pt idx="0">
                  <c:v>Ocel 12 020</c:v>
                </c:pt>
                <c:pt idx="1">
                  <c:v>Ocel 14 120</c:v>
                </c:pt>
                <c:pt idx="2">
                  <c:v>Ocel 14 220</c:v>
                </c:pt>
                <c:pt idx="3">
                  <c:v>Ocel 16 220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0.3</c:v>
                </c:pt>
                <c:pt idx="1">
                  <c:v>0.4</c:v>
                </c:pt>
                <c:pt idx="2">
                  <c:v>0.45</c:v>
                </c:pt>
                <c:pt idx="3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18-4A8E-89C0-5DE090ECE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7500240"/>
        <c:axId val="1867492560"/>
      </c:lineChart>
      <c:catAx>
        <c:axId val="1867500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Název oceli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67492560"/>
        <c:crosses val="autoZero"/>
        <c:auto val="1"/>
        <c:lblAlgn val="ctr"/>
        <c:lblOffset val="100"/>
        <c:noMultiLvlLbl val="0"/>
      </c:catAx>
      <c:valAx>
        <c:axId val="186749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Cena</a:t>
                </a:r>
                <a:r>
                  <a:rPr lang="cs-CZ" baseline="0"/>
                  <a:t> materiálu [%]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6750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Jednotlivé délky procesů</a:t>
            </a:r>
            <a:r>
              <a:rPr lang="cs-CZ" baseline="0"/>
              <a:t> nitridování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Minimální délka procesu[min]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Iontová nitridace</c:v>
                </c:pt>
                <c:pt idx="1">
                  <c:v>Nitridace v solné lázni</c:v>
                </c:pt>
                <c:pt idx="2">
                  <c:v>Karbonitridace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150</c:v>
                </c:pt>
                <c:pt idx="1">
                  <c:v>60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6E-43D4-9636-68DCB5E206E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Maximální délka procesu[min]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List1!$A$2:$A$4</c:f>
              <c:strCache>
                <c:ptCount val="3"/>
                <c:pt idx="0">
                  <c:v>Iontová nitridace</c:v>
                </c:pt>
                <c:pt idx="1">
                  <c:v>Nitridace v solné lázni</c:v>
                </c:pt>
                <c:pt idx="2">
                  <c:v>Karbonitridace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210</c:v>
                </c:pt>
                <c:pt idx="1">
                  <c:v>120</c:v>
                </c:pt>
                <c:pt idx="2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6E-43D4-9636-68DCB5E20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8941359"/>
        <c:axId val="197626911"/>
      </c:barChart>
      <c:catAx>
        <c:axId val="19289413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Druh nitridace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7626911"/>
        <c:crosses val="autoZero"/>
        <c:auto val="1"/>
        <c:lblAlgn val="ctr"/>
        <c:lblOffset val="100"/>
        <c:noMultiLvlLbl val="0"/>
      </c:catAx>
      <c:valAx>
        <c:axId val="197626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Délka procesu [min]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28941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Délka</a:t>
            </a:r>
            <a:r>
              <a:rPr lang="cs-CZ" baseline="0"/>
              <a:t> jednotlivých procesů cementace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Minimální délka procesu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Cementování v tuhém prostředí</c:v>
                </c:pt>
                <c:pt idx="1">
                  <c:v>Cementování v lázni</c:v>
                </c:pt>
                <c:pt idx="2">
                  <c:v>Cementování v plynném prostředí</c:v>
                </c:pt>
                <c:pt idx="3">
                  <c:v>Nitrocementace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A-4C4D-9B7F-C1C4949383F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Maximální délka procesu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Cementování v tuhém prostředí</c:v>
                </c:pt>
                <c:pt idx="1">
                  <c:v>Cementování v lázni</c:v>
                </c:pt>
                <c:pt idx="2">
                  <c:v>Cementování v plynném prostředí</c:v>
                </c:pt>
                <c:pt idx="3">
                  <c:v>Nitrocementace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EA-4C4D-9B7F-C1C494938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1751552"/>
        <c:axId val="631753952"/>
      </c:barChart>
      <c:catAx>
        <c:axId val="631751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Druh</a:t>
                </a:r>
                <a:r>
                  <a:rPr lang="cs-CZ" baseline="0"/>
                  <a:t> cementování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1753952"/>
        <c:crosses val="autoZero"/>
        <c:auto val="1"/>
        <c:lblAlgn val="ctr"/>
        <c:lblOffset val="100"/>
        <c:noMultiLvlLbl val="0"/>
      </c:catAx>
      <c:valAx>
        <c:axId val="63175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Délka</a:t>
                </a:r>
                <a:r>
                  <a:rPr lang="cs-CZ" baseline="0"/>
                  <a:t> procesu [h]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175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Dosahované stupně přesnosti při broušení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Minimální stupeň přesnosti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List1!$A$2:$A$3</c:f>
              <c:strCache>
                <c:ptCount val="2"/>
                <c:pt idx="0">
                  <c:v>Broušení odvalovacím způsobem</c:v>
                </c:pt>
                <c:pt idx="1">
                  <c:v>Broušení dělícím způsobem 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8-48C9-B005-42D84BADA32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Maximální stupeň přesnosti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List1!$A$2:$A$3</c:f>
              <c:strCache>
                <c:ptCount val="2"/>
                <c:pt idx="0">
                  <c:v>Broušení odvalovacím způsobem</c:v>
                </c:pt>
                <c:pt idx="1">
                  <c:v>Broušení dělícím způsobem 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D8-48C9-B005-42D84BADA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0383584"/>
        <c:axId val="1870384064"/>
      </c:barChart>
      <c:catAx>
        <c:axId val="1870383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Druh</a:t>
                </a:r>
                <a:r>
                  <a:rPr lang="cs-CZ" baseline="0"/>
                  <a:t> broušení 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70384064"/>
        <c:crosses val="autoZero"/>
        <c:auto val="1"/>
        <c:lblAlgn val="ctr"/>
        <c:lblOffset val="100"/>
        <c:noMultiLvlLbl val="0"/>
      </c:catAx>
      <c:valAx>
        <c:axId val="187038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Stupéň</a:t>
                </a:r>
                <a:r>
                  <a:rPr lang="cs-CZ" baseline="0"/>
                  <a:t> přesnosti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7038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2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19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67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64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2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74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30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3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02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08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1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52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56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48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53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98F7-3ABF-0B4B-9922-0F83E666D4D6}" type="datetimeFigureOut">
              <a:rPr lang="cs-CZ" smtClean="0"/>
              <a:t>09.06.2023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C6482F-BDB3-C64F-81F1-CA3B8946A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01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1139E-28BD-30DA-5FFB-03158045A8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800" dirty="0"/>
              <a:t>Technologický postup výroby ozubených kol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42E887-677B-C1AE-3F91-7AD8FE681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Bakalářská práce</a:t>
            </a:r>
          </a:p>
        </p:txBody>
      </p:sp>
      <p:pic>
        <p:nvPicPr>
          <p:cNvPr id="5" name="Obrázek 3">
            <a:extLst>
              <a:ext uri="{FF2B5EF4-FFF2-40B4-BE49-F238E27FC236}">
                <a16:creationId xmlns:a16="http://schemas.microsoft.com/office/drawing/2014/main" id="{FF405F18-7952-02D2-1ACE-CD655EF33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63" y="671513"/>
            <a:ext cx="598963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5A37D262-9FB5-DBCD-117C-AF400510FD48}"/>
              </a:ext>
            </a:extLst>
          </p:cNvPr>
          <p:cNvSpPr txBox="1"/>
          <p:nvPr/>
        </p:nvSpPr>
        <p:spPr>
          <a:xfrm>
            <a:off x="148856" y="5529781"/>
            <a:ext cx="112811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altLang="sk-S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2023</a:t>
            </a:r>
            <a:r>
              <a:rPr lang="sk-SK" altLang="sk-SK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                                                 Vypracoval: Tomáš Valenta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altLang="sk-SK" dirty="0">
                <a:cs typeface="Arial" panose="020B0604020202020204" pitchFamily="34" charset="0"/>
              </a:rPr>
              <a:t>                                                                                     </a:t>
            </a:r>
            <a:r>
              <a:rPr lang="sk-SK" altLang="sk-SK" dirty="0">
                <a:solidFill>
                  <a:schemeClr val="tx1"/>
                </a:solidFill>
                <a:cs typeface="Arial" panose="020B0604020202020204" pitchFamily="34" charset="0"/>
              </a:rPr>
              <a:t>    </a:t>
            </a:r>
            <a:r>
              <a:rPr lang="sk-SK" altLang="sk-SK" dirty="0" err="1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Vedoucí</a:t>
            </a:r>
            <a:r>
              <a:rPr lang="sk-SK" altLang="sk-SK" dirty="0">
                <a:solidFill>
                  <a:schemeClr val="tx1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 práce: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Ing. Martin Podařil, Ph.D., Ph.D.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									  Konzultant práce: Ing. Ján Majerník, Ph.D</a:t>
            </a:r>
          </a:p>
          <a:p>
            <a:pPr algn="just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		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5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BA857-A836-7574-8EBC-1695F366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Vlastnosti materiálu ozubeného kola vyráběného frézováním</a:t>
            </a:r>
          </a:p>
        </p:txBody>
      </p:sp>
      <p:graphicFrame>
        <p:nvGraphicFramePr>
          <p:cNvPr id="7" name="Graf 3">
            <a:extLst>
              <a:ext uri="{FF2B5EF4-FFF2-40B4-BE49-F238E27FC236}">
                <a16:creationId xmlns:a16="http://schemas.microsoft.com/office/drawing/2014/main" id="{10941955-8151-27F2-A036-D073A7A4A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67102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558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01107-8509-24BD-3870-79B129DD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Vlastnosti materiálu ozubeného kola vyráběného obrážením</a:t>
            </a:r>
          </a:p>
        </p:txBody>
      </p:sp>
      <p:graphicFrame>
        <p:nvGraphicFramePr>
          <p:cNvPr id="7" name="Graf 3">
            <a:extLst>
              <a:ext uri="{FF2B5EF4-FFF2-40B4-BE49-F238E27FC236}">
                <a16:creationId xmlns:a16="http://schemas.microsoft.com/office/drawing/2014/main" id="{FDD92391-9E53-9981-23A2-E924F65247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50397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8989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85333-C77C-A3CE-5170-B5A0F600E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Vlastnosti materiálu ozubeného kola vyráběného frézováním</a:t>
            </a:r>
          </a:p>
        </p:txBody>
      </p:sp>
      <p:graphicFrame>
        <p:nvGraphicFramePr>
          <p:cNvPr id="9" name="Graf 5">
            <a:extLst>
              <a:ext uri="{FF2B5EF4-FFF2-40B4-BE49-F238E27FC236}">
                <a16:creationId xmlns:a16="http://schemas.microsoft.com/office/drawing/2014/main" id="{66ACF345-6E55-DB4D-1596-C223BB61E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54280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3263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EFB53D-DF4F-2149-B09B-ED76CCE59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Vlastnosti materiálu ozubeného kola vyráběného obrážením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4EAA24B-36DC-034C-A4F0-8647D74616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26575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66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C5874-DF65-BBF0-9E62-B88DB36F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Cena materiálu ozubeného kola vyráběného frézováním</a:t>
            </a:r>
          </a:p>
        </p:txBody>
      </p:sp>
      <p:graphicFrame>
        <p:nvGraphicFramePr>
          <p:cNvPr id="7" name="Graf 3">
            <a:extLst>
              <a:ext uri="{FF2B5EF4-FFF2-40B4-BE49-F238E27FC236}">
                <a16:creationId xmlns:a16="http://schemas.microsoft.com/office/drawing/2014/main" id="{2457852E-2386-D758-1055-436334FFD7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53784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0154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4867C-EC04-104C-AB18-BA96FC1D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Vlastnosti materiálu ozubeného kola vyráběného obrážením</a:t>
            </a:r>
          </a:p>
        </p:txBody>
      </p:sp>
      <p:graphicFrame>
        <p:nvGraphicFramePr>
          <p:cNvPr id="7" name="Graf 3">
            <a:extLst>
              <a:ext uri="{FF2B5EF4-FFF2-40B4-BE49-F238E27FC236}">
                <a16:creationId xmlns:a16="http://schemas.microsoft.com/office/drawing/2014/main" id="{5403E40B-009F-0E34-53A2-19F14C41A1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20250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6022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14657-1722-CFAD-378A-A1A0C188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Délka chemicko-tepelného zpracování ozubeného kola vyráběného frézováním</a:t>
            </a:r>
          </a:p>
        </p:txBody>
      </p:sp>
      <p:graphicFrame>
        <p:nvGraphicFramePr>
          <p:cNvPr id="7" name="Graf 3">
            <a:extLst>
              <a:ext uri="{FF2B5EF4-FFF2-40B4-BE49-F238E27FC236}">
                <a16:creationId xmlns:a16="http://schemas.microsoft.com/office/drawing/2014/main" id="{8F46C7C6-B9B3-5D2A-85AE-9886047E0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17550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863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70A2E-E83E-9EAD-EBA7-C8E71BC7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Délka chemicko-tepelného zpracování ozubeného kola vyráběného frézováním</a:t>
            </a:r>
          </a:p>
        </p:txBody>
      </p:sp>
      <p:graphicFrame>
        <p:nvGraphicFramePr>
          <p:cNvPr id="7" name="Graf 3">
            <a:extLst>
              <a:ext uri="{FF2B5EF4-FFF2-40B4-BE49-F238E27FC236}">
                <a16:creationId xmlns:a16="http://schemas.microsoft.com/office/drawing/2014/main" id="{1C6AA4C0-3E12-A5A0-A4FF-875C2F57C0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2010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413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0A39D-1889-2E45-23C9-5E70A795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Dosahované stupně přesnosti po aplikaci dokončovacích metod na ozubené kolo vyráběné frézováním</a:t>
            </a:r>
          </a:p>
        </p:txBody>
      </p:sp>
      <p:graphicFrame>
        <p:nvGraphicFramePr>
          <p:cNvPr id="7" name="Graf 3">
            <a:extLst>
              <a:ext uri="{FF2B5EF4-FFF2-40B4-BE49-F238E27FC236}">
                <a16:creationId xmlns:a16="http://schemas.microsoft.com/office/drawing/2014/main" id="{90AC7DFD-9C6C-70EB-401B-FE3672AC6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06381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034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62F44-502D-4660-CD79-A361AF95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Dosahované stupně přesnosti po aplikaci dokončovacích metod na ozubené kolo vyráběné obrážením</a:t>
            </a:r>
          </a:p>
        </p:txBody>
      </p:sp>
      <p:graphicFrame>
        <p:nvGraphicFramePr>
          <p:cNvPr id="7" name="Graf 3">
            <a:extLst>
              <a:ext uri="{FF2B5EF4-FFF2-40B4-BE49-F238E27FC236}">
                <a16:creationId xmlns:a16="http://schemas.microsoft.com/office/drawing/2014/main" id="{436ECA83-4BA7-FDEB-FD79-55676D909D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60509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67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60318-D50F-C1C9-7855-A1B4385D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2298CD-81D8-1900-A955-20D5833E9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700" dirty="0">
                <a:solidFill>
                  <a:srgbClr val="0A0A0A"/>
                </a:solidFill>
                <a:effectLst/>
                <a:ea typeface="Calibri" panose="020F0502020204030204" pitchFamily="34" charset="0"/>
              </a:rPr>
              <a:t>Cílem práce je porovnat technologické postupy a parametry při výrobě</a:t>
            </a:r>
            <a:br>
              <a:rPr lang="cs-CZ" sz="1700" dirty="0">
                <a:solidFill>
                  <a:srgbClr val="0A0A0A"/>
                </a:solidFill>
                <a:effectLst/>
                <a:ea typeface="Calibri" panose="020F0502020204030204" pitchFamily="34" charset="0"/>
              </a:rPr>
            </a:br>
            <a:r>
              <a:rPr lang="cs-CZ" sz="1700" dirty="0">
                <a:solidFill>
                  <a:srgbClr val="0A0A0A"/>
                </a:solidFill>
                <a:effectLst/>
                <a:ea typeface="Calibri" panose="020F0502020204030204" pitchFamily="34" charset="0"/>
              </a:rPr>
              <a:t>ozubených kol, které budou vyrobeny frézováním a obrážením. Porovnat vlastnosti vyrobených ozubených kol po aplikaci dokončovacích metod a chemicko-tepelného zpracování.</a:t>
            </a:r>
            <a:endParaRPr lang="cs-CZ" sz="17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879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8D40A-B918-F54C-C91D-963F3063E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Diskuze výsledků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17A1F4-2B9A-7BDB-A932-F4006E850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Výroba ozubeného kola vyrobeného frézováním</a:t>
            </a:r>
          </a:p>
          <a:p>
            <a:pPr lvl="1"/>
            <a:r>
              <a:rPr lang="cs-CZ" dirty="0"/>
              <a:t>Materiál</a:t>
            </a:r>
          </a:p>
          <a:p>
            <a:pPr lvl="1"/>
            <a:r>
              <a:rPr lang="cs-CZ" dirty="0"/>
              <a:t>Chemicko-tepelné zpracování</a:t>
            </a:r>
          </a:p>
          <a:p>
            <a:pPr lvl="1"/>
            <a:r>
              <a:rPr lang="cs-CZ" dirty="0"/>
              <a:t>Dokončovací metody</a:t>
            </a:r>
          </a:p>
          <a:p>
            <a:pPr lvl="1"/>
            <a:endParaRPr lang="cs-CZ" dirty="0"/>
          </a:p>
          <a:p>
            <a:r>
              <a:rPr lang="cs-CZ" dirty="0"/>
              <a:t>Výroba ozubeného kola vyrobeného obrážením</a:t>
            </a:r>
          </a:p>
          <a:p>
            <a:pPr lvl="1"/>
            <a:r>
              <a:rPr lang="cs-CZ" dirty="0"/>
              <a:t>Materiál</a:t>
            </a:r>
          </a:p>
          <a:p>
            <a:pPr lvl="1"/>
            <a:r>
              <a:rPr lang="cs-CZ" dirty="0"/>
              <a:t>Chemicko-tepelné zpracování</a:t>
            </a:r>
          </a:p>
          <a:p>
            <a:pPr lvl="1"/>
            <a:r>
              <a:rPr lang="cs-CZ" dirty="0"/>
              <a:t>Dokončovací metody</a:t>
            </a:r>
          </a:p>
        </p:txBody>
      </p:sp>
    </p:spTree>
    <p:extLst>
      <p:ext uri="{BB962C8B-B14F-4D97-AF65-F5344CB8AC3E}">
        <p14:creationId xmlns:p14="http://schemas.microsoft.com/office/powerpoint/2010/main" val="4014157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639E4-3E11-6F6A-A444-0F8350FB1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Návrhy opatření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171494-4309-063E-A752-C7CC74A32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Technologie výroby</a:t>
            </a:r>
          </a:p>
          <a:p>
            <a:r>
              <a:rPr lang="cs-CZ" dirty="0"/>
              <a:t>Materiál</a:t>
            </a:r>
          </a:p>
          <a:p>
            <a:r>
              <a:rPr lang="cs-CZ" dirty="0"/>
              <a:t>Chemicko-tepelné zpracování </a:t>
            </a:r>
          </a:p>
          <a:p>
            <a:r>
              <a:rPr lang="cs-CZ" dirty="0"/>
              <a:t>Dokončovací metody</a:t>
            </a:r>
          </a:p>
        </p:txBody>
      </p:sp>
    </p:spTree>
    <p:extLst>
      <p:ext uri="{BB962C8B-B14F-4D97-AF65-F5344CB8AC3E}">
        <p14:creationId xmlns:p14="http://schemas.microsoft.com/office/powerpoint/2010/main" val="3489403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2C6AE-A18F-FED9-5278-F02391D3B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Závěr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109E9-F5F2-B64D-AF44-212E33161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práce splněn</a:t>
            </a:r>
          </a:p>
          <a:p>
            <a:r>
              <a:rPr lang="cs-CZ" dirty="0"/>
              <a:t>Zhodnocení nejvhodnějšího postupu při výrobě ozubených kol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954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D11AB-95DE-906A-4328-709F6B2A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Poděkování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12B207-4047-8D8E-C63F-9B8D50358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Panu Ing. Martin Podařil, Ph.D., Ph.D.</a:t>
            </a:r>
          </a:p>
          <a:p>
            <a:pPr lvl="1"/>
            <a:r>
              <a:rPr lang="cs-CZ" dirty="0"/>
              <a:t>Vedoucí práce 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Ing. Jánu Majerníkovi, Ph.D. za konzultace</a:t>
            </a:r>
          </a:p>
          <a:p>
            <a:pPr lvl="1"/>
            <a:r>
              <a:rPr lang="cs-CZ" dirty="0"/>
              <a:t>Konzultant práce </a:t>
            </a:r>
          </a:p>
        </p:txBody>
      </p:sp>
    </p:spTree>
    <p:extLst>
      <p:ext uri="{BB962C8B-B14F-4D97-AF65-F5344CB8AC3E}">
        <p14:creationId xmlns:p14="http://schemas.microsoft.com/office/powerpoint/2010/main" val="1459423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9176BFC-E290-784C-9DC1-CA1E860A9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94156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C22A0-8F23-7C00-F17B-6DFB25A1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76860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sz="4400" dirty="0"/>
              <a:t>Otázky vedoucího a oponenta práce</a:t>
            </a:r>
          </a:p>
        </p:txBody>
      </p:sp>
    </p:spTree>
    <p:extLst>
      <p:ext uri="{BB962C8B-B14F-4D97-AF65-F5344CB8AC3E}">
        <p14:creationId xmlns:p14="http://schemas.microsoft.com/office/powerpoint/2010/main" val="59273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F10A5-25AD-168E-3D16-DC2DF41E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dirty="0"/>
              <a:t>Osnova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0CD42D-5035-909E-D22E-DD3B427E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9702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Seznámení se s problematikou ozubených kol</a:t>
            </a:r>
          </a:p>
          <a:p>
            <a:r>
              <a:rPr lang="cs-CZ" dirty="0"/>
              <a:t>Charakterizování možností výroby ozubených kol</a:t>
            </a:r>
          </a:p>
          <a:p>
            <a:r>
              <a:rPr lang="cs-CZ" dirty="0"/>
              <a:t>Možnosti výroby ozubených kol</a:t>
            </a:r>
          </a:p>
          <a:p>
            <a:r>
              <a:rPr lang="cs-CZ" dirty="0"/>
              <a:t>Představení chemicko-tepelného zpracování a dokončovacích operací </a:t>
            </a:r>
          </a:p>
          <a:p>
            <a:r>
              <a:rPr lang="cs-CZ" dirty="0"/>
              <a:t>Volba a výpočet základních parametrů kol</a:t>
            </a:r>
          </a:p>
          <a:p>
            <a:r>
              <a:rPr lang="cs-CZ" dirty="0"/>
              <a:t>Vytvoření modelu na základě výpočtů</a:t>
            </a:r>
          </a:p>
          <a:p>
            <a:r>
              <a:rPr lang="cs-CZ" dirty="0"/>
              <a:t>Volba materiálu </a:t>
            </a:r>
          </a:p>
          <a:p>
            <a:r>
              <a:rPr lang="cs-CZ" dirty="0"/>
              <a:t>Popis postupu výroby ozubeného kola</a:t>
            </a:r>
          </a:p>
          <a:p>
            <a:r>
              <a:rPr lang="cs-CZ" dirty="0"/>
              <a:t>Zlepšení vlastností ozubených kol za pomoci chemicko-tepelného zpracování</a:t>
            </a:r>
          </a:p>
          <a:p>
            <a:r>
              <a:rPr lang="cs-CZ" dirty="0"/>
              <a:t>Porovnání jednotlivých druhů dokončovacích metod</a:t>
            </a:r>
          </a:p>
          <a:p>
            <a:r>
              <a:rPr lang="cs-CZ" dirty="0"/>
              <a:t>Diskuze výsledku, návrhy opatření a závěr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9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7D58A-448C-42D2-ABE6-DFCD1343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Ozubená 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2CAB05-1638-2043-3819-CC56BBD4D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Druhy ozubených kol</a:t>
            </a:r>
          </a:p>
          <a:p>
            <a:pPr lvl="1"/>
            <a:r>
              <a:rPr lang="cs-CZ" dirty="0"/>
              <a:t>Čelní</a:t>
            </a:r>
          </a:p>
          <a:p>
            <a:pPr lvl="1"/>
            <a:r>
              <a:rPr lang="cs-CZ" dirty="0"/>
              <a:t>Kuželová </a:t>
            </a:r>
          </a:p>
          <a:p>
            <a:pPr lvl="1"/>
            <a:r>
              <a:rPr lang="cs-CZ" dirty="0"/>
              <a:t>Šneková soukolí</a:t>
            </a:r>
          </a:p>
          <a:p>
            <a:pPr lvl="1"/>
            <a:r>
              <a:rPr lang="cs-CZ" dirty="0"/>
              <a:t>Šroubová soukolí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2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7A3D9-F3DB-CFEF-E136-B97B2ACBB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500969" cy="132080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Možnosti výroby ozubených 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74D784-A6AD-574B-080C-29A808ADE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/>
          </a:bodyPr>
          <a:lstStyle/>
          <a:p>
            <a:r>
              <a:rPr lang="cs-CZ" dirty="0"/>
              <a:t>Frézování</a:t>
            </a:r>
          </a:p>
          <a:p>
            <a:r>
              <a:rPr lang="cs-CZ" dirty="0"/>
              <a:t>Obrážení</a:t>
            </a:r>
          </a:p>
          <a:p>
            <a:r>
              <a:rPr lang="cs-CZ" dirty="0"/>
              <a:t>Protahování</a:t>
            </a:r>
          </a:p>
          <a:p>
            <a:r>
              <a:rPr lang="cs-CZ" dirty="0"/>
              <a:t>Protlačování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C15FFD0-9DE6-10A5-8E78-0A199B58B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255" y="4149408"/>
            <a:ext cx="3559810" cy="1556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12A38A9-0197-6BB3-B27A-64EC9B08C5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055" y="1981283"/>
            <a:ext cx="3636010" cy="1720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53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5724B-2C7C-132D-65E7-7D3A3883E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Chemicko-tepelné zpracování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88CC3E-50CB-D0E8-0403-F26541B75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Nitridování</a:t>
            </a:r>
          </a:p>
          <a:p>
            <a:r>
              <a:rPr lang="cs-CZ" dirty="0"/>
              <a:t>Cementování</a:t>
            </a:r>
          </a:p>
          <a:p>
            <a:r>
              <a:rPr lang="cs-CZ" dirty="0"/>
              <a:t>Tepelné zpracování po cementaci </a:t>
            </a:r>
          </a:p>
        </p:txBody>
      </p:sp>
    </p:spTree>
    <p:extLst>
      <p:ext uri="{BB962C8B-B14F-4D97-AF65-F5344CB8AC3E}">
        <p14:creationId xmlns:p14="http://schemas.microsoft.com/office/powerpoint/2010/main" val="236568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A76C8-F1DB-2B70-4F23-D19DFD15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cs-CZ" dirty="0"/>
              <a:t>Dokončovací operace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775158-4CEC-049E-8427-A7F30B65A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Ševingování</a:t>
            </a:r>
          </a:p>
          <a:p>
            <a:r>
              <a:rPr lang="cs-CZ" dirty="0"/>
              <a:t>Broušení</a:t>
            </a:r>
          </a:p>
          <a:p>
            <a:r>
              <a:rPr lang="cs-CZ" dirty="0"/>
              <a:t>Honování</a:t>
            </a:r>
          </a:p>
          <a:p>
            <a:r>
              <a:rPr lang="cs-CZ" dirty="0"/>
              <a:t>Lapování</a:t>
            </a:r>
          </a:p>
          <a:p>
            <a:r>
              <a:rPr lang="cs-CZ" dirty="0"/>
              <a:t>Zaběhávání</a:t>
            </a:r>
          </a:p>
          <a:p>
            <a:r>
              <a:rPr lang="cs-CZ" dirty="0"/>
              <a:t>Válcování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E1F58F-A902-7D18-7D79-833297BA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821592"/>
            <a:ext cx="3333750" cy="1221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Obsah obrázku kovové předměty, ozubené kolo&#10;&#10;Popis byl vytvořen automaticky">
            <a:extLst>
              <a:ext uri="{FF2B5EF4-FFF2-40B4-BE49-F238E27FC236}">
                <a16:creationId xmlns:a16="http://schemas.microsoft.com/office/drawing/2014/main" id="{AAA1D128-0BC0-5AA7-2B1C-03E05E1A2B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439" y="1930400"/>
            <a:ext cx="2865120" cy="125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065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F67CE-922A-7DD9-F424-4DBE9B4AC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Volba a výpočet základních parametrů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737FA-3372-A04D-95E4-68CB51D74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083354" cy="4350785"/>
          </a:xfrm>
        </p:spPr>
        <p:txBody>
          <a:bodyPr>
            <a:normAutofit fontScale="92500" lnSpcReduction="20000"/>
          </a:bodyPr>
          <a:lstStyle/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Výpočet roztečné kružnice: D = z </a:t>
            </a:r>
            <a:r>
              <a:rPr lang="cs-CZ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∗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 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Výpočet hlavové kružnice: Da = D + 2 </a:t>
            </a:r>
            <a:r>
              <a:rPr lang="cs-CZ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∗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 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Výpočet délky paty zubu: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hf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1,25 </a:t>
            </a:r>
            <a:r>
              <a:rPr lang="cs-CZ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∗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 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Výpočet patní kružnice: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Df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D − 2 </a:t>
            </a:r>
            <a:r>
              <a:rPr lang="cs-CZ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∗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hf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Výpočet délky hlavy zubu: ha = m 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Výpočet výšky zubu: h = ha +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hf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Výpočet zubové rozteče: t = π </a:t>
            </a:r>
            <a:r>
              <a:rPr lang="cs-CZ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∗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 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Výpočet hlavové vůle: c = 0,25 * m</a:t>
            </a:r>
            <a:endParaRPr lang="cs-CZ" dirty="0">
              <a:cs typeface="Times New Roman" panose="02020603050405020304" pitchFamily="18" charset="0"/>
            </a:endParaRPr>
          </a:p>
        </p:txBody>
      </p:sp>
      <p:pic>
        <p:nvPicPr>
          <p:cNvPr id="4" name="Obrázek 3" descr="Obsah obrázku diagram&#10;&#10;Popis byl vytvořen automaticky">
            <a:extLst>
              <a:ext uri="{FF2B5EF4-FFF2-40B4-BE49-F238E27FC236}">
                <a16:creationId xmlns:a16="http://schemas.microsoft.com/office/drawing/2014/main" id="{882E1A93-8C06-6ED3-A43F-E9C847870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776" y="2718860"/>
            <a:ext cx="4325978" cy="15321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435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3719A-2D88-32B5-B1D9-79A88A7A5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Tvorba 3D modelu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EA1FA16-6313-3A39-A23A-CFD21F9FA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591" y="1492035"/>
            <a:ext cx="6532153" cy="3873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100406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494</TotalTime>
  <Words>534</Words>
  <Application>Microsoft Office PowerPoint</Application>
  <PresentationFormat>Širokoúhlá obrazovka</PresentationFormat>
  <Paragraphs>118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Cambria Math</vt:lpstr>
      <vt:lpstr>Times New Roman</vt:lpstr>
      <vt:lpstr>Trebuchet MS</vt:lpstr>
      <vt:lpstr>Wingdings 3</vt:lpstr>
      <vt:lpstr>Fazeta</vt:lpstr>
      <vt:lpstr>Technologický postup výroby ozubených kol</vt:lpstr>
      <vt:lpstr>Cíl práce </vt:lpstr>
      <vt:lpstr>Osnova práce</vt:lpstr>
      <vt:lpstr>Ozubená kola</vt:lpstr>
      <vt:lpstr>Možnosti výroby ozubených kol</vt:lpstr>
      <vt:lpstr>Chemicko-tepelné zpracování </vt:lpstr>
      <vt:lpstr>Dokončovací operace</vt:lpstr>
      <vt:lpstr>Volba a výpočet základních parametrů </vt:lpstr>
      <vt:lpstr>Tvorba 3D modelu </vt:lpstr>
      <vt:lpstr>Vlastnosti materiálu ozubeného kola vyráběného frézováním</vt:lpstr>
      <vt:lpstr>Vlastnosti materiálu ozubeného kola vyráběného obrážením</vt:lpstr>
      <vt:lpstr>Vlastnosti materiálu ozubeného kola vyráběného frézováním</vt:lpstr>
      <vt:lpstr>Vlastnosti materiálu ozubeného kola vyráběného obrážením</vt:lpstr>
      <vt:lpstr>Cena materiálu ozubeného kola vyráběného frézováním</vt:lpstr>
      <vt:lpstr>Vlastnosti materiálu ozubeného kola vyráběného obrážením</vt:lpstr>
      <vt:lpstr>Délka chemicko-tepelného zpracování ozubeného kola vyráběného frézováním</vt:lpstr>
      <vt:lpstr>Délka chemicko-tepelného zpracování ozubeného kola vyráběného frézováním</vt:lpstr>
      <vt:lpstr>Dosahované stupně přesnosti po aplikaci dokončovacích metod na ozubené kolo vyráběné frézováním</vt:lpstr>
      <vt:lpstr>Dosahované stupně přesnosti po aplikaci dokončovacích metod na ozubené kolo vyráběné obrážením</vt:lpstr>
      <vt:lpstr>Diskuze výsledků</vt:lpstr>
      <vt:lpstr>Návrhy opatření </vt:lpstr>
      <vt:lpstr>Závěr </vt:lpstr>
      <vt:lpstr>Poděkování </vt:lpstr>
      <vt:lpstr>Děkuji za pozornost</vt:lpstr>
      <vt:lpstr>Otázky vedoucího a oponenta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Požadavky na vytápění RD</dc:title>
  <dc:creator>Marek Vávra</dc:creator>
  <cp:lastModifiedBy>Tomáš Valenta</cp:lastModifiedBy>
  <cp:revision>4</cp:revision>
  <dcterms:created xsi:type="dcterms:W3CDTF">2023-06-04T18:13:34Z</dcterms:created>
  <dcterms:modified xsi:type="dcterms:W3CDTF">2023-06-09T10:41:28Z</dcterms:modified>
</cp:coreProperties>
</file>