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5" r:id="rId9"/>
    <p:sldId id="276" r:id="rId10"/>
    <p:sldId id="277" r:id="rId11"/>
    <p:sldId id="264" r:id="rId12"/>
    <p:sldId id="266" r:id="rId13"/>
    <p:sldId id="267" r:id="rId14"/>
    <p:sldId id="268" r:id="rId15"/>
    <p:sldId id="269" r:id="rId16"/>
    <p:sldId id="274" r:id="rId17"/>
    <p:sldId id="27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A76BEB2-DCFF-4394-8BD8-AD2E28CD5D9C}">
          <p14:sldIdLst>
            <p14:sldId id="256"/>
            <p14:sldId id="257"/>
            <p14:sldId id="258"/>
            <p14:sldId id="259"/>
            <p14:sldId id="260"/>
            <p14:sldId id="263"/>
            <p14:sldId id="262"/>
            <p14:sldId id="275"/>
            <p14:sldId id="276"/>
            <p14:sldId id="277"/>
            <p14:sldId id="264"/>
            <p14:sldId id="266"/>
            <p14:sldId id="267"/>
            <p14:sldId id="268"/>
            <p14:sldId id="269"/>
            <p14:sldId id="27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1E805-45E2-FF6C-3AAE-3F7D599FA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B9260A-85D9-7E25-FF09-9B5819E27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C524B-D7A2-8A21-106B-63596F89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4BA56-5C58-A3E9-7208-EB36F4E8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1A73FF-6FDC-E18E-321B-04021945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39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D3889-B941-59A8-252B-66418F4E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72DF04-9519-0DC6-035E-A199C6102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111276-8AE7-EFCD-8B15-7DF1A281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8649F-624E-287E-094F-FED6C584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76609-6B2C-5EE6-9E04-523D8C0E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28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1C4F85-4B9C-9992-153F-FED1D799A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2228D2-CEB5-581D-71F3-CC0A5E51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15BD8-252D-2916-6993-652961F6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C842AB-4F05-05B8-23C0-9BD3EA0C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3D7EC-0A54-6E26-8370-C3DBD81B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5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52770-25F9-6DA3-9162-02DE653B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A0BCE4-9B02-E1FB-FE6B-D2B934672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277289-D891-4180-FA65-7EB95E5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E10F3B-7750-161E-BB46-E8C87B72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BE989-FAB9-7CE7-EDE5-CC0D81A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B0F6A-B6DE-22C7-873E-46AF5ABC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9F4DFC-54B1-F86D-F9F0-A7BD22F7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D26A06-BE8F-6BA1-5A0B-2535FCA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68AFFF-2D4D-0AB4-A0E0-9CFE7D32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EBC035-00F7-5D1F-A0B5-6FD9C078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91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F2466-0B3F-B728-E187-35F1315D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DDCD4-B67F-9727-8CB8-C5FCC60A7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6F1021-63BB-8F12-9B0E-78E269A0B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4FCE6-F937-EDFF-2183-75FC645C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F2E446-3132-FA4E-B407-9AE6C1E5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0D480-3505-2021-AC50-F0AA6D3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28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CAE87-6903-8CFD-8ABD-7C51AEBF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976FC7-13E9-9F7A-DFD0-8507E4005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310B05-59AF-ED47-8DCF-78321353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125473-CACB-051C-1EB6-B896BFD2F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F965AD-3525-619A-F131-5A0222C77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953704-471F-D1E5-1A3A-72EDEDEB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FDE2F6-A2FB-BCDD-C050-4A5F244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CDC3B4-FD91-AF8A-08B1-0849C851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87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4BD3B-8F6E-4526-CC0A-4C1B755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1DD023-3982-5117-8F42-4682218D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0D25A7-CE1B-C85E-183C-134F45F4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8E1CAF-6B14-314E-0DF2-D9DB237F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1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7E8CE8-D3F5-0413-46E9-1D8E6F75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729646-12F2-7DE1-BC41-0C9A91EB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E3FF08-1589-94FC-5B5B-9CFFE0E8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98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54A89-5B47-AD22-8581-0D6F5B6A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FCD72-57EF-457B-9EB9-9F62A078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0E4182-1712-0265-5FA9-CB241735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B7B29-B082-9635-0BF3-7B35835F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EA97A7-3E64-D005-9DF3-1756D576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36A6DC-8198-5324-53BE-2E51966C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BF15E-119A-E83E-42C5-02A90873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3F98FF-DE33-B38A-693C-A898120DF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1DE859-7035-9C1F-2BA3-B9E915CA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EF6F6-0A4D-D3B4-D18E-AC5460DE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96BF82-2372-0664-5F2C-C7A4B151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100D74-3AD6-59EE-1436-B8C413B5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6AF458-9520-8453-EB29-0B668B82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D7900C-EDF3-4AE8-2E5A-4126E658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C03B0-C960-CFB7-D433-363354E0D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5EB0D-0C59-44A5-9185-A4BB2CD07226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DF8AE-104D-31E8-838A-ECA7209E4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A9BEF-85B4-03E5-067B-0771F1424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90F0-5424-4AFB-91F7-9BCED58FC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5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F9ECF-17AE-4686-4E7D-807409F4E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96" y="30444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degradačních mechanismů svarových spojů technické vody důležité z uhlíkové feriticko-perlitické oceli spotřebičů </a:t>
            </a:r>
            <a:r>
              <a:rPr lang="cs-CZ" sz="4800" b="1" dirty="0" err="1">
                <a:effectLst/>
                <a:latin typeface="Cambria" panose="02040503050406030204" pitchFamily="18" charset="0"/>
                <a:ea typeface="TimesNewRomanPSMT"/>
                <a:cs typeface="TimesNewRomanPSMT"/>
              </a:rPr>
              <a:t>dieselgenerátorové</a:t>
            </a:r>
            <a:r>
              <a:rPr lang="cs-CZ" sz="4800" b="1" dirty="0">
                <a:effectLst/>
                <a:latin typeface="Cambria" panose="02040503050406030204" pitchFamily="18" charset="0"/>
                <a:ea typeface="TimesNewRomanPSMT"/>
                <a:cs typeface="TimesNewRomanPSMT"/>
              </a:rPr>
              <a:t> stanice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5F857E-32A6-B1AB-2D54-977856E0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75556"/>
            <a:ext cx="12415934" cy="1655762"/>
          </a:xfrm>
        </p:spPr>
        <p:txBody>
          <a:bodyPr>
            <a:normAutofit/>
          </a:bodyPr>
          <a:lstStyle/>
          <a:p>
            <a:r>
              <a:rPr lang="cs-CZ" sz="1800" dirty="0"/>
              <a:t>Autor: Petr Čížek 26973		Vedoucí práce: Ing. Marcel Beňo, Ph.D.		České Budějovice 13.06.2023</a:t>
            </a:r>
          </a:p>
        </p:txBody>
      </p:sp>
      <p:pic>
        <p:nvPicPr>
          <p:cNvPr id="1028" name="Picture 4" descr="Úvodní stránka - VŠTE SHOP">
            <a:extLst>
              <a:ext uri="{FF2B5EF4-FFF2-40B4-BE49-F238E27FC236}">
                <a16:creationId xmlns:a16="http://schemas.microsoft.com/office/drawing/2014/main" id="{E94D1DFE-AF8E-F222-B773-2B34A179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82" y="242587"/>
            <a:ext cx="3785118" cy="8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2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5E1AD-6B2D-AAD0-0A9B-0C723A82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Radiografická zkouška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80C3E-F995-8435-CE63-646B0DF132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Nevyhovující svary č.48,54,16 – (neprovařený kořen, bublina)</a:t>
            </a:r>
          </a:p>
          <a:p>
            <a:r>
              <a:rPr lang="cs-CZ" dirty="0"/>
              <a:t>Vyhovující svary č.49 a 50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93C8388-9952-145C-8AAF-E3F5CEAC71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984389" cy="4012261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B807DE-5612-D72C-740B-9C964FB7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2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46322-9128-82E5-1E20-CD1523EB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Metalografická zkouška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8FFF3B-0B10-EE9F-8A92-6FD961E0C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8682"/>
            <a:ext cx="645678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Metalografická zkouška makrostruktury</a:t>
            </a:r>
          </a:p>
          <a:p>
            <a:r>
              <a:rPr lang="cs-CZ" dirty="0"/>
              <a:t>Vrub v kořeni s trhlinou</a:t>
            </a:r>
          </a:p>
          <a:p>
            <a:r>
              <a:rPr lang="cs-CZ" dirty="0"/>
              <a:t>Studený spoj</a:t>
            </a:r>
          </a:p>
          <a:p>
            <a:r>
              <a:rPr lang="cs-CZ" dirty="0"/>
              <a:t>Nadměrné převýšení</a:t>
            </a:r>
          </a:p>
          <a:p>
            <a:pPr marL="0" indent="0">
              <a:buNone/>
            </a:pPr>
            <a:r>
              <a:rPr lang="cs-CZ" dirty="0"/>
              <a:t>   kořene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68FCBD-A914-0025-3E8E-93F6858E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31" y="2072611"/>
            <a:ext cx="6262397" cy="226448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A5EE70B-EDD0-D25E-35AC-311AE3A2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16" y="4337093"/>
            <a:ext cx="6141099" cy="224570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C3BD28F-9622-E5CF-95D0-F4F21DAF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6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EE883-C659-9660-D777-4407E1E6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Metalografická zkouška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8F25C9CE-DB8A-AA96-DDCA-81191C9C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Metalografická zkouška mikrostruktury</a:t>
            </a:r>
          </a:p>
          <a:p>
            <a:r>
              <a:rPr lang="cs-CZ" dirty="0"/>
              <a:t>Výskyt Widmanstättenovy struktury</a:t>
            </a:r>
          </a:p>
          <a:p>
            <a:r>
              <a:rPr lang="cs-CZ" dirty="0"/>
              <a:t>Feriticko – perlitická struktura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D15642B-B591-4A16-A1FE-C69704CB2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5" y="3722825"/>
            <a:ext cx="3357450" cy="251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text, území&#10;&#10;Popis byl vytvořen automaticky">
            <a:extLst>
              <a:ext uri="{FF2B5EF4-FFF2-40B4-BE49-F238E27FC236}">
                <a16:creationId xmlns:a16="http://schemas.microsoft.com/office/drawing/2014/main" id="{C6947F48-C068-73D2-6A54-9BC54BE53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06" y="3722825"/>
            <a:ext cx="3357450" cy="251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tráva, venku&#10;&#10;Popis byl vytvořen automaticky">
            <a:extLst>
              <a:ext uri="{FF2B5EF4-FFF2-40B4-BE49-F238E27FC236}">
                <a16:creationId xmlns:a16="http://schemas.microsoft.com/office/drawing/2014/main" id="{0C197121-E599-6844-340B-35790FECE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5" y="1027906"/>
            <a:ext cx="3357270" cy="251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ADFCC92-92F8-0042-55A7-E06DA229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2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42197-3191-CA33-A2E5-5B2B242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 tvrdosti HV10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E3F02-D9F7-22EB-2E59-62E80858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vzorky vyhovují</a:t>
            </a:r>
          </a:p>
          <a:p>
            <a:r>
              <a:rPr lang="cs-CZ" dirty="0"/>
              <a:t>Naměřené hodnoty v rozmezí </a:t>
            </a:r>
          </a:p>
          <a:p>
            <a:pPr marL="0" indent="0">
              <a:buNone/>
            </a:pPr>
            <a:r>
              <a:rPr lang="cs-CZ" dirty="0"/>
              <a:t>   128 – 248 HV </a:t>
            </a:r>
          </a:p>
        </p:txBody>
      </p:sp>
      <p:pic>
        <p:nvPicPr>
          <p:cNvPr id="4" name="Obrázek 3" descr="Obsah obrázku tabulka&#10;&#10;Popis byl vytvořen automaticky">
            <a:extLst>
              <a:ext uri="{FF2B5EF4-FFF2-40B4-BE49-F238E27FC236}">
                <a16:creationId xmlns:a16="http://schemas.microsoft.com/office/drawing/2014/main" id="{AA95D913-DB4F-A7D4-C2AA-FB1755B3A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83" y="1308498"/>
            <a:ext cx="5173479" cy="2107493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907DE1C-E03D-5A63-C2FA-025D859B8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50" y="3483460"/>
            <a:ext cx="3355350" cy="250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6B5E87-4C9A-C353-B2D0-690D4238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8633" y="3747042"/>
            <a:ext cx="11318335" cy="38639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1EDBA7-6FDC-2B0C-95E6-FE497324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2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D7C3E-B268-3D3E-B01D-3BDA3904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 mikrotvrdosti HV0,01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4593E-ED66-D45D-02EB-48E6B2AC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Svar č.16_2 – Vyhovuje</a:t>
            </a:r>
          </a:p>
          <a:p>
            <a:r>
              <a:rPr lang="cs-CZ" dirty="0"/>
              <a:t>Průměrná hodnota 319 HV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D25E57-97D8-E29E-376E-642E62F05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4" y="3104550"/>
            <a:ext cx="4462534" cy="30724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5B0402-00C3-54D0-8639-1BB6B99D6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03" y="3107094"/>
            <a:ext cx="5271831" cy="28250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774C38-D49C-CFC4-5F95-EE67F50A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3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E30A2-C11B-4BAF-D71C-2F10E40D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6E2B4-0DAB-473D-2940-76B4E56D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Žádný svar nevyhovuje</a:t>
            </a:r>
          </a:p>
          <a:p>
            <a:r>
              <a:rPr lang="cs-CZ" dirty="0"/>
              <a:t>Silné degradační poškození materiálu</a:t>
            </a:r>
          </a:p>
          <a:p>
            <a:r>
              <a:rPr lang="cs-CZ" dirty="0"/>
              <a:t>Nedodržení technologických postupů svařování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Zákalná struktura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Bodová koroze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B2BA947-30B6-F34C-B0B8-F6CFE3FA2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62366"/>
              </p:ext>
            </p:extLst>
          </p:nvPr>
        </p:nvGraphicFramePr>
        <p:xfrm>
          <a:off x="4463140" y="3806889"/>
          <a:ext cx="5333207" cy="219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146">
                  <a:extLst>
                    <a:ext uri="{9D8B030D-6E8A-4147-A177-3AD203B41FA5}">
                      <a16:colId xmlns:a16="http://schemas.microsoft.com/office/drawing/2014/main" val="465288201"/>
                    </a:ext>
                  </a:extLst>
                </a:gridCol>
                <a:gridCol w="819589">
                  <a:extLst>
                    <a:ext uri="{9D8B030D-6E8A-4147-A177-3AD203B41FA5}">
                      <a16:colId xmlns:a16="http://schemas.microsoft.com/office/drawing/2014/main" val="2368264606"/>
                    </a:ext>
                  </a:extLst>
                </a:gridCol>
                <a:gridCol w="888868">
                  <a:extLst>
                    <a:ext uri="{9D8B030D-6E8A-4147-A177-3AD203B41FA5}">
                      <a16:colId xmlns:a16="http://schemas.microsoft.com/office/drawing/2014/main" val="476122877"/>
                    </a:ext>
                  </a:extLst>
                </a:gridCol>
                <a:gridCol w="888868">
                  <a:extLst>
                    <a:ext uri="{9D8B030D-6E8A-4147-A177-3AD203B41FA5}">
                      <a16:colId xmlns:a16="http://schemas.microsoft.com/office/drawing/2014/main" val="2497293157"/>
                    </a:ext>
                  </a:extLst>
                </a:gridCol>
                <a:gridCol w="888868">
                  <a:extLst>
                    <a:ext uri="{9D8B030D-6E8A-4147-A177-3AD203B41FA5}">
                      <a16:colId xmlns:a16="http://schemas.microsoft.com/office/drawing/2014/main" val="3090463380"/>
                    </a:ext>
                  </a:extLst>
                </a:gridCol>
                <a:gridCol w="888868">
                  <a:extLst>
                    <a:ext uri="{9D8B030D-6E8A-4147-A177-3AD203B41FA5}">
                      <a16:colId xmlns:a16="http://schemas.microsoft.com/office/drawing/2014/main" val="852371330"/>
                    </a:ext>
                  </a:extLst>
                </a:gridCol>
              </a:tblGrid>
              <a:tr h="5875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Svar č.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48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54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9174173"/>
                  </a:ext>
                </a:extLst>
              </a:tr>
              <a:tr h="4027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VT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5241999"/>
                  </a:ext>
                </a:extLst>
              </a:tr>
              <a:tr h="4027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1019200"/>
                  </a:ext>
                </a:extLst>
              </a:tr>
              <a:tr h="4027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RT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4471605"/>
                  </a:ext>
                </a:extLst>
              </a:tr>
              <a:tr h="4027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Makro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NOK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NOK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45564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86D58F1-7008-BCF2-9A73-04D29B105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5E960-111E-4D17-F43D-BAC9199E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180" y="26000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b="1" dirty="0"/>
              <a:t>Děkuji za pozornost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7E5137-CB74-AE2A-F647-0F5F6193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5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6479F-13DF-EDAE-183C-C42B3449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56" y="229968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b="1" dirty="0">
                <a:latin typeface="+mn-lt"/>
              </a:rPr>
              <a:t>Prostor pro dotazy a otázky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0014C2-AAD0-A3E3-E13C-60EE058B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2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FF34D-8BE1-720A-41E1-D08EBAF6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D3E23-BB5E-D8D1-FB8E-B0E2132F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  <a:p>
            <a:r>
              <a:rPr lang="cs-CZ" dirty="0"/>
              <a:t>JE Temelín, diesel-generátorová stanice </a:t>
            </a:r>
          </a:p>
          <a:p>
            <a:r>
              <a:rPr lang="cs-CZ" dirty="0"/>
              <a:t>Zkoušené potrubí</a:t>
            </a:r>
          </a:p>
          <a:p>
            <a:r>
              <a:rPr lang="cs-CZ" dirty="0"/>
              <a:t>Prováděné zkoušky s výsledky</a:t>
            </a:r>
          </a:p>
          <a:p>
            <a:r>
              <a:rPr lang="cs-CZ" dirty="0"/>
              <a:t>Závěr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9FB629-A40F-8974-6377-C6140A84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1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97B99-7BB1-FFC1-EED5-992CAB5B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26B03-E3D1-0A7E-F5B9-A316FF8F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Zhodnocení problematiky degradačních mechanismů poškození technické vody důležité z feriticko – perlitické oceli, určené k chlazení bezpečnostně významných spotřebičů </a:t>
            </a:r>
            <a:r>
              <a:rPr lang="cs-CZ" dirty="0" err="1">
                <a:effectLst/>
                <a:ea typeface="TimesNewRomanPSMT"/>
                <a:cs typeface="TimesNewRomanPSMT"/>
              </a:rPr>
              <a:t>dieselgenerátorové</a:t>
            </a:r>
            <a:r>
              <a:rPr lang="cs-CZ" dirty="0">
                <a:effectLst/>
                <a:ea typeface="TimesNewRomanPSMT"/>
                <a:cs typeface="TimesNewRomanPSMT"/>
              </a:rPr>
              <a:t> stanice</a:t>
            </a:r>
            <a:r>
              <a:rPr lang="cs-CZ" dirty="0">
                <a:effectLst/>
                <a:ea typeface="Calibri" panose="020F0502020204030204" pitchFamily="34" charset="0"/>
                <a:cs typeface="TimesNewRomanPSMT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zaměřením na základní poznatky metalurgické svařitelnosti.   </a:t>
            </a:r>
          </a:p>
          <a:p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B02DC8-29AD-F2D9-1CB6-97F057E7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3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35092-5344-13E5-23C0-2319995E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Diesel-generátorová stanice JE Temelín</a:t>
            </a:r>
          </a:p>
        </p:txBody>
      </p:sp>
      <p:pic>
        <p:nvPicPr>
          <p:cNvPr id="4" name="Zástupný obsah 3" descr="Jaderná elektrárna Temelín">
            <a:extLst>
              <a:ext uri="{FF2B5EF4-FFF2-40B4-BE49-F238E27FC236}">
                <a16:creationId xmlns:a16="http://schemas.microsoft.com/office/drawing/2014/main" id="{0090F37C-DE21-3587-A6E1-981371B6F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98" y="2060466"/>
            <a:ext cx="6143039" cy="34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EE0E87-2165-4E85-4A69-CB015940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2" y="2060466"/>
            <a:ext cx="4549146" cy="34562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A4F2D6-791F-C210-7C45-A6105315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97DB5-D0FF-16A5-9062-85CCC45D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Zkoušené potrubí</a:t>
            </a:r>
          </a:p>
        </p:txBody>
      </p:sp>
      <p:pic>
        <p:nvPicPr>
          <p:cNvPr id="4" name="Obrázek 3" descr="Obsah obrázku text, území, venku&#10;&#10;Popis byl vytvořen automaticky">
            <a:extLst>
              <a:ext uri="{FF2B5EF4-FFF2-40B4-BE49-F238E27FC236}">
                <a16:creationId xmlns:a16="http://schemas.microsoft.com/office/drawing/2014/main" id="{FE03F22F-943E-08CE-EB4C-02006A03E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4" y="1446861"/>
            <a:ext cx="3211286" cy="4822656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4C42AD-7E2F-59E1-D1AC-2721D4B80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30" y="1446861"/>
            <a:ext cx="2533401" cy="4822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8465BAB-E1C0-741E-0597-3A86A5452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32584"/>
              </p:ext>
            </p:extLst>
          </p:nvPr>
        </p:nvGraphicFramePr>
        <p:xfrm>
          <a:off x="544726" y="3845095"/>
          <a:ext cx="4208159" cy="2378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297">
                  <a:extLst>
                    <a:ext uri="{9D8B030D-6E8A-4147-A177-3AD203B41FA5}">
                      <a16:colId xmlns:a16="http://schemas.microsoft.com/office/drawing/2014/main" val="1224058708"/>
                    </a:ext>
                  </a:extLst>
                </a:gridCol>
                <a:gridCol w="1211106">
                  <a:extLst>
                    <a:ext uri="{9D8B030D-6E8A-4147-A177-3AD203B41FA5}">
                      <a16:colId xmlns:a16="http://schemas.microsoft.com/office/drawing/2014/main" val="3184483298"/>
                    </a:ext>
                  </a:extLst>
                </a:gridCol>
                <a:gridCol w="1634756">
                  <a:extLst>
                    <a:ext uri="{9D8B030D-6E8A-4147-A177-3AD203B41FA5}">
                      <a16:colId xmlns:a16="http://schemas.microsoft.com/office/drawing/2014/main" val="534909644"/>
                    </a:ext>
                  </a:extLst>
                </a:gridCol>
              </a:tblGrid>
              <a:tr h="52027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Trasa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Číslo svaru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Zjednodušené číslo svaru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63594866"/>
                  </a:ext>
                </a:extLst>
              </a:tr>
              <a:tr h="3127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2VF20Z10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8292323"/>
                  </a:ext>
                </a:extLst>
              </a:tr>
              <a:tr h="3127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2VF20Z15/1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49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6073081"/>
                  </a:ext>
                </a:extLst>
              </a:tr>
              <a:tr h="52117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2VF20Z15/1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2041936"/>
                  </a:ext>
                </a:extLst>
              </a:tr>
              <a:tr h="3127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2VF20Z10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S416/15/48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8152348"/>
                  </a:ext>
                </a:extLst>
              </a:tr>
              <a:tr h="31277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2VF20Z10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S416/15/54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54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9265159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A4192535-AE34-1C54-EF6F-A2C8CB37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E3DC8DEE-D667-C597-A564-366DC596A4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Rozměr: 57x3,2 mm</a:t>
            </a:r>
          </a:p>
          <a:p>
            <a:r>
              <a:rPr lang="cs-CZ" dirty="0"/>
              <a:t>Materiál: 11 416, 12 022</a:t>
            </a:r>
          </a:p>
          <a:p>
            <a:r>
              <a:rPr lang="cs-CZ" dirty="0"/>
              <a:t>5 svarových spojů</a:t>
            </a:r>
          </a:p>
        </p:txBody>
      </p:sp>
    </p:spTree>
    <p:extLst>
      <p:ext uri="{BB962C8B-B14F-4D97-AF65-F5344CB8AC3E}">
        <p14:creationId xmlns:p14="http://schemas.microsoft.com/office/powerpoint/2010/main" val="96136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095E7-1598-7293-F26A-C1D3A539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Prováděné zkoušky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401382-E06F-1490-5928-D37922A7EC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Nedestruktivní Zkoušky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Vizuální kontrola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Kapilární zkouška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Radiografická zkouška</a:t>
            </a:r>
          </a:p>
        </p:txBody>
      </p: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3D9248EE-5CC5-BC3F-BB51-11B466AA1819}"/>
              </a:ext>
            </a:extLst>
          </p:cNvPr>
          <p:cNvSpPr txBox="1">
            <a:spLocks/>
          </p:cNvSpPr>
          <p:nvPr/>
        </p:nvSpPr>
        <p:spPr>
          <a:xfrm>
            <a:off x="5186265" y="1825625"/>
            <a:ext cx="6430347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Destruktivní zkoušky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Strukturní a prvková analýza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Metalogtafická analýza makrostruktury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Metalogtafická analýza mikrostruktury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Zkouška tvrdosti – Vickers (HV10)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Zkouška mikrotvrdosti – Vickers (HV0,01)</a:t>
            </a:r>
            <a:endParaRPr lang="cs-CZ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D88B66D-121F-CE1B-A802-3352F6F1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23B7589-DFE6-724C-E597-F001D673B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1" y="4233007"/>
            <a:ext cx="2445009" cy="225986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5D49D49-D03C-80F7-8373-199C7A52B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2" y="3835069"/>
            <a:ext cx="3021282" cy="24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69BC2-559E-AA1B-0C15-D62FBDBB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vzorků</a:t>
            </a:r>
          </a:p>
        </p:txBody>
      </p:sp>
      <p:pic>
        <p:nvPicPr>
          <p:cNvPr id="4" name="Zástupný obsah 3" descr="Obsah obrázku interiér&#10;&#10;Popis byl vytvořen automaticky">
            <a:extLst>
              <a:ext uri="{FF2B5EF4-FFF2-40B4-BE49-F238E27FC236}">
                <a16:creationId xmlns:a16="http://schemas.microsoft.com/office/drawing/2014/main" id="{339FA4E2-51E3-5BCF-32B3-63A28B65E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7" y="1690688"/>
            <a:ext cx="4214186" cy="4214186"/>
          </a:xfrm>
          <a:prstGeom prst="rect">
            <a:avLst/>
          </a:prstGeom>
        </p:spPr>
      </p:pic>
      <p:pic>
        <p:nvPicPr>
          <p:cNvPr id="5" name="Obrázek 4" descr="Obsah obrázku text, obsahující, zašpiněné&#10;&#10;Popis byl vytvořen automaticky">
            <a:extLst>
              <a:ext uri="{FF2B5EF4-FFF2-40B4-BE49-F238E27FC236}">
                <a16:creationId xmlns:a16="http://schemas.microsoft.com/office/drawing/2014/main" id="{D2D391B7-87F3-49FF-F840-00C7481AF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2" y="1690688"/>
            <a:ext cx="4907650" cy="421418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5C2AC4C-D7FB-8411-A7B0-A3DA0A90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0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CA70D-7562-054C-D2DB-B71A06F1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zkouška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E8527-BEF4-35C6-695E-7BD57E1ED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Vyhovuje pouze svar č.48</a:t>
            </a:r>
          </a:p>
          <a:p>
            <a:r>
              <a:rPr lang="cs-CZ" dirty="0"/>
              <a:t>Geometrické vady</a:t>
            </a:r>
          </a:p>
          <a:p>
            <a:r>
              <a:rPr lang="cs-CZ" dirty="0"/>
              <a:t>Zápaly, póry </a:t>
            </a:r>
          </a:p>
          <a:p>
            <a:r>
              <a:rPr lang="cs-CZ" dirty="0"/>
              <a:t>Zásahy bruskou do materiálu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DED522-4203-D005-CA87-709C5B573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4466" y="3719941"/>
            <a:ext cx="2834292" cy="28810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FECD40-0AE9-B09F-B5DC-2202F1A19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20" y="658481"/>
            <a:ext cx="2898794" cy="29684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101B22E-8DB6-EE01-2BD9-7C6B5D921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21" y="658481"/>
            <a:ext cx="1871661" cy="29684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D5D036-A087-A51A-7A72-0CDFC81A2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2974" y="3552015"/>
            <a:ext cx="2765128" cy="328602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A0B998F-CEBD-0F55-2D7B-607DDB864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74" y="3791723"/>
            <a:ext cx="1920867" cy="278586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9529123-D58D-6224-F923-5D2550FC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4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A05A2-0FDD-1A37-26E2-0B7E664A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Kapilární zkouška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E9414-7C56-6ABB-DE18-32E35EF43B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Vyhovuje pouze svar č.48</a:t>
            </a:r>
          </a:p>
          <a:p>
            <a:r>
              <a:rPr lang="cs-CZ" dirty="0"/>
              <a:t>Zápaly, studený spoj</a:t>
            </a:r>
          </a:p>
          <a:p>
            <a:r>
              <a:rPr lang="cs-CZ" dirty="0"/>
              <a:t>Zásahy bruskou do materiálu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4B9F17-7492-179A-4B2D-6E785B7D9A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6450" y="1825625"/>
            <a:ext cx="6137988" cy="3322039"/>
          </a:xfrm>
          <a:prstGeom prst="rect">
            <a:avLst/>
          </a:prstGeom>
        </p:spPr>
      </p:pic>
      <p:pic>
        <p:nvPicPr>
          <p:cNvPr id="6" name="Obrázek 5" descr="Obsah obrázku šálek, dezert, nápoj&#10;&#10;Popis byl vytvořen automaticky">
            <a:extLst>
              <a:ext uri="{FF2B5EF4-FFF2-40B4-BE49-F238E27FC236}">
                <a16:creationId xmlns:a16="http://schemas.microsoft.com/office/drawing/2014/main" id="{AE9ACB5A-E8E4-6396-8F85-9C2E1FF7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32" y="3535265"/>
            <a:ext cx="2060469" cy="28439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E5DCD1-BE04-6F67-4D5A-770A53B7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554" y="3825359"/>
            <a:ext cx="2829514" cy="22782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18BBE6-BB1A-3065-9595-7CBB5F35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31" y="121298"/>
            <a:ext cx="13120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3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333</Words>
  <Application>Microsoft Office PowerPoint</Application>
  <PresentationFormat>Širokoúhlá obrazovka</PresentationFormat>
  <Paragraphs>116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Courier New</vt:lpstr>
      <vt:lpstr>Times New Roman</vt:lpstr>
      <vt:lpstr>Motiv Office</vt:lpstr>
      <vt:lpstr>Problematika degradačních mechanismů svarových spojů technické vody důležité z uhlíkové feriticko-perlitické oceli spotřebičů dieselgenerátorové stanice </vt:lpstr>
      <vt:lpstr>Osnova</vt:lpstr>
      <vt:lpstr>Cíl práce</vt:lpstr>
      <vt:lpstr>Diesel-generátorová stanice JE Temelín</vt:lpstr>
      <vt:lpstr>Zkoušené potrubí</vt:lpstr>
      <vt:lpstr>Prováděné zkoušky </vt:lpstr>
      <vt:lpstr>Příprava vzorků</vt:lpstr>
      <vt:lpstr>Vizuální zkouška</vt:lpstr>
      <vt:lpstr>Kapilární zkouška</vt:lpstr>
      <vt:lpstr>Radiografická zkouška</vt:lpstr>
      <vt:lpstr>Metalografická zkouška</vt:lpstr>
      <vt:lpstr>Metalografická zkouška</vt:lpstr>
      <vt:lpstr>Zkouška tvrdosti HV10</vt:lpstr>
      <vt:lpstr>Zkouška mikrotvrdosti HV0,01</vt:lpstr>
      <vt:lpstr>Závěr</vt:lpstr>
      <vt:lpstr>Prezentace aplikace PowerPoint</vt:lpstr>
      <vt:lpstr>Prostor pro dotazy a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degradačních mechanismů svarových spojů technické vody důležité z uhlíkové feriticko-perlitické oceli spotřebičů dieselgenerátorové stanice</dc:title>
  <dc:creator>Petr Čížek</dc:creator>
  <cp:lastModifiedBy>Petr Čížek</cp:lastModifiedBy>
  <cp:revision>29</cp:revision>
  <dcterms:created xsi:type="dcterms:W3CDTF">2023-06-13T15:06:44Z</dcterms:created>
  <dcterms:modified xsi:type="dcterms:W3CDTF">2023-06-13T20:44:49Z</dcterms:modified>
</cp:coreProperties>
</file>