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64" r:id="rId3"/>
    <p:sldId id="263" r:id="rId4"/>
    <p:sldId id="265" r:id="rId5"/>
    <p:sldId id="267" r:id="rId6"/>
    <p:sldId id="266" r:id="rId7"/>
    <p:sldId id="271" r:id="rId8"/>
    <p:sldId id="268" r:id="rId9"/>
    <p:sldId id="272" r:id="rId10"/>
    <p:sldId id="273" r:id="rId11"/>
    <p:sldId id="269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46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8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10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31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9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87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30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70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6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8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27A173-CB93-4C65-A2E3-55943DBD7BD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D4DB8A1-F826-45F6-8762-0E9211EC403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018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870ED-D2BC-40B6-A77A-440E889C7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905" y="834487"/>
            <a:ext cx="9144000" cy="1655762"/>
          </a:xfrm>
        </p:spPr>
        <p:txBody>
          <a:bodyPr>
            <a:normAutofit fontScale="90000"/>
          </a:bodyPr>
          <a:lstStyle/>
          <a:p>
            <a:br>
              <a:rPr lang="cs-CZ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cs-CZ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HLUKOVÁ STUDIE NOVOSTAVBY ZIMNÍHO STADIONU</a:t>
            </a:r>
            <a:br>
              <a:rPr lang="cs-CZ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cs-CZ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Bakalářská práce</a:t>
            </a:r>
            <a:endParaRPr lang="cs-CZ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B47B70-4E3E-4DD2-A413-B5B763B3D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05" y="4620081"/>
            <a:ext cx="7490760" cy="1655762"/>
          </a:xfrm>
        </p:spPr>
        <p:txBody>
          <a:bodyPr>
            <a:normAutofit/>
          </a:bodyPr>
          <a:lstStyle/>
          <a:p>
            <a:pPr algn="l">
              <a:lnSpc>
                <a:spcPct val="60000"/>
              </a:lnSpc>
            </a:pPr>
            <a:r>
              <a:rPr lang="cs-CZ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AUTOR:</a:t>
            </a:r>
            <a:r>
              <a:rPr lang="cs-CZ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			TOMÁŠ SKALICKÝ</a:t>
            </a:r>
          </a:p>
          <a:p>
            <a:pPr algn="l">
              <a:lnSpc>
                <a:spcPct val="60000"/>
              </a:lnSpc>
            </a:pPr>
            <a:r>
              <a:rPr lang="cs-CZ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ÚSTAV:</a:t>
            </a:r>
            <a:r>
              <a:rPr lang="cs-CZ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			TECHNICKO-TECHNOLOGICKÝ</a:t>
            </a:r>
          </a:p>
          <a:p>
            <a:pPr algn="l">
              <a:lnSpc>
                <a:spcPct val="60000"/>
              </a:lnSpc>
            </a:pPr>
            <a:r>
              <a:rPr lang="cs-CZ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OBOR:</a:t>
            </a:r>
            <a:r>
              <a:rPr lang="cs-CZ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			POZEMNÍ STAVBY</a:t>
            </a:r>
          </a:p>
          <a:p>
            <a:pPr>
              <a:lnSpc>
                <a:spcPct val="60000"/>
              </a:lnSpc>
            </a:pPr>
            <a:r>
              <a:rPr lang="cs-CZ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DATUM ZPRACOVÁNÍ:	</a:t>
            </a:r>
            <a:r>
              <a:rPr lang="cs-CZ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05/2023</a:t>
            </a:r>
            <a:endParaRPr lang="cs-CZ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60000"/>
              </a:lnSpc>
            </a:pPr>
            <a:r>
              <a:rPr lang="cs-CZ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VEDOUCÍ PRÁCE:		</a:t>
            </a:r>
            <a:r>
              <a:rPr lang="cs-CZ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ING. PAVLÍNA CHARVÁTOVÁ, Ph.D.</a:t>
            </a:r>
          </a:p>
          <a:p>
            <a:pPr algn="l">
              <a:lnSpc>
                <a:spcPct val="60000"/>
              </a:lnSpc>
            </a:pPr>
            <a:endParaRPr lang="cs-CZ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/>
            <a:endParaRPr lang="cs-CZ" sz="2000" dirty="0">
              <a:latin typeface="Century Gothic" panose="020B0502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5C747FC-B80D-4339-A9EC-A70FC28C9D58}"/>
              </a:ext>
            </a:extLst>
          </p:cNvPr>
          <p:cNvSpPr txBox="1">
            <a:spLocks/>
          </p:cNvSpPr>
          <p:nvPr/>
        </p:nvSpPr>
        <p:spPr>
          <a:xfrm>
            <a:off x="1524000" y="195024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BE82DE2-8313-458F-89E7-AA46E82BA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731" y="5146059"/>
            <a:ext cx="1129784" cy="11297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363A2B-844B-053B-AA35-F3DB4B78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462" y="973824"/>
            <a:ext cx="5427306" cy="32149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902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VYHOVUJÍCÍ ŘEŠENÍ </a:t>
            </a:r>
          </a:p>
          <a:p>
            <a:r>
              <a:rPr lang="cs-CZ" sz="1800" b="1" dirty="0">
                <a:latin typeface="Century Gothic" panose="020B0502020202020204" pitchFamily="34" charset="0"/>
              </a:rPr>
              <a:t>VYUŽITELNOST NASČÍTANÝCH HODNOT DOPRAVY</a:t>
            </a:r>
          </a:p>
          <a:p>
            <a:endParaRPr lang="cs-CZ" sz="1800" b="1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„</a:t>
            </a:r>
            <a:r>
              <a:rPr lang="cs-CZ" sz="1600" dirty="0">
                <a:latin typeface="Century Gothic" panose="020B0502020202020204" pitchFamily="34" charset="0"/>
              </a:rPr>
              <a:t>Obě výzkumné otázky se v této práci setkali s podrobným vyhodnocením, které v obou případech vyhovují Nařízení vlády č. 272/2011 Sb. o ochraně zdraví před nepříznivými účinky hluku a vibrací a lze tak označit cíl práce za splněný.</a:t>
            </a:r>
            <a:r>
              <a:rPr lang="cs-CZ" sz="1800" b="1" dirty="0">
                <a:latin typeface="Century Gothic" panose="020B0502020202020204" pitchFamily="34" charset="0"/>
              </a:rPr>
              <a:t>“</a:t>
            </a:r>
          </a:p>
          <a:p>
            <a:endParaRPr lang="cs-CZ" sz="1800" b="1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lvl="8"/>
            <a:endParaRPr lang="cs-CZ" sz="12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endParaRPr lang="cs-CZ" sz="1800" dirty="0">
              <a:latin typeface="Century Gothic" panose="020B0502020202020204" pitchFamily="34" charset="0"/>
            </a:endParaRPr>
          </a:p>
          <a:p>
            <a:pPr lvl="8"/>
            <a:endParaRPr lang="cs-CZ" sz="12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26" y="2088842"/>
            <a:ext cx="3922343" cy="392234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7933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1) VEDOUCÍ BAKALÁŘSKÉ PRÁCE</a:t>
            </a:r>
          </a:p>
          <a:p>
            <a:r>
              <a:rPr lang="cs-CZ" sz="1800" b="1" dirty="0">
                <a:latin typeface="Century Gothic" panose="020B0502020202020204" pitchFamily="34" charset="0"/>
              </a:rPr>
              <a:t>„</a:t>
            </a:r>
            <a:r>
              <a:rPr lang="cs-CZ" sz="1600" b="1" dirty="0">
                <a:latin typeface="Century Gothic" panose="020B0502020202020204" pitchFamily="34" charset="0"/>
              </a:rPr>
              <a:t>Proč byly pro posouzení vybrány pouze dvě místnosti zimního stadionu a nebyly posouzeny ostatní prostory zimního stadionu?</a:t>
            </a:r>
            <a:r>
              <a:rPr lang="cs-CZ" sz="1800" b="1" dirty="0">
                <a:latin typeface="Century Gothic" panose="020B0502020202020204" pitchFamily="34" charset="0"/>
              </a:rPr>
              <a:t>“</a:t>
            </a:r>
          </a:p>
          <a:p>
            <a:r>
              <a:rPr lang="cs-CZ" sz="1800" b="1" dirty="0">
                <a:latin typeface="Century Gothic" panose="020B0502020202020204" pitchFamily="34" charset="0"/>
              </a:rPr>
              <a:t>- </a:t>
            </a:r>
            <a:r>
              <a:rPr lang="cs-CZ" sz="1600" dirty="0">
                <a:latin typeface="Century Gothic" panose="020B0502020202020204" pitchFamily="34" charset="0"/>
              </a:rPr>
              <a:t>Jedná se o místnosti s dlouhodobějším pobytem</a:t>
            </a:r>
          </a:p>
          <a:p>
            <a:endParaRPr lang="cs-CZ" sz="1800" b="1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2) KOMISE</a:t>
            </a:r>
          </a:p>
          <a:p>
            <a:r>
              <a:rPr lang="cs-CZ" sz="1600" b="1" dirty="0">
                <a:latin typeface="Century Gothic" panose="020B0502020202020204" pitchFamily="34" charset="0"/>
              </a:rPr>
              <a:t>Prostor pro Vaše dotazy.</a:t>
            </a:r>
          </a:p>
          <a:p>
            <a:pPr lvl="8"/>
            <a:endParaRPr lang="cs-CZ" sz="12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0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ZÁKLADNÍ ÚDAJE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3"/>
            <a:ext cx="11088210" cy="4725663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ZPŮSOB VYUŽITÍ: </a:t>
            </a:r>
            <a:r>
              <a:rPr lang="cs-CZ" sz="1800" dirty="0">
                <a:latin typeface="Century Gothic" panose="020B0502020202020204" pitchFamily="34" charset="0"/>
              </a:rPr>
              <a:t>	ZIMNÍ STADION (TĚLOVÝCHOVA A SPORT)</a:t>
            </a:r>
          </a:p>
          <a:p>
            <a:r>
              <a:rPr lang="cs-CZ" sz="1800" b="1" dirty="0">
                <a:latin typeface="Century Gothic" panose="020B0502020202020204" pitchFamily="34" charset="0"/>
              </a:rPr>
              <a:t>ZASTAVĚNÁ PLOCHA:</a:t>
            </a:r>
            <a:r>
              <a:rPr lang="cs-CZ" sz="1800" dirty="0">
                <a:latin typeface="Century Gothic" panose="020B0502020202020204" pitchFamily="34" charset="0"/>
              </a:rPr>
              <a:t>	1511,55 m</a:t>
            </a:r>
            <a:r>
              <a:rPr lang="cs-CZ" sz="1800" baseline="30000" dirty="0">
                <a:latin typeface="Century Gothic" panose="020B0502020202020204" pitchFamily="34" charset="0"/>
              </a:rPr>
              <a:t>2</a:t>
            </a:r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KAPACITA:</a:t>
            </a:r>
            <a:r>
              <a:rPr lang="cs-CZ" sz="1800" dirty="0">
                <a:latin typeface="Century Gothic" panose="020B0502020202020204" pitchFamily="34" charset="0"/>
              </a:rPr>
              <a:t>		60 DIVÁKŮ</a:t>
            </a:r>
          </a:p>
          <a:p>
            <a:r>
              <a:rPr lang="cs-CZ" sz="1800" b="1" dirty="0">
                <a:latin typeface="Century Gothic" panose="020B0502020202020204" pitchFamily="34" charset="0"/>
              </a:rPr>
              <a:t>FUNKCE:</a:t>
            </a:r>
            <a:r>
              <a:rPr lang="cs-CZ" sz="1800" dirty="0">
                <a:latin typeface="Century Gothic" panose="020B0502020202020204" pitchFamily="34" charset="0"/>
              </a:rPr>
              <a:t>		DOPLŇKOVÁ TRÉNINKOVÁ HOKEJOVÁ HALA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CÍL:			</a:t>
            </a:r>
            <a:r>
              <a:rPr lang="cs-CZ" sz="1800" dirty="0">
                <a:latin typeface="Century Gothic" panose="020B0502020202020204" pitchFamily="34" charset="0"/>
              </a:rPr>
              <a:t>HLUKOVÁ STUDIE (DOPRAVA + STACIONÁRNÍ ZDROJE)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	VYHODNOCENÍ 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	POSOUZENÍ</a:t>
            </a:r>
            <a:endParaRPr lang="cs-CZ" sz="1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r>
              <a:rPr lang="cs-CZ" sz="1000" dirty="0">
                <a:latin typeface="Century Gothic" panose="020B0502020202020204" pitchFamily="34" charset="0"/>
              </a:rPr>
              <a:t>			</a:t>
            </a:r>
            <a:endParaRPr lang="cs-CZ" sz="1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BBFE83-9829-4CD1-875D-22FE68672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6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LOKALITA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3"/>
            <a:ext cx="11088210" cy="4941981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STÁT / KRAJ / MĚSTO:</a:t>
            </a:r>
            <a:r>
              <a:rPr lang="cs-CZ" sz="1800" dirty="0">
                <a:latin typeface="Century Gothic" panose="020B0502020202020204" pitchFamily="34" charset="0"/>
              </a:rPr>
              <a:t>	ČESKÁ REPUBLIKA / JIHOČESKÝ / TÁBOR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KATASTRÁLNÍ ÚZEMÍ:</a:t>
            </a:r>
            <a:r>
              <a:rPr lang="cs-CZ" sz="1800" dirty="0">
                <a:latin typeface="Century Gothic" panose="020B0502020202020204" pitchFamily="34" charset="0"/>
              </a:rPr>
              <a:t>	TÁBOR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ZASTAVĚNÉ PARCELY:</a:t>
            </a:r>
            <a:r>
              <a:rPr lang="cs-CZ" sz="1800" dirty="0">
                <a:latin typeface="Century Gothic" panose="020B0502020202020204" pitchFamily="34" charset="0"/>
              </a:rPr>
              <a:t>	1502/334, 1502/49, 1466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OKOLÍ:	</a:t>
            </a:r>
            <a:r>
              <a:rPr lang="cs-CZ" sz="1800" dirty="0">
                <a:latin typeface="Century Gothic" panose="020B0502020202020204" pitchFamily="34" charset="0"/>
              </a:rPr>
              <a:t>		SPORTOVNÍ AREÁLY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	PANELOVÁ ZÁSTAVBA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	BOHATÁ OBČANSKÁ VYBAVENOST</a:t>
            </a:r>
            <a:endParaRPr lang="cs-CZ" sz="1200" dirty="0">
              <a:latin typeface="Century Gothic" panose="020B0502020202020204" pitchFamily="34" charset="0"/>
            </a:endParaRPr>
          </a:p>
          <a:p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5B9365-9750-4C99-8A5B-7C413E8D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413" y="1826204"/>
            <a:ext cx="3130266" cy="220038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E2E0DE-7D10-4B8C-83C6-08055E0D5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413" y="4115428"/>
            <a:ext cx="3130266" cy="213886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00D1627-30FD-431D-9570-4D5568F00152}"/>
              </a:ext>
            </a:extLst>
          </p:cNvPr>
          <p:cNvSpPr/>
          <p:nvPr/>
        </p:nvSpPr>
        <p:spPr>
          <a:xfrm>
            <a:off x="8615680" y="2082800"/>
            <a:ext cx="284480" cy="2336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5E381B-F4B6-4D85-A6EF-4C678F76DC9C}"/>
              </a:ext>
            </a:extLst>
          </p:cNvPr>
          <p:cNvSpPr/>
          <p:nvPr/>
        </p:nvSpPr>
        <p:spPr>
          <a:xfrm rot="20872212">
            <a:off x="9501879" y="5118116"/>
            <a:ext cx="177332" cy="9290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B50770A-53F1-49BE-BDD1-BBB1ACF02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4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EC8C2A-E9F2-4DDB-BA21-F9D7792C4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" panose="020B0502020202020204" pitchFamily="34" charset="0"/>
              </a:rPr>
              <a:t>ARCHITEKTONICKÉ ŘEŠENÍ</a:t>
            </a:r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8C47C5-6BFF-48D1-8497-9713B8F1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0" b="4"/>
          <a:stretch/>
        </p:blipFill>
        <p:spPr>
          <a:xfrm>
            <a:off x="562192" y="1325459"/>
            <a:ext cx="3894373" cy="2398578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tile tx="0" ty="0" sx="100000" sy="100000" flip="none" algn="tl"/>
          </a:blipFill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1AF91A-9F71-4D20-9DB7-FC525703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9841078B-CA11-F0F8-35B7-717BFFB9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0" r="-1" b="-1"/>
          <a:stretch/>
        </p:blipFill>
        <p:spPr>
          <a:xfrm>
            <a:off x="562191" y="3838957"/>
            <a:ext cx="3894373" cy="239857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Century Gothic" panose="020B0502020202020204" pitchFamily="34" charset="0"/>
              </a:rPr>
              <a:t>OBDÉLNÍKOVÝ PŮDORYS</a:t>
            </a:r>
          </a:p>
          <a:p>
            <a:pPr marL="0" indent="0">
              <a:buNone/>
            </a:pPr>
            <a:endParaRPr lang="cs-CZ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700" dirty="0">
                <a:latin typeface="Century Gothic" panose="020B0502020202020204" pitchFamily="34" charset="0"/>
              </a:rPr>
              <a:t> 2 NP </a:t>
            </a:r>
          </a:p>
          <a:p>
            <a:pPr marL="0" indent="0">
              <a:buNone/>
            </a:pPr>
            <a:endParaRPr lang="cs-CZ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700" dirty="0">
                <a:latin typeface="Century Gothic" panose="020B0502020202020204" pitchFamily="34" charset="0"/>
              </a:rPr>
              <a:t> NEPODSKLEPENO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700" dirty="0">
                <a:latin typeface="Century Gothic" panose="020B0502020202020204" pitchFamily="34" charset="0"/>
              </a:rPr>
              <a:t> SEDLOVÁ x PULTOVÁ x PLOCHÁ STŘECHA</a:t>
            </a:r>
          </a:p>
          <a:p>
            <a:pPr marL="0" indent="0">
              <a:buNone/>
            </a:pPr>
            <a:endParaRPr lang="cs-CZ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700" dirty="0">
                <a:latin typeface="Century Gothic" panose="020B0502020202020204" pitchFamily="34" charset="0"/>
              </a:rPr>
              <a:t> PARKOVACÍ STÁNÍ, ZPEVNĚNÉ PLOCHY, ZELEŇ</a:t>
            </a:r>
          </a:p>
          <a:p>
            <a:endParaRPr lang="cs-CZ" sz="17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700" dirty="0">
              <a:latin typeface="Century Gothic" panose="020B0502020202020204" pitchFamily="34" charset="0"/>
            </a:endParaRPr>
          </a:p>
          <a:p>
            <a:endParaRPr lang="cs-CZ" sz="1700" dirty="0">
              <a:latin typeface="Century Gothic" panose="020B0502020202020204" pitchFamily="34" charset="0"/>
            </a:endParaRPr>
          </a:p>
          <a:p>
            <a:endParaRPr lang="cs-CZ" sz="1700" dirty="0">
              <a:latin typeface="Century Gothic" panose="020B0502020202020204" pitchFamily="34" charset="0"/>
            </a:endParaRPr>
          </a:p>
          <a:p>
            <a:endParaRPr lang="cs-CZ" sz="1700" dirty="0">
              <a:latin typeface="Century Gothic" panose="020B0502020202020204" pitchFamily="34" charset="0"/>
            </a:endParaRPr>
          </a:p>
          <a:p>
            <a:endParaRPr lang="cs-CZ" sz="1700" dirty="0"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29BD59-371E-4F2A-B55E-E6C915F5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1DEEA8-D284-49F0-82B0-06C190505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3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DISPOZIČNÍ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3 ČÁSTI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1.NP</a:t>
            </a:r>
            <a:r>
              <a:rPr lang="cs-CZ" sz="1800" dirty="0">
                <a:latin typeface="Century Gothic" panose="020B0502020202020204" pitchFamily="34" charset="0"/>
              </a:rPr>
              <a:t>		VEŘEJNOST, ZAMĚSTNANCI (RECEPCE, WC, KANCELÁŘ, TECHNICKÁ MÍSTNOST…)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HŘIŠTĚ (HRACÍ PLOCHA, STŘÍDAČKY, TRESNÁ LAVICE)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HRÁČI (ŠATNY, HYGIENICKÁ ZAŽÍZENÍ)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2. NP </a:t>
            </a:r>
            <a:r>
              <a:rPr lang="cs-CZ" sz="1800" dirty="0">
                <a:latin typeface="Century Gothic" panose="020B0502020202020204" pitchFamily="34" charset="0"/>
              </a:rPr>
              <a:t>		TRIBUNA</a:t>
            </a:r>
          </a:p>
          <a:p>
            <a:endParaRPr lang="cs-CZ" sz="1800" b="1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lvl="8"/>
            <a:endParaRPr lang="cs-CZ" sz="12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230800-97CA-4D06-8001-712919CB5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80" y="4438835"/>
            <a:ext cx="3888866" cy="179403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D59668-C535-416C-B5B4-81A74EC9A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881" y="4443915"/>
            <a:ext cx="4156133" cy="179966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5AE802-247A-8EAF-83B0-83FB03E81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504">
            <a:off x="2442496" y="5067018"/>
            <a:ext cx="1070212" cy="10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2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KONSTRUKČNÍ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Century Gothic" panose="020B0502020202020204" pitchFamily="34" charset="0"/>
              </a:rPr>
              <a:t>KOMBINOVANÝ KONSTRUKČNÍ SYSTÉM</a:t>
            </a:r>
          </a:p>
          <a:p>
            <a:endParaRPr lang="cs-CZ" sz="1800" b="1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ZÁKLADY:</a:t>
            </a:r>
            <a:r>
              <a:rPr lang="cs-CZ" sz="1800" dirty="0">
                <a:latin typeface="Century Gothic" panose="020B0502020202020204" pitchFamily="34" charset="0"/>
              </a:rPr>
              <a:t>			PASY + PATKY – ŽELEZOBETON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OBVODOVÁ KONSTRUKCE: </a:t>
            </a:r>
            <a:r>
              <a:rPr lang="cs-CZ" sz="1800" dirty="0">
                <a:latin typeface="Century Gothic" panose="020B0502020202020204" pitchFamily="34" charset="0"/>
              </a:rPr>
              <a:t>	SKELETOVÁ KONSTRUKCE + PUR PANELY</a:t>
            </a:r>
          </a:p>
          <a:p>
            <a:r>
              <a:rPr lang="cs-CZ" sz="1800" dirty="0">
                <a:latin typeface="Century Gothic" panose="020B0502020202020204" pitchFamily="34" charset="0"/>
              </a:rPr>
              <a:t>				ZDĚNÝ SYSTÉM HELUZ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STROP:</a:t>
            </a:r>
            <a:r>
              <a:rPr lang="cs-CZ" sz="1800" dirty="0">
                <a:latin typeface="Century Gothic" panose="020B0502020202020204" pitchFamily="34" charset="0"/>
              </a:rPr>
              <a:t>				SPIROLL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r>
              <a:rPr lang="cs-CZ" sz="1800" b="1" dirty="0">
                <a:latin typeface="Century Gothic" panose="020B0502020202020204" pitchFamily="34" charset="0"/>
              </a:rPr>
              <a:t>STŘECHA:</a:t>
            </a:r>
            <a:r>
              <a:rPr lang="cs-CZ" sz="1800" dirty="0">
                <a:latin typeface="Century Gothic" panose="020B0502020202020204" pitchFamily="34" charset="0"/>
              </a:rPr>
              <a:t>			PŘÍHRADOVÝ VAZNÍK+ PUR PANELY x SPIROLL</a:t>
            </a: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lvl="8"/>
            <a:endParaRPr lang="cs-CZ" sz="12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600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1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C29435-9792-45F0-A075-2B4C351B9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400">
                <a:latin typeface="Century Gothic" panose="020B0502020202020204" pitchFamily="34" charset="0"/>
              </a:rPr>
              <a:t>VÝPOČTOVÝ MODEL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447AE7-E062-3160-F0D5-A5A0E2E0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07" y="1508679"/>
            <a:ext cx="6294702" cy="361945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1C1A0-5C13-471E-AD18-BF95767F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sz="1800" b="1" dirty="0">
                <a:latin typeface="Century Gothic" panose="020B0502020202020204" pitchFamily="34" charset="0"/>
              </a:rPr>
              <a:t>HLUK+</a:t>
            </a:r>
          </a:p>
          <a:p>
            <a:pPr marL="0" indent="0">
              <a:buNone/>
            </a:pPr>
            <a:r>
              <a:rPr lang="cs-CZ" sz="1800" b="1" dirty="0">
                <a:latin typeface="Century Gothic" panose="020B0502020202020204" pitchFamily="34" charset="0"/>
              </a:rPr>
              <a:t> 	</a:t>
            </a:r>
            <a:r>
              <a:rPr lang="cs-CZ" sz="1800" dirty="0">
                <a:latin typeface="Century Gothic" panose="020B0502020202020204" pitchFamily="34" charset="0"/>
              </a:rPr>
              <a:t>- ŘEŠENÝ OBJEKT</a:t>
            </a:r>
            <a:endParaRPr lang="cs-CZ" sz="18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Century Gothic" panose="020B0502020202020204" pitchFamily="34" charset="0"/>
              </a:rPr>
              <a:t>	</a:t>
            </a:r>
            <a:r>
              <a:rPr lang="cs-CZ" sz="1800" dirty="0">
                <a:latin typeface="Century Gothic" panose="020B0502020202020204" pitchFamily="34" charset="0"/>
              </a:rPr>
              <a:t>- OKOLÍ</a:t>
            </a:r>
          </a:p>
          <a:p>
            <a:pPr marL="0" indent="0">
              <a:buNone/>
            </a:pPr>
            <a:r>
              <a:rPr lang="cs-CZ" sz="1800" dirty="0">
                <a:latin typeface="Century Gothic" panose="020B0502020202020204" pitchFamily="34" charset="0"/>
              </a:rPr>
              <a:t>	- VRSTEVNICE</a:t>
            </a:r>
          </a:p>
          <a:p>
            <a:pPr marL="0" indent="0">
              <a:buNone/>
            </a:pPr>
            <a:r>
              <a:rPr lang="cs-CZ" sz="1800" dirty="0">
                <a:latin typeface="Century Gothic" panose="020B0502020202020204" pitchFamily="34" charset="0"/>
              </a:rPr>
              <a:t>	- ZDROJE HLUKU</a:t>
            </a:r>
          </a:p>
          <a:p>
            <a:pPr marL="0" indent="0">
              <a:buNone/>
            </a:pPr>
            <a:r>
              <a:rPr lang="cs-CZ" sz="1800" dirty="0">
                <a:latin typeface="Century Gothic" panose="020B0502020202020204" pitchFamily="34" charset="0"/>
              </a:rPr>
              <a:t>	- VÝPOČTOVÉ BODY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	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	</a:t>
            </a:r>
          </a:p>
          <a:p>
            <a:pPr marL="0" indent="0">
              <a:buNone/>
            </a:pPr>
            <a:endParaRPr lang="cs-CZ" dirty="0">
              <a:latin typeface="Century Gothic" panose="020B0502020202020204" pitchFamily="34" charset="0"/>
            </a:endParaRPr>
          </a:p>
          <a:p>
            <a:pPr lvl="8"/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dirty="0">
              <a:latin typeface="Century Gothic" panose="020B0502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F03EDA-D3D9-4DFF-9AC8-0D47F349E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0499E1-77D1-46FE-9976-5632BE52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7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7738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Century Gothic" panose="020B0502020202020204" pitchFamily="34" charset="0"/>
              </a:rPr>
              <a:t>1. VÝZKUMNÁ OTÁZKA</a:t>
            </a:r>
            <a:br>
              <a:rPr lang="cs-CZ" dirty="0">
                <a:latin typeface="Century Gothic" panose="020B0502020202020204" pitchFamily="34" charset="0"/>
              </a:rPr>
            </a:br>
            <a:r>
              <a:rPr lang="cs-CZ" sz="3100" dirty="0">
                <a:latin typeface="Century Gothic" panose="020B0502020202020204" pitchFamily="34" charset="0"/>
              </a:rPr>
              <a:t>Vliv okolní automobilové dopravy na budovu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>
                <a:latin typeface="Century Gothic" panose="020B0502020202020204" pitchFamily="34" charset="0"/>
              </a:rPr>
              <a:t> - </a:t>
            </a: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SČÍTÁNÍ DOPRAVY (2 x 4 hodiny)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PŘEPOČET NA RDPI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ZADÁNÍ DO MODELU 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VÝPOČET HLADINY HLUKU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POROVNÁNÍ S LIMITNÍMI HODNOTAMI (ORIENTAČNĚ)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</a:t>
            </a:r>
            <a:r>
              <a:rPr lang="cs-CZ" sz="180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POSOUZENÍ ZVUKOVÉ IZOLACE OBVODOVÉHO PLÁŠTĚ </a:t>
            </a:r>
            <a:endParaRPr lang="cs-CZ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VÝSLEDEK: 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„</a:t>
            </a: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Ačkoli se vypočtené hodnoty blíží hranici limitních hodnot,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navržená novostavba zimního stadionu nebude negativně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ovlivněna nadměrným hlukem.“ </a:t>
            </a:r>
            <a:endParaRPr lang="cs-CZ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  <p:pic>
        <p:nvPicPr>
          <p:cNvPr id="4" name="Obrázek 3" descr="Obsah obrázku elektronika&#10;&#10;Popis byl vytvořen automaticky">
            <a:extLst>
              <a:ext uri="{FF2B5EF4-FFF2-40B4-BE49-F238E27FC236}">
                <a16:creationId xmlns:a16="http://schemas.microsoft.com/office/drawing/2014/main" id="{5EF0D6FD-F28A-A038-208D-115E28D9E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042" y="1938629"/>
            <a:ext cx="4643120" cy="26726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45A748-D939-F01C-84E6-2007B0A91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042" y="4733879"/>
            <a:ext cx="4645709" cy="13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4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6F98A-4951-4D59-B4F8-462112BB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7738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Century Gothic" panose="020B0502020202020204" pitchFamily="34" charset="0"/>
              </a:rPr>
              <a:t>2. VÝZKUMNÁ OTÁZKA</a:t>
            </a:r>
            <a:br>
              <a:rPr lang="cs-CZ" dirty="0">
                <a:latin typeface="Century Gothic" panose="020B0502020202020204" pitchFamily="34" charset="0"/>
              </a:rPr>
            </a:br>
            <a:r>
              <a:rPr lang="pl-PL" sz="3100" dirty="0">
                <a:latin typeface="Century Gothic" panose="020B0502020202020204" pitchFamily="34" charset="0"/>
              </a:rPr>
              <a:t>Venkovní zdroje hluku objektu a jejich vliv na okolí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68200-439B-4F67-9B0E-FCA744C7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845734"/>
            <a:ext cx="11088210" cy="4408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Century Gothic" panose="020B0502020202020204" pitchFamily="34" charset="0"/>
              </a:rPr>
              <a:t> - </a:t>
            </a: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ZDROJE HLUKU (2 x VZT JEDNOTKA)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PŘEPOČET NA AKUSTICKÝ VÝKON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ZADÁNÍ DO MODELU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- VÝPOČET HLADINY HLUKU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- POROVNÁNÍ S LIMITNÍMI HODNOTAMI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VÝSLEDEK: 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„</a:t>
            </a: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Vypočtené hodnoty se ani zdaleka nepřibližují limitním hodnotám.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Můžeme tedy s jistotou říct, že venkovní jednotky zimního stadionu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nějak neovlivní své okolí.“ </a:t>
            </a:r>
            <a:endParaRPr lang="cs-CZ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  <a:p>
            <a:endParaRPr lang="cs-CZ" sz="1800" dirty="0">
              <a:latin typeface="Century Gothic" panose="020B0502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B7C87-4D57-47C9-8A43-3D9B5DA8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0285"/>
            <a:ext cx="1140255" cy="11402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B39292-EBF1-1B4C-799A-9FA99B10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15" y="1819129"/>
            <a:ext cx="3264192" cy="18775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F69735-9B0E-0790-CAE1-B642740FB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15" y="3723319"/>
            <a:ext cx="3264192" cy="25575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CE820E-A217-1E8D-DBBA-267AA5284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578" y="1817644"/>
            <a:ext cx="3264193" cy="18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28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5978</TotalTime>
  <Words>546</Words>
  <Application>Microsoft Office PowerPoint</Application>
  <PresentationFormat>Širokoúhlá obrazovka</PresentationFormat>
  <Paragraphs>165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Century Gothic</vt:lpstr>
      <vt:lpstr>Courier New</vt:lpstr>
      <vt:lpstr>Retrospektiva</vt:lpstr>
      <vt:lpstr> HLUKOVÁ STUDIE NOVOSTAVBY ZIMNÍHO STADIONU  Bakalářská práce</vt:lpstr>
      <vt:lpstr>ZÁKLADNÍ ÚDAJE</vt:lpstr>
      <vt:lpstr>LOKALITA</vt:lpstr>
      <vt:lpstr>ARCHITEKTONICKÉ ŘEŠENÍ</vt:lpstr>
      <vt:lpstr>DISPOZIČNÍ ŘEŠENÍ</vt:lpstr>
      <vt:lpstr>KONSTRUKČNÍ ŘEŠENÍ</vt:lpstr>
      <vt:lpstr>VÝPOČTOVÝ MODEL</vt:lpstr>
      <vt:lpstr>1. VÝZKUMNÁ OTÁZKA Vliv okolní automobilové dopravy na budovu</vt:lpstr>
      <vt:lpstr>2. VÝZKUMNÁ OTÁZKA Venkovní zdroje hluku objektu a jejich vliv na okolí</vt:lpstr>
      <vt:lpstr>ZÁVĚR</vt:lpstr>
      <vt:lpstr>DĚKUJI ZA POZORNOST</vt:lpstr>
      <vt:lpstr>OTÁZKY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ZIMNÍ STADION</dc:title>
  <dc:creator>Tomáš Skalický</dc:creator>
  <cp:lastModifiedBy>Tomáš Skalický</cp:lastModifiedBy>
  <cp:revision>9</cp:revision>
  <dcterms:created xsi:type="dcterms:W3CDTF">2021-12-28T20:16:29Z</dcterms:created>
  <dcterms:modified xsi:type="dcterms:W3CDTF">2023-06-13T20:41:58Z</dcterms:modified>
</cp:coreProperties>
</file>