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CA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6EC86-B6F8-445D-9F0B-24152215CE96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C4DFF-09C8-487B-9080-52C58BD9EA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C4DFF-09C8-487B-9080-52C58BD9EAA7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2E920C-E9C3-4B4E-AD87-9290B12F4B11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11662C-63D9-4447-9FCB-6F3F19EB0954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OBHAJOBA BAKALÁŘSKÉ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996952"/>
            <a:ext cx="7488832" cy="3456384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 smtClean="0">
                <a:solidFill>
                  <a:schemeClr val="tx1"/>
                </a:solidFill>
              </a:rPr>
              <a:t>RODINNÝ DŮM V PASIVNÍM STANDARDU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pPr algn="l"/>
            <a:r>
              <a:rPr lang="cs-CZ" sz="2200" dirty="0" smtClean="0"/>
              <a:t>Autor: Petr </a:t>
            </a:r>
            <a:r>
              <a:rPr lang="cs-CZ" sz="2200" dirty="0" err="1" smtClean="0"/>
              <a:t>Greš</a:t>
            </a:r>
            <a:endParaRPr lang="cs-CZ" sz="2200" dirty="0" smtClean="0"/>
          </a:p>
          <a:p>
            <a:pPr algn="l"/>
            <a:r>
              <a:rPr lang="cs-CZ" sz="2200" dirty="0" smtClean="0"/>
              <a:t>Vedoucí práce: </a:t>
            </a:r>
            <a:r>
              <a:rPr lang="cs-CZ" sz="2200" dirty="0"/>
              <a:t>doc. Dr. Ing. Luboš </a:t>
            </a:r>
            <a:r>
              <a:rPr lang="cs-CZ" sz="2200" dirty="0" err="1" smtClean="0"/>
              <a:t>Podolka</a:t>
            </a:r>
            <a:endParaRPr lang="cs-CZ" sz="2200" dirty="0" smtClean="0"/>
          </a:p>
          <a:p>
            <a:pPr algn="l"/>
            <a:endParaRPr lang="cs-CZ" sz="2200" dirty="0" smtClean="0"/>
          </a:p>
          <a:p>
            <a:pPr algn="l"/>
            <a:r>
              <a:rPr lang="cs-CZ" sz="2200" dirty="0" smtClean="0"/>
              <a:t>České Budějovice, červen 2023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124744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000" dirty="0" smtClean="0"/>
          </a:p>
          <a:p>
            <a:pPr marL="514350" indent="-514350"/>
            <a:r>
              <a:rPr lang="cs-CZ" sz="3500" b="1" dirty="0" smtClean="0"/>
              <a:t>7. Závěr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708920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000" dirty="0" smtClean="0"/>
          </a:p>
          <a:p>
            <a:pPr marL="514350" indent="-514350"/>
            <a:r>
              <a:rPr lang="cs-CZ" sz="3500" b="1" dirty="0" smtClean="0"/>
              <a:t>DĚKUJI ZA POZORNOST.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772816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000" dirty="0" smtClean="0"/>
              <a:t>Motivace pro výběr tématu</a:t>
            </a:r>
          </a:p>
          <a:p>
            <a:pPr marL="514350" indent="-514350">
              <a:buAutoNum type="arabicPeriod"/>
            </a:pPr>
            <a:r>
              <a:rPr lang="cs-CZ" sz="3000" dirty="0" smtClean="0"/>
              <a:t>Cíl práce</a:t>
            </a:r>
          </a:p>
          <a:p>
            <a:pPr marL="514350" indent="-514350">
              <a:buAutoNum type="arabicPeriod"/>
            </a:pPr>
            <a:r>
              <a:rPr lang="cs-CZ" sz="3000" dirty="0" smtClean="0"/>
              <a:t>Výzkumné otázky</a:t>
            </a:r>
          </a:p>
          <a:p>
            <a:pPr marL="514350" indent="-514350">
              <a:buAutoNum type="arabicPeriod"/>
            </a:pPr>
            <a:r>
              <a:rPr lang="cs-CZ" sz="3000" dirty="0" smtClean="0"/>
              <a:t>Metodika práce</a:t>
            </a:r>
          </a:p>
          <a:p>
            <a:pPr marL="514350" indent="-514350">
              <a:buAutoNum type="arabicPeriod"/>
            </a:pPr>
            <a:r>
              <a:rPr lang="cs-CZ" sz="3000" dirty="0" smtClean="0"/>
              <a:t>Výsledky</a:t>
            </a:r>
          </a:p>
          <a:p>
            <a:pPr marL="514350" indent="-514350">
              <a:buAutoNum type="arabicPeriod"/>
            </a:pPr>
            <a:r>
              <a:rPr lang="cs-CZ" sz="3000" dirty="0" smtClean="0"/>
              <a:t>Otázky vedoucího práce a oponenta</a:t>
            </a:r>
          </a:p>
          <a:p>
            <a:pPr marL="514350" indent="-514350">
              <a:buAutoNum type="arabicPeriod"/>
            </a:pPr>
            <a:r>
              <a:rPr lang="cs-CZ" sz="3000" dirty="0" smtClean="0"/>
              <a:t>Závěr</a:t>
            </a:r>
            <a:endParaRPr lang="cs-CZ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196752"/>
            <a:ext cx="80648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500" b="1" dirty="0" smtClean="0"/>
              <a:t>Motivace pro výběr tématu</a:t>
            </a:r>
          </a:p>
        </p:txBody>
      </p:sp>
      <p:pic>
        <p:nvPicPr>
          <p:cNvPr id="3" name="Obrázek 2" descr="F:\semestr 7\7.Semestr\01 Pohled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480720" cy="4032447"/>
          </a:xfrm>
          <a:prstGeom prst="rect">
            <a:avLst/>
          </a:prstGeom>
          <a:noFill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268760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000" dirty="0" smtClean="0"/>
          </a:p>
          <a:p>
            <a:pPr marL="514350" indent="-514350"/>
            <a:r>
              <a:rPr lang="cs-CZ" sz="3500" b="1" dirty="0" smtClean="0"/>
              <a:t>2. Cíl práce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2492896"/>
            <a:ext cx="8352928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300" dirty="0" smtClean="0"/>
              <a:t>Zpracování: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300" dirty="0" smtClean="0"/>
              <a:t> architektonické </a:t>
            </a:r>
            <a:r>
              <a:rPr lang="cs-CZ" sz="2300" dirty="0"/>
              <a:t>studie a </a:t>
            </a:r>
            <a:endParaRPr lang="cs-CZ" sz="2300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300" dirty="0" smtClean="0"/>
              <a:t>projektové dokumentace </a:t>
            </a:r>
          </a:p>
          <a:p>
            <a:pPr>
              <a:lnSpc>
                <a:spcPct val="200000"/>
              </a:lnSpc>
            </a:pPr>
            <a:endParaRPr lang="cs-CZ" sz="100" dirty="0" smtClean="0"/>
          </a:p>
          <a:p>
            <a:pPr>
              <a:lnSpc>
                <a:spcPct val="150000"/>
              </a:lnSpc>
            </a:pPr>
            <a:r>
              <a:rPr lang="cs-CZ" sz="2300" dirty="0" smtClean="0"/>
              <a:t>ke </a:t>
            </a:r>
            <a:r>
              <a:rPr lang="cs-CZ" sz="2300" dirty="0"/>
              <a:t>stavebnímu povolení pro novostavbu </a:t>
            </a:r>
            <a:r>
              <a:rPr lang="cs-CZ" sz="2300" dirty="0" smtClean="0"/>
              <a:t>rodinného </a:t>
            </a:r>
            <a:r>
              <a:rPr lang="cs-CZ" sz="2300" dirty="0"/>
              <a:t>domu </a:t>
            </a:r>
            <a:endParaRPr lang="cs-CZ" sz="2300" dirty="0" smtClean="0"/>
          </a:p>
          <a:p>
            <a:pPr>
              <a:lnSpc>
                <a:spcPct val="150000"/>
              </a:lnSpc>
            </a:pPr>
            <a:r>
              <a:rPr lang="cs-CZ" sz="2300" dirty="0" smtClean="0"/>
              <a:t>v </a:t>
            </a:r>
            <a:r>
              <a:rPr lang="cs-CZ" sz="2300" dirty="0"/>
              <a:t>pasivním </a:t>
            </a:r>
            <a:r>
              <a:rPr lang="cs-CZ" sz="2300" dirty="0" smtClean="0"/>
              <a:t>standardu.</a:t>
            </a:r>
            <a:endParaRPr lang="cs-CZ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124744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000" dirty="0" smtClean="0"/>
          </a:p>
          <a:p>
            <a:pPr marL="514350" indent="-514350"/>
            <a:r>
              <a:rPr lang="cs-CZ" sz="3500" b="1" dirty="0"/>
              <a:t>3</a:t>
            </a:r>
            <a:r>
              <a:rPr lang="cs-CZ" sz="3500" b="1" dirty="0" smtClean="0"/>
              <a:t>. Výzkumné otázky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2439879"/>
            <a:ext cx="8352928" cy="701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300" dirty="0" smtClean="0"/>
              <a:t>Otázka </a:t>
            </a:r>
            <a:r>
              <a:rPr lang="cs-CZ" sz="2300" dirty="0"/>
              <a:t>č. 1: Porovnání zdících systémů vhodných pro RD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50100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300" dirty="0" smtClean="0"/>
              <a:t>Otázka </a:t>
            </a:r>
            <a:r>
              <a:rPr lang="cs-CZ" sz="2300" dirty="0"/>
              <a:t>č. </a:t>
            </a:r>
            <a:r>
              <a:rPr lang="cs-CZ" sz="2300" dirty="0" smtClean="0"/>
              <a:t>2: </a:t>
            </a:r>
            <a:r>
              <a:rPr lang="cs-CZ" sz="2400" dirty="0"/>
              <a:t>Porovnání stropních konstrukcí vhodných pro RD</a:t>
            </a:r>
            <a:endParaRPr lang="cs-CZ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08720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000" dirty="0" smtClean="0"/>
          </a:p>
          <a:p>
            <a:pPr marL="514350" indent="-514350"/>
            <a:r>
              <a:rPr lang="cs-CZ" sz="3500" b="1" dirty="0" smtClean="0"/>
              <a:t>4. Metodika práce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2276872"/>
            <a:ext cx="835292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300" dirty="0" err="1" smtClean="0"/>
              <a:t>Multikriteriální</a:t>
            </a:r>
            <a:r>
              <a:rPr lang="cs-CZ" sz="2300" dirty="0" smtClean="0"/>
              <a:t> analýza = porovnání alternativních řešení podle kvantitativních a kvalitativních kritérií.</a:t>
            </a:r>
            <a:endParaRPr lang="cs-CZ" sz="23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3717032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Zdící systémy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Součinitel prostupu tepla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Pevnost v tlaku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Protipožární odolnost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Vážená zvuková </a:t>
            </a:r>
            <a:r>
              <a:rPr lang="cs-CZ" dirty="0" smtClean="0"/>
              <a:t>neprůzvučnost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Cena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Rychlost výstavby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4048" y="3717032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Stropní konstrukce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Součinitel prostupu tepla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Zvuková neprůzvučnost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Kročejová</a:t>
            </a:r>
            <a:r>
              <a:rPr lang="cs-CZ" dirty="0" smtClean="0"/>
              <a:t> neprůzvučnost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Protipožární odolnost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Cena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Rychlost výstavby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000" dirty="0" smtClean="0"/>
          </a:p>
          <a:p>
            <a:pPr marL="514350" indent="-514350"/>
            <a:r>
              <a:rPr lang="cs-CZ" sz="3500" b="1" dirty="0" smtClean="0"/>
              <a:t>5. Výsledky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636912"/>
            <a:ext cx="345638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Zdící systémy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Iglubrick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smtClean="0"/>
              <a:t>2. </a:t>
            </a:r>
            <a:r>
              <a:rPr lang="cs-CZ" dirty="0" err="1" smtClean="0"/>
              <a:t>Porotherm</a:t>
            </a:r>
            <a:r>
              <a:rPr lang="cs-CZ" dirty="0" smtClean="0"/>
              <a:t> 50T </a:t>
            </a:r>
            <a:r>
              <a:rPr lang="cs-CZ" dirty="0" err="1" smtClean="0"/>
              <a:t>Profi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3. </a:t>
            </a:r>
            <a:r>
              <a:rPr lang="cs-CZ" dirty="0" err="1" smtClean="0"/>
              <a:t>Heluz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2in1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4. </a:t>
            </a:r>
            <a:r>
              <a:rPr lang="cs-CZ" dirty="0" err="1" smtClean="0"/>
              <a:t>Ytong</a:t>
            </a:r>
            <a:r>
              <a:rPr lang="cs-CZ" dirty="0" smtClean="0"/>
              <a:t> Lambda YQ HL 500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44008" y="263691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Stropní konstrukce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1. Stropní panely </a:t>
            </a:r>
            <a:r>
              <a:rPr lang="cs-CZ" dirty="0" err="1" smtClean="0"/>
              <a:t>Spiroll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2. Strop </a:t>
            </a:r>
            <a:r>
              <a:rPr lang="cs-CZ" dirty="0" err="1" smtClean="0"/>
              <a:t>Ytong</a:t>
            </a:r>
            <a:r>
              <a:rPr lang="cs-CZ" dirty="0" smtClean="0"/>
              <a:t> Klasik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Železobetonová stropní konstrukce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4. Keramický strop </a:t>
            </a:r>
            <a:r>
              <a:rPr lang="cs-CZ" dirty="0" err="1" smtClean="0"/>
              <a:t>Porotherm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124744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000" dirty="0" smtClean="0"/>
          </a:p>
          <a:p>
            <a:pPr marL="514350" indent="-514350"/>
            <a:r>
              <a:rPr lang="cs-CZ" sz="3500" b="1" dirty="0"/>
              <a:t>6</a:t>
            </a:r>
            <a:r>
              <a:rPr lang="cs-CZ" sz="3500" b="1" dirty="0" smtClean="0"/>
              <a:t>. Otázky vedoucího práce a oponenta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314096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u="sng" dirty="0" smtClean="0"/>
              <a:t>Otázka vedoucího práce: </a:t>
            </a:r>
          </a:p>
          <a:p>
            <a:r>
              <a:rPr lang="cs-CZ" sz="2400" dirty="0" smtClean="0"/>
              <a:t>Je </a:t>
            </a:r>
            <a:r>
              <a:rPr lang="cs-CZ" sz="2400" dirty="0"/>
              <a:t>vámi použitá metoda </a:t>
            </a:r>
            <a:r>
              <a:rPr lang="cs-CZ" sz="2400" dirty="0" err="1"/>
              <a:t>multikriteriálního</a:t>
            </a:r>
            <a:r>
              <a:rPr lang="cs-CZ" sz="2400" dirty="0"/>
              <a:t> hodnocení variant objektivní či </a:t>
            </a:r>
            <a:r>
              <a:rPr lang="cs-CZ" sz="2400" dirty="0" smtClean="0"/>
              <a:t>subjektivní?</a:t>
            </a:r>
            <a:endParaRPr lang="cs-CZ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124744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000" dirty="0" smtClean="0"/>
          </a:p>
          <a:p>
            <a:pPr marL="514350" indent="-514350"/>
            <a:r>
              <a:rPr lang="cs-CZ" sz="3500" b="1" dirty="0"/>
              <a:t>6</a:t>
            </a:r>
            <a:r>
              <a:rPr lang="cs-CZ" sz="3500" b="1" dirty="0" smtClean="0"/>
              <a:t>. Otázky vedoucího práce a oponenta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2852936"/>
            <a:ext cx="835292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u="sng" dirty="0" smtClean="0"/>
              <a:t>Otázky oponenta: </a:t>
            </a:r>
          </a:p>
          <a:p>
            <a:endParaRPr lang="cs-CZ" sz="2300" u="sng" dirty="0"/>
          </a:p>
          <a:p>
            <a:endParaRPr lang="cs-CZ" sz="2300" u="sng" dirty="0" smtClean="0"/>
          </a:p>
        </p:txBody>
      </p:sp>
      <p:sp>
        <p:nvSpPr>
          <p:cNvPr id="4" name="Obdélník 3"/>
          <p:cNvSpPr/>
          <p:nvPr/>
        </p:nvSpPr>
        <p:spPr>
          <a:xfrm>
            <a:off x="611560" y="3356992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Bude zdivo </a:t>
            </a:r>
            <a:r>
              <a:rPr lang="cs-CZ" sz="2000" dirty="0" err="1" smtClean="0"/>
              <a:t>Iglubrick</a:t>
            </a:r>
            <a:r>
              <a:rPr lang="cs-CZ" sz="2000" dirty="0" smtClean="0"/>
              <a:t> vhodné i na patrové RD?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Jak jsou ve vybraném systému řešeny otvory v nosných konstrukcích?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Jak budou ukládány stropní panel typu </a:t>
            </a:r>
            <a:r>
              <a:rPr lang="cs-CZ" sz="2000" dirty="0" err="1" smtClean="0"/>
              <a:t>spiroll</a:t>
            </a:r>
            <a:r>
              <a:rPr lang="cs-CZ" sz="2000" dirty="0" smtClean="0"/>
              <a:t> na zdivo </a:t>
            </a:r>
            <a:r>
              <a:rPr lang="cs-CZ" sz="2000" dirty="0" err="1" smtClean="0"/>
              <a:t>Iglubrick</a:t>
            </a:r>
            <a:r>
              <a:rPr lang="cs-CZ" sz="200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Docílí se skutečně klasickým ŽB stropem větší prostorově flexibility (méně podpůrných konstrukcí) než při užití předepjatých panelů typu </a:t>
            </a:r>
            <a:r>
              <a:rPr lang="cs-CZ" sz="2000" dirty="0" err="1" smtClean="0"/>
              <a:t>Spiroll</a:t>
            </a:r>
            <a:r>
              <a:rPr lang="cs-CZ" sz="2000" dirty="0" smtClean="0"/>
              <a:t>, jak je uvedeno v diskuzi ke stropním systémům?</a:t>
            </a: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309</Words>
  <Application>Microsoft Office PowerPoint</Application>
  <PresentationFormat>Předvádění na obrazovce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OBHAJOBA BAKALÁŘSKÉ PRÁCE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uzivatel</dc:creator>
  <cp:lastModifiedBy>uzivatel</cp:lastModifiedBy>
  <cp:revision>7</cp:revision>
  <dcterms:created xsi:type="dcterms:W3CDTF">2023-06-12T17:56:06Z</dcterms:created>
  <dcterms:modified xsi:type="dcterms:W3CDTF">2023-06-12T19:03:32Z</dcterms:modified>
</cp:coreProperties>
</file>