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71" r:id="rId9"/>
    <p:sldId id="264" r:id="rId10"/>
    <p:sldId id="273" r:id="rId11"/>
    <p:sldId id="266" r:id="rId12"/>
    <p:sldId id="27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F27AD-958D-4746-8C66-DC3FD751AE61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2521-7AE8-4439-B32A-AE46007FC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87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79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00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700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17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83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0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146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06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84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0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4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50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79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14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612A99C-4C4A-4403-B7CD-197885D7196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B919837-D021-4F79-A46F-E289B79E3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554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CC5CE-B447-55C7-8A07-9D7A93AAB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cs-CZ" sz="3600" b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Návrh optimální metody spojování měděných trubek</a:t>
            </a:r>
            <a:b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8503F1-9D28-0498-977A-49FFAC19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75101"/>
            <a:ext cx="6962275" cy="1980615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Autor bakalářské práce: Marek Novotný</a:t>
            </a:r>
          </a:p>
          <a:p>
            <a:pPr algn="l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Vedoucí bakalářské práce: Ing. Martin Podařil, PhD. et PhD</a:t>
            </a:r>
          </a:p>
          <a:p>
            <a:pPr algn="l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Oponent bakalářské práce: </a:t>
            </a: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Ing. Zdeněk </a:t>
            </a:r>
            <a:r>
              <a:rPr lang="cs-CZ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Mareška</a:t>
            </a:r>
            <a:endParaRPr lang="cs-CZ" sz="20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České Budějovice, 2023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4ADA14-462B-0BFB-317A-EF5D68B745E0}"/>
              </a:ext>
            </a:extLst>
          </p:cNvPr>
          <p:cNvSpPr txBox="1"/>
          <p:nvPr/>
        </p:nvSpPr>
        <p:spPr>
          <a:xfrm>
            <a:off x="1314092" y="199033"/>
            <a:ext cx="6193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Vysoká škola technická a ekonomická v Českých Budějovicích Ústav technicko-technologický 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Katedra strojírenství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0F88928-31B0-28CD-BB98-CF472445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0"/>
            <a:ext cx="1319843" cy="131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459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B088F-324C-379E-01AD-F76D557D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Cenové porovnání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4042BE-497B-ABF3-310B-2799A49E1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727200"/>
            <a:ext cx="5950857" cy="3976914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Tvrdé pájení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4 197,- Kč 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(2 016,4 + 2180,95 Kč)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Měkké pájení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6 150,- Kč 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(2 016,4 + 4 134 Kč)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Lisování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	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8 063,- Kč</a:t>
            </a:r>
            <a:endParaRPr lang="cs-CZ" sz="2400" dirty="0"/>
          </a:p>
        </p:txBody>
      </p:sp>
      <p:pic>
        <p:nvPicPr>
          <p:cNvPr id="12" name="Obrázek 11" descr="Obsah obrázku stůl&#10;&#10;Popis byl vytvořen automaticky">
            <a:extLst>
              <a:ext uri="{FF2B5EF4-FFF2-40B4-BE49-F238E27FC236}">
                <a16:creationId xmlns:a16="http://schemas.microsoft.com/office/drawing/2014/main" id="{3BF598D4-F63D-5194-E138-19FD1707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568" y="609601"/>
            <a:ext cx="4126950" cy="2362678"/>
          </a:xfrm>
          <a:prstGeom prst="rect">
            <a:avLst/>
          </a:prstGeom>
        </p:spPr>
      </p:pic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3A8922E1-A126-F15B-53A1-C61417551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46" y="3315557"/>
            <a:ext cx="4286371" cy="22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A7A59776-5948-400C-9935-7464561E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E86A2-4583-EDF2-9C8E-7EE739D7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3" y="609600"/>
            <a:ext cx="3108960" cy="2362610"/>
          </a:xfrm>
        </p:spPr>
        <p:txBody>
          <a:bodyPr>
            <a:normAutofit/>
          </a:bodyPr>
          <a:lstStyle/>
          <a:p>
            <a:r>
              <a:rPr 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Chyby ve spojování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9D95E540-2CF2-6292-1E94-9861EEC95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923" y="609600"/>
            <a:ext cx="6628583" cy="2362611"/>
          </a:xfrm>
        </p:spPr>
        <p:txBody>
          <a:bodyPr anchor="ctr"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Lisování – Optické vady, přehlédnutí O-kroužku, nečistoty,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neodhrotování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Tvrdé a měkké pájení – Znečištění na spoji, nedostatečné zahřátí spoje, pájení s připojenými armaturami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Zástupný obsah 4" descr="Obsah obrázku patro, nástroj&#10;&#10;Popis byl vytvořen automaticky">
            <a:extLst>
              <a:ext uri="{FF2B5EF4-FFF2-40B4-BE49-F238E27FC236}">
                <a16:creationId xmlns:a16="http://schemas.microsoft.com/office/drawing/2014/main" id="{7D4CE15D-7B28-1589-9C8A-59777593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4" r="-4" b="17167"/>
          <a:stretch/>
        </p:blipFill>
        <p:spPr bwMode="auto">
          <a:xfrm>
            <a:off x="895352" y="3225959"/>
            <a:ext cx="3340921" cy="2677887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Obsah obrázku ryba&#10;&#10;Popis byl vytvořen automaticky">
            <a:extLst>
              <a:ext uri="{FF2B5EF4-FFF2-40B4-BE49-F238E27FC236}">
                <a16:creationId xmlns:a16="http://schemas.microsoft.com/office/drawing/2014/main" id="{5A0A45D1-94F9-41B7-0002-B831E46CE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5538"/>
          <a:stretch/>
        </p:blipFill>
        <p:spPr>
          <a:xfrm>
            <a:off x="8177133" y="3225955"/>
            <a:ext cx="3337560" cy="2677887"/>
          </a:xfrm>
          <a:prstGeom prst="roundRect">
            <a:avLst>
              <a:gd name="adj" fmla="val 0"/>
            </a:avLst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Obrázek 5" descr="Obsah obrázku cement&#10;&#10;Popis byl vytvořen automaticky">
            <a:extLst>
              <a:ext uri="{FF2B5EF4-FFF2-40B4-BE49-F238E27FC236}">
                <a16:creationId xmlns:a16="http://schemas.microsoft.com/office/drawing/2014/main" id="{3BEC502C-AC1C-EA0E-C46D-DF2360B875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15269" r="-2254" b="33380"/>
          <a:stretch/>
        </p:blipFill>
        <p:spPr bwMode="auto">
          <a:xfrm>
            <a:off x="4537923" y="3225956"/>
            <a:ext cx="3337560" cy="2677887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87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66933-4614-AA1E-9FFE-74600EB4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21B43-EA4E-5A9E-AEA1-A1F40DD7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89650"/>
            <a:ext cx="10353762" cy="4058751"/>
          </a:xfrm>
        </p:spPr>
        <p:txBody>
          <a:bodyPr/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Časové porovnání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– Metoda lisováním je nejrychlejší z metod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Cenové porovnání – Tvrdé pájení je nejlevnější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Nejpraktičtější metoda lisováním – Kratší doba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Menší náklady na pracovníka</a:t>
            </a: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35E6E6-9422-BA38-B740-D0B765BB8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0"/>
            <a:ext cx="1319843" cy="131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072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F5E8E-930E-0895-C7CB-56759276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43775"/>
            <a:ext cx="10353762" cy="970450"/>
          </a:xfrm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Děkuji </a:t>
            </a:r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za pozornost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FB29B0-7877-C640-AC61-5C9344AA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0"/>
            <a:ext cx="1319843" cy="131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42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820DC-99F5-3383-E3A9-B9E94D3F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C4313-5EF8-580D-67F0-256532592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Cílem práce je porovnání a vyhodnocení vybraných parametrů výsledných spojů měděných trubek provedených metodami pájení a lisování. (netěsnosti, kvalita, životnost, rychlost atd.).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7B1645-0112-9D02-BBDD-FA64C5D09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0"/>
            <a:ext cx="1319843" cy="131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018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6AEB1-50AF-0218-BD4C-69C14BFA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Výzkumný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problém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BD3FAF-5C61-D608-D6FD-0FAD5E79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0"/>
            <a:ext cx="1319843" cy="131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17AEEF-C0FB-BBF8-DB54-995E2DC3B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Jakou metodou docílíme nejrychlejšího a nejkvalitnějšího zkompletování celé topné soustavy? </a:t>
            </a:r>
          </a:p>
          <a:p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Která metoda bude ekonomicky šetrnější na instalaci topného systému? </a:t>
            </a:r>
          </a:p>
          <a:p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Jaké jsou nejčastější chyby vzniklé při spojování?</a:t>
            </a:r>
          </a:p>
        </p:txBody>
      </p:sp>
    </p:spTree>
    <p:extLst>
      <p:ext uri="{BB962C8B-B14F-4D97-AF65-F5344CB8AC3E}">
        <p14:creationId xmlns:p14="http://schemas.microsoft.com/office/powerpoint/2010/main" val="81700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F5DC8-7E4B-67CB-619F-F5BF185E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Metodika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práce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F1961-A039-7B8A-D378-010B2162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Popis nástrojů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Lisování, pájení</a:t>
            </a:r>
          </a:p>
          <a:p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Zhotovení spojů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Lisování, měkké a tvrdé pájení</a:t>
            </a:r>
          </a:p>
          <a:p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Porovnání spojů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Časové a cenové porovnání</a:t>
            </a:r>
          </a:p>
          <a:p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49D30C-9C97-22E8-DFB4-D3F204149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0"/>
            <a:ext cx="1319843" cy="131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476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7A59776-5948-400C-9935-7464561E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337B1B-2955-7344-C9AC-7F12D766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3" y="609600"/>
            <a:ext cx="3108960" cy="2362610"/>
          </a:xfrm>
        </p:spPr>
        <p:txBody>
          <a:bodyPr>
            <a:normAutofit/>
          </a:bodyPr>
          <a:lstStyle/>
          <a:p>
            <a:pPr algn="r"/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Popis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03F51-CC93-FA06-E2F0-332ED0C99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923" y="609600"/>
            <a:ext cx="6628583" cy="2362611"/>
          </a:xfrm>
        </p:spPr>
        <p:txBody>
          <a:bodyPr anchor="ctr"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Lisovací nástroj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Hořák pro měkké pájení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Hořák pro tvrdé pájení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615538-95C3-0751-9FE3-2203BD92AA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2303" r="-3190" b="12303"/>
          <a:stretch/>
        </p:blipFill>
        <p:spPr bwMode="auto">
          <a:xfrm rot="10800000">
            <a:off x="1025493" y="2579077"/>
            <a:ext cx="2486936" cy="3573245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643EAC-9BEE-8084-AAD1-53199F3BEA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r="6847" b="11185"/>
          <a:stretch/>
        </p:blipFill>
        <p:spPr bwMode="auto">
          <a:xfrm>
            <a:off x="4335827" y="2767088"/>
            <a:ext cx="3108960" cy="3385235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3198A1-FE30-DFD6-D3DE-857FA13D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8988" r="8984" b="10804"/>
          <a:stretch/>
        </p:blipFill>
        <p:spPr>
          <a:xfrm>
            <a:off x="7927327" y="2579078"/>
            <a:ext cx="3037806" cy="3573246"/>
          </a:xfrm>
          <a:prstGeom prst="roundRect">
            <a:avLst>
              <a:gd name="adj" fmla="val 0"/>
            </a:avLst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333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40C4C-31EB-0864-9CD8-DD3EE28A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63" y="500936"/>
            <a:ext cx="4036713" cy="1780665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Zhotovení spojů lisováním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51FE1A3-DE9C-FB4F-2047-29965106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07" y="2400641"/>
            <a:ext cx="3310963" cy="3956423"/>
          </a:xfrm>
        </p:spPr>
        <p:txBody>
          <a:bodyPr anchor="t">
            <a:normAutofit/>
          </a:bodyPr>
          <a:lstStyle/>
          <a:p>
            <a:pPr>
              <a:buClr>
                <a:srgbClr val="B8883B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Vsunutí čelisti</a:t>
            </a:r>
          </a:p>
          <a:p>
            <a:pPr>
              <a:buClr>
                <a:srgbClr val="B8883B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Zaklapnutí pojistky</a:t>
            </a:r>
          </a:p>
          <a:p>
            <a:pPr>
              <a:buClr>
                <a:srgbClr val="B8883B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Zapojení do el. sítě</a:t>
            </a:r>
          </a:p>
          <a:p>
            <a:pPr>
              <a:buClr>
                <a:srgbClr val="B8883B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Zaklapnutí čelistí</a:t>
            </a:r>
          </a:p>
          <a:p>
            <a:pPr>
              <a:buClr>
                <a:srgbClr val="B8883B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Slisování</a:t>
            </a:r>
          </a:p>
          <a:p>
            <a:pPr>
              <a:buClr>
                <a:srgbClr val="B8883B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Odepnutí čelistí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70FD2-B13A-4556-9D05-BC82BFE6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2972" y="20963"/>
            <a:ext cx="0" cy="6858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681496DA-CF63-FE9A-6226-C671DF6BDE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r="12922"/>
          <a:stretch/>
        </p:blipFill>
        <p:spPr bwMode="auto">
          <a:xfrm>
            <a:off x="8823886" y="587475"/>
            <a:ext cx="2812851" cy="21932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D6AAD1-2EBB-2F3D-64B4-BBD645B72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3886" y="4378853"/>
            <a:ext cx="2743200" cy="1549908"/>
          </a:xfrm>
          <a:prstGeom prst="rect">
            <a:avLst/>
          </a:prstGeom>
          <a:noFill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DCF570-5FFA-4422-B8A3-C28A303E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94479" y="3429000"/>
            <a:ext cx="7498080" cy="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5123C75E-ACF5-1C42-47DF-5B4D50A999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188" y="4370281"/>
            <a:ext cx="2785868" cy="1567051"/>
          </a:xfrm>
          <a:prstGeom prst="rect">
            <a:avLst/>
          </a:prstGeom>
          <a:noFill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E32D90B-5FD5-41C6-B6BA-4C814B30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43519" y="20963"/>
            <a:ext cx="0" cy="6858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EB464C3-F662-32B5-6F68-3826C9039C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8008"/>
          <a:stretch/>
        </p:blipFill>
        <p:spPr bwMode="auto">
          <a:xfrm>
            <a:off x="5235858" y="667739"/>
            <a:ext cx="2743198" cy="203271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291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DCED5-6794-7B51-A466-A1DC6B91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79" y="609599"/>
            <a:ext cx="3335488" cy="1284941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Zhotovení spojů tvrdým pájením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AB50B7-C483-980E-E935-95B9F571B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79" y="2433899"/>
            <a:ext cx="3310963" cy="3956423"/>
          </a:xfrm>
        </p:spPr>
        <p:txBody>
          <a:bodyPr anchor="t">
            <a:normAutofit/>
          </a:bodyPr>
          <a:lstStyle/>
          <a:p>
            <a:pPr>
              <a:buClr>
                <a:srgbClr val="CE9A5C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Nanesení tavidla</a:t>
            </a:r>
          </a:p>
          <a:p>
            <a:pPr>
              <a:buClr>
                <a:srgbClr val="CE9A5C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Nastavení plamene</a:t>
            </a:r>
          </a:p>
          <a:p>
            <a:pPr>
              <a:buClr>
                <a:srgbClr val="CE9A5C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Pájení </a:t>
            </a:r>
          </a:p>
          <a:p>
            <a:pPr>
              <a:buClr>
                <a:srgbClr val="CE9A5C"/>
              </a:buClr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Očištění spoje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470FD2-B13A-4556-9D05-BC82BFE6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2972" y="20963"/>
            <a:ext cx="0" cy="6858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A645E2A-C9AC-326B-9E2E-FFD6315C43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243"/>
          <a:stretch/>
        </p:blipFill>
        <p:spPr bwMode="auto">
          <a:xfrm>
            <a:off x="9002770" y="457200"/>
            <a:ext cx="2812851" cy="23748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C169E2-042B-3B7F-49E4-CC6231BE8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1956" y="3917641"/>
            <a:ext cx="1848329" cy="2472681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DCF570-5FFA-4422-B8A3-C28A303E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94479" y="3429000"/>
            <a:ext cx="7498080" cy="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51C00BC1-174A-C9AD-7992-F53156A0B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9273338" y="3761047"/>
            <a:ext cx="2089401" cy="2785868"/>
          </a:xfrm>
          <a:prstGeom prst="rect">
            <a:avLst/>
          </a:prstGeom>
          <a:noFill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32D90B-5FD5-41C6-B6BA-4C814B30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43519" y="20963"/>
            <a:ext cx="0" cy="6858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F7A18AA-B0A4-6F25-DC4F-3EAF325A70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453" r="2432"/>
          <a:stretch/>
        </p:blipFill>
        <p:spPr bwMode="auto">
          <a:xfrm>
            <a:off x="5160109" y="457200"/>
            <a:ext cx="2743198" cy="208931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62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A59776-5948-400C-9935-7464561E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2C4654-8B1D-D1F6-A7CC-0440FDB7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3" y="609600"/>
            <a:ext cx="3531868" cy="2197768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Zhotovení spojů měkkým pájením</a:t>
            </a:r>
            <a:endParaRPr lang="cs-CZ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ED7C27-A39A-3B48-B152-0CEB7F93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574" y="590615"/>
            <a:ext cx="6628583" cy="2362611"/>
          </a:xfrm>
        </p:spPr>
        <p:txBody>
          <a:bodyPr anchor="ctr"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Nanesení tavidla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Zapálení hořáku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Nanesení pájky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Vychladnutí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C4CA43-D58C-6FD9-830E-81EB3B6BC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122"/>
          <a:stretch/>
        </p:blipFill>
        <p:spPr bwMode="auto">
          <a:xfrm rot="5400000">
            <a:off x="8559856" y="2894443"/>
            <a:ext cx="2677887" cy="3340921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B2FEDC3-30E9-B0A8-8579-0CE133F37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22" r="-2" b="-2"/>
          <a:stretch/>
        </p:blipFill>
        <p:spPr bwMode="auto">
          <a:xfrm>
            <a:off x="626104" y="2972211"/>
            <a:ext cx="3337559" cy="2931636"/>
          </a:xfrm>
          <a:prstGeom prst="roundRect">
            <a:avLst>
              <a:gd name="adj" fmla="val 0"/>
            </a:avLst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57D870A-89FD-EAF9-F279-1C4D9F8E21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7" r="-2" b="19806"/>
          <a:stretch/>
        </p:blipFill>
        <p:spPr bwMode="auto">
          <a:xfrm>
            <a:off x="4427221" y="3099085"/>
            <a:ext cx="3337560" cy="2677887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56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9F3D9-DD16-7596-23E6-FA94CF76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10517" cy="1348986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Časové porovnávání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E0B15F7-524F-BA70-7B4C-6461292F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06070"/>
            <a:ext cx="5910517" cy="3685130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Tvrdé pájení - 199 sekund</a:t>
            </a:r>
          </a:p>
          <a:p>
            <a:r>
              <a:rPr lang="cs-CZ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Měkké pájení - 125 sekund</a:t>
            </a:r>
          </a:p>
          <a:p>
            <a:r>
              <a:rPr lang="cs-CZ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Lisování 29 - sekund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5B6B2C-C44F-441A-B6EE-80D965ACA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EAD4726-4343-49C7-94B5-CEA4A3C0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0"/>
            <a:ext cx="45132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stůl&#10;&#10;Popis byl vytvořen automaticky">
            <a:extLst>
              <a:ext uri="{FF2B5EF4-FFF2-40B4-BE49-F238E27FC236}">
                <a16:creationId xmlns:a16="http://schemas.microsoft.com/office/drawing/2014/main" id="{AFA62BE8-4A50-C233-9293-B87363981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470" y="365423"/>
            <a:ext cx="3861910" cy="1876888"/>
          </a:xfrm>
          <a:prstGeom prst="rect">
            <a:avLst/>
          </a:prstGeom>
        </p:spPr>
      </p:pic>
      <p:pic>
        <p:nvPicPr>
          <p:cNvPr id="15" name="Obrázek 14" descr="Obsah obrázku stůl&#10;&#10;Popis byl vytvořen automaticky">
            <a:extLst>
              <a:ext uri="{FF2B5EF4-FFF2-40B4-BE49-F238E27FC236}">
                <a16:creationId xmlns:a16="http://schemas.microsoft.com/office/drawing/2014/main" id="{4235D4B3-F29F-AC6F-A081-24EF37F8C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585" y="2632482"/>
            <a:ext cx="3861910" cy="1593037"/>
          </a:xfrm>
          <a:prstGeom prst="rect">
            <a:avLst/>
          </a:prstGeom>
        </p:spPr>
      </p:pic>
      <p:pic>
        <p:nvPicPr>
          <p:cNvPr id="13" name="Obrázek 12" descr="Obsah obrázku stůl&#10;&#10;Popis byl vytvořen automaticky">
            <a:extLst>
              <a:ext uri="{FF2B5EF4-FFF2-40B4-BE49-F238E27FC236}">
                <a16:creationId xmlns:a16="http://schemas.microsoft.com/office/drawing/2014/main" id="{7B201B1B-3303-3CBC-1076-912F18C18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585" y="5002688"/>
            <a:ext cx="3869794" cy="11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4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608</TotalTime>
  <Words>303</Words>
  <Application>Microsoft Office PowerPoint</Application>
  <PresentationFormat>Širokoúhlá obrazovka</PresentationFormat>
  <Paragraphs>60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Calisto MT</vt:lpstr>
      <vt:lpstr>Wingdings 2</vt:lpstr>
      <vt:lpstr>Břidlice</vt:lpstr>
      <vt:lpstr>Návrh optimální metody spojování měděných trubek </vt:lpstr>
      <vt:lpstr>Cíl práce</vt:lpstr>
      <vt:lpstr>Výzkumný problém</vt:lpstr>
      <vt:lpstr>Metodika práce </vt:lpstr>
      <vt:lpstr>Popis nástrojů</vt:lpstr>
      <vt:lpstr>Zhotovení spojů lisováním</vt:lpstr>
      <vt:lpstr>Zhotovení spojů tvrdým pájením</vt:lpstr>
      <vt:lpstr>Zhotovení spojů měkkým pájením</vt:lpstr>
      <vt:lpstr>Časové porovnávání</vt:lpstr>
      <vt:lpstr>Cenové porovnání</vt:lpstr>
      <vt:lpstr>Chyby ve spojování</vt:lpstr>
      <vt:lpstr>Závěrečné shrnutí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optimální metody spojování měděných trubek </dc:title>
  <dc:creator>marek novotny</dc:creator>
  <cp:lastModifiedBy>marek novotny</cp:lastModifiedBy>
  <cp:revision>7</cp:revision>
  <dcterms:created xsi:type="dcterms:W3CDTF">2023-01-19T18:54:46Z</dcterms:created>
  <dcterms:modified xsi:type="dcterms:W3CDTF">2023-01-20T21:26:07Z</dcterms:modified>
</cp:coreProperties>
</file>