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7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13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1B08B98-9AA9-4F24-9690-36BB4EE65253}" type="datetime1">
              <a:rPr lang="cs-CZ" smtClean="0"/>
              <a:t>13.06.2023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0FB2356-45F8-4CBB-BBF8-E3F4E0C0F3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827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DCF5E-E17C-4C32-94F1-DB5FCC8E3208}" type="datetime1">
              <a:rPr lang="cs-CZ" smtClean="0"/>
              <a:pPr/>
              <a:t>13.06.2023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900A82-9926-4DBA-8BA5-A22EEB8ACF8E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423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577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246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555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14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67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228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458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524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852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180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3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Přímá spojnice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bdélník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ovnoramenný trojúhelník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bdélník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bdélník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Obdélník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ovnoramenný trojúhelník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ovnoramenný trojúhelník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D9EC2-F24C-4F32-9244-90E183C6075F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73DFEC-ACC0-4F68-A501-3EF7F659AECE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8977C1-E225-42BD-9628-679E48EDC466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0" name="Textové pole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cs-CZ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2" name="Textové pole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cs-CZ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 lang="cs-CZ" noProof="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128878-C9D9-474A-AC53-14DE30C715BD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D6212B-66C4-489B-9BB4-9C00BBD4C471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4" name="Textové pole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cs-CZ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5" name="Textové pole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cs-CZ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1A374C-073D-4D6D-8CAB-3AAD8A89675E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875291-14FC-46BF-AECE-F543636C7557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8974A6-E531-4A4D-8B93-FFC5699BA3E2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82E774-0D05-4359-BAD7-A48253602F80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CF7FA1-5540-4609-9ABF-897912ADA70F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CF0BC-5F9C-4F62-9325-AAF415157670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E30087-E79B-44E1-BED9-2BB781703024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C37E9D-B266-4D03-9926-6FE8F5D453A7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74250A-6E93-4F8E-A005-00086F100932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A4381F-BDBF-4879-B44A-E7EB9A2E23AD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D59356-671C-4ADD-AA82-2CC3E4995A1F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bdélník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bdélník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ovnoramenný trojúhelník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bdélník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bdélník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bdélník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ovnoramenný trojúhelník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ovnoramenný trojúhelník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564A2D6-ED71-41D9-8246-2F37647A536D}" type="datetime1">
              <a:rPr lang="cs-CZ" noProof="0" smtClean="0"/>
              <a:t>13.06.2023</a:t>
            </a:fld>
            <a:endParaRPr lang="cs-CZ" noProof="0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2495" y="496213"/>
            <a:ext cx="7925888" cy="1881814"/>
          </a:xfrm>
        </p:spPr>
        <p:txBody>
          <a:bodyPr rtlCol="0">
            <a:normAutofit fontScale="90000"/>
          </a:bodyPr>
          <a:lstStyle/>
          <a:p>
            <a:pPr algn="ctr"/>
            <a:r>
              <a:rPr lang="cs-CZ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Návrh stolní kotoučové pily</a:t>
            </a:r>
            <a:endParaRPr lang="cs-CZ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13F0288-0A82-B0E7-209F-28D175D691AC}"/>
              </a:ext>
            </a:extLst>
          </p:cNvPr>
          <p:cNvSpPr txBox="1"/>
          <p:nvPr/>
        </p:nvSpPr>
        <p:spPr>
          <a:xfrm>
            <a:off x="3837103" y="2615351"/>
            <a:ext cx="7776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Bakalářská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práce</a:t>
            </a:r>
          </a:p>
          <a:p>
            <a:pPr algn="ct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Ústav technicko-technologický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2797646-5848-B637-E4D0-8F0BF18B5145}"/>
              </a:ext>
            </a:extLst>
          </p:cNvPr>
          <p:cNvSpPr txBox="1"/>
          <p:nvPr/>
        </p:nvSpPr>
        <p:spPr>
          <a:xfrm>
            <a:off x="4839577" y="4555142"/>
            <a:ext cx="55291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Autor práce: Lukáš Pícha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Vedoucí práce: doc. Ing. Petr Hrubý, CSc.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Oponent práce: Ing. Ján Majerník, PhD.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80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Dotazy oponenta práce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  <p:pic>
        <p:nvPicPr>
          <p:cNvPr id="4" name="Obrázek 3" descr="Obsah obrázku řada/pruh, diagram, Paralelní&#10;&#10;Popis byl vytvořen automaticky">
            <a:extLst>
              <a:ext uri="{FF2B5EF4-FFF2-40B4-BE49-F238E27FC236}">
                <a16:creationId xmlns:a16="http://schemas.microsoft.com/office/drawing/2014/main" id="{131FDFD4-BD6D-93F9-59D2-CE588C62F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3179" y="2035250"/>
            <a:ext cx="4072163" cy="393533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48B6020-A23A-7578-3CC0-7327AB36D53E}"/>
              </a:ext>
            </a:extLst>
          </p:cNvPr>
          <p:cNvSpPr txBox="1"/>
          <p:nvPr/>
        </p:nvSpPr>
        <p:spPr>
          <a:xfrm>
            <a:off x="5440214" y="1688669"/>
            <a:ext cx="4738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Kinematické schéma mechanismu</a:t>
            </a:r>
          </a:p>
        </p:txBody>
      </p:sp>
    </p:spTree>
    <p:extLst>
      <p:ext uri="{BB962C8B-B14F-4D97-AF65-F5344CB8AC3E}">
        <p14:creationId xmlns:p14="http://schemas.microsoft.com/office/powerpoint/2010/main" val="1230224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7640" y="2958485"/>
            <a:ext cx="9253503" cy="816771"/>
          </a:xfrm>
        </p:spPr>
        <p:txBody>
          <a:bodyPr rtlCol="0">
            <a:no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  <p:pic>
        <p:nvPicPr>
          <p:cNvPr id="3" name="Obrázek 2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3A1147A2-3B08-41E4-163E-C22B70CB8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4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1355884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Motivace a důvody k řešení daného problému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62699" y="2025353"/>
            <a:ext cx="7870677" cy="1222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Realizace vlastního návrhu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Vyzkoušení teoretických znalostí při návrhu</a:t>
            </a:r>
          </a:p>
        </p:txBody>
      </p:sp>
    </p:spTree>
    <p:extLst>
      <p:ext uri="{BB962C8B-B14F-4D97-AF65-F5344CB8AC3E}">
        <p14:creationId xmlns:p14="http://schemas.microsoft.com/office/powerpoint/2010/main" val="424744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28516" y="1879806"/>
            <a:ext cx="78706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Cílem práce je návrh stolní kotoučové pily k rodinnému domu. Pilový kotouč bude poháněn nepřímo, a to pomocí řemenového klínového převodu. V rámci návrhu bude vyhotoven konstrukční 3D model daného zařízení v programu Autodesk Inventor. Výpočet se bude věnovat návrhu řemenového převodu, návrhu hřídele pohánějící pilový kotouč, kritickým otáčkám hřídele, vhodnému výběru ložisek a následné kontrole navrhovaných částí.</a:t>
            </a:r>
          </a:p>
        </p:txBody>
      </p:sp>
    </p:spTree>
    <p:extLst>
      <p:ext uri="{BB962C8B-B14F-4D97-AF65-F5344CB8AC3E}">
        <p14:creationId xmlns:p14="http://schemas.microsoft.com/office/powerpoint/2010/main" val="190927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Metodika práce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19971" y="1112656"/>
            <a:ext cx="7870677" cy="3684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Literární rešerše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Popis jednotlivých dílů stolní kotoučové pily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Výběr vhodného elektromotoru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Výběr pilového kotouče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Návrh klínového převodu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Návrh hřídele pohánějící pilový kotouč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418A5AC-4C10-9829-736C-429C241B9F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112" y="4852745"/>
            <a:ext cx="4905375" cy="1950085"/>
          </a:xfrm>
          <a:prstGeom prst="rect">
            <a:avLst/>
          </a:prstGeom>
        </p:spPr>
      </p:pic>
      <p:pic>
        <p:nvPicPr>
          <p:cNvPr id="4" name="Obrázek 3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27F80BF1-231E-174F-5A78-5C001D242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8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Dosažené výsledky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19971" y="1635729"/>
            <a:ext cx="7870677" cy="2453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Navržený pohánějící mechanismus pilového kotouče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Vypočtené kritické otáčky hřídele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Konstrukční 3D model zařízení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Výkresová dokumentace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7093869-2990-78DD-B77B-824C5A1C07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112" y="4295918"/>
            <a:ext cx="4255770" cy="2472690"/>
          </a:xfrm>
          <a:prstGeom prst="rect">
            <a:avLst/>
          </a:prstGeom>
        </p:spPr>
      </p:pic>
      <p:pic>
        <p:nvPicPr>
          <p:cNvPr id="4" name="Obrázek 3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B709505E-3780-8CBF-800F-2DD7BBCBE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54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Přínos práce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19971" y="1635729"/>
            <a:ext cx="7870677" cy="2453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Jednoduchost návrhu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Jednoduchost výroby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3D upravitelný modelový návrh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Zjednodušený výpočet kritických otáček hřídele</a:t>
            </a:r>
          </a:p>
        </p:txBody>
      </p:sp>
    </p:spTree>
    <p:extLst>
      <p:ext uri="{BB962C8B-B14F-4D97-AF65-F5344CB8AC3E}">
        <p14:creationId xmlns:p14="http://schemas.microsoft.com/office/powerpoint/2010/main" val="268156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Závěrečné shrnutí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19971" y="1635729"/>
            <a:ext cx="7870677" cy="1838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Naplnění cíle práce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Zhotovený 3D model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Vypočteny kritické otáčky hřídele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01886F4-4D48-908A-5D71-C79CFD00A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112" y="3514725"/>
            <a:ext cx="4305935" cy="3343275"/>
          </a:xfrm>
          <a:prstGeom prst="rect">
            <a:avLst/>
          </a:prstGeom>
        </p:spPr>
      </p:pic>
      <p:pic>
        <p:nvPicPr>
          <p:cNvPr id="6" name="Obrázek 5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C3259C16-0554-A7EF-899F-D7E034E7C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19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Dotazy vedoucího práce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19971" y="1635729"/>
            <a:ext cx="78706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Vysvětlete podstatu metody přenosových matic a popište její možné použití při stanovení kritických otáček příčného kmitání navrženého rotoru okružní pily.</a:t>
            </a:r>
          </a:p>
        </p:txBody>
      </p:sp>
    </p:spTree>
    <p:extLst>
      <p:ext uri="{BB962C8B-B14F-4D97-AF65-F5344CB8AC3E}">
        <p14:creationId xmlns:p14="http://schemas.microsoft.com/office/powerpoint/2010/main" val="293878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Obdélník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bdélník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Obdélník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Obdélník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Volný tvar: Obrazec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9" name="Rovnoramenný trojúhelník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391" y="277091"/>
            <a:ext cx="9253503" cy="816771"/>
          </a:xfrm>
        </p:spPr>
        <p:txBody>
          <a:bodyPr rtlCol="0"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Dotazy oponenta práce</a:t>
            </a:r>
          </a:p>
        </p:txBody>
      </p:sp>
      <p:pic>
        <p:nvPicPr>
          <p:cNvPr id="9" name="Obrázek 8" descr="Obsah obrázku text, Písmo, Grafika&#10;&#10;Popis byl vytvořen automaticky">
            <a:extLst>
              <a:ext uri="{FF2B5EF4-FFF2-40B4-BE49-F238E27FC236}">
                <a16:creationId xmlns:a16="http://schemas.microsoft.com/office/drawing/2014/main" id="{1827A87C-E08A-521A-06F5-3472ADB8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65" y="6263640"/>
            <a:ext cx="2612136" cy="59436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A93FAE2-977D-343C-600A-BF23E50B8DC8}"/>
              </a:ext>
            </a:extLst>
          </p:cNvPr>
          <p:cNvSpPr txBox="1"/>
          <p:nvPr/>
        </p:nvSpPr>
        <p:spPr>
          <a:xfrm>
            <a:off x="3819971" y="1635729"/>
            <a:ext cx="78706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/>
              <a:t>Načrtnite</a:t>
            </a:r>
            <a:r>
              <a:rPr lang="cs-CZ" sz="2000" dirty="0"/>
              <a:t> </a:t>
            </a:r>
            <a:r>
              <a:rPr lang="cs-CZ" sz="2000" dirty="0" err="1"/>
              <a:t>kinematickú</a:t>
            </a:r>
            <a:r>
              <a:rPr lang="cs-CZ" sz="2000" dirty="0"/>
              <a:t> </a:t>
            </a:r>
            <a:r>
              <a:rPr lang="cs-CZ" sz="2000" dirty="0" err="1"/>
              <a:t>schému</a:t>
            </a:r>
            <a:r>
              <a:rPr lang="cs-CZ" sz="2000" dirty="0"/>
              <a:t> navrhnutého mechanizmu a </a:t>
            </a:r>
            <a:r>
              <a:rPr lang="cs-CZ" sz="2000" dirty="0" err="1"/>
              <a:t>preveďte</a:t>
            </a:r>
            <a:r>
              <a:rPr lang="cs-CZ" sz="2000" dirty="0"/>
              <a:t> kontrolu výpočtu i s </a:t>
            </a:r>
            <a:r>
              <a:rPr lang="cs-CZ" sz="2000" dirty="0" err="1"/>
              <a:t>uvažovaním</a:t>
            </a:r>
            <a:r>
              <a:rPr lang="cs-CZ" sz="2000" dirty="0"/>
              <a:t> účinností jednotlivých </a:t>
            </a:r>
            <a:r>
              <a:rPr lang="cs-CZ" sz="2000" dirty="0" err="1"/>
              <a:t>prvkov</a:t>
            </a:r>
            <a:r>
              <a:rPr lang="cs-CZ" sz="2000" dirty="0"/>
              <a:t> </a:t>
            </a:r>
            <a:r>
              <a:rPr lang="cs-CZ" sz="2000" dirty="0" err="1"/>
              <a:t>sústavy</a:t>
            </a:r>
            <a:r>
              <a:rPr lang="cs-CZ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Vyhovuje </a:t>
            </a:r>
            <a:r>
              <a:rPr lang="cs-CZ" sz="2000" dirty="0" err="1"/>
              <a:t>Vami</a:t>
            </a:r>
            <a:r>
              <a:rPr lang="cs-CZ" sz="2000" dirty="0"/>
              <a:t> </a:t>
            </a:r>
            <a:r>
              <a:rPr lang="cs-CZ" sz="2000" dirty="0" err="1"/>
              <a:t>prevedený</a:t>
            </a:r>
            <a:r>
              <a:rPr lang="cs-CZ" sz="2000" dirty="0"/>
              <a:t> výpočet i výpočtu s </a:t>
            </a:r>
            <a:r>
              <a:rPr lang="cs-CZ" sz="2000" dirty="0" err="1"/>
              <a:t>uvažovaním</a:t>
            </a:r>
            <a:r>
              <a:rPr lang="cs-CZ" sz="2000" dirty="0"/>
              <a:t> účinností? </a:t>
            </a:r>
            <a:r>
              <a:rPr lang="cs-CZ" sz="2000" dirty="0" err="1"/>
              <a:t>Porovnajte</a:t>
            </a:r>
            <a:r>
              <a:rPr lang="cs-CZ" sz="2000" dirty="0"/>
              <a:t> </a:t>
            </a:r>
            <a:r>
              <a:rPr lang="cs-CZ" sz="2000" dirty="0" err="1"/>
              <a:t>odchýlku</a:t>
            </a:r>
            <a:r>
              <a:rPr lang="cs-CZ" sz="2000" dirty="0"/>
              <a:t>/</a:t>
            </a:r>
            <a:r>
              <a:rPr lang="cs-CZ" sz="2000" dirty="0" err="1"/>
              <a:t>rozdiel</a:t>
            </a:r>
            <a:r>
              <a:rPr lang="cs-CZ" sz="2000" dirty="0"/>
              <a:t> </a:t>
            </a:r>
            <a:r>
              <a:rPr lang="cs-CZ" sz="2000" dirty="0" err="1"/>
              <a:t>vo</a:t>
            </a:r>
            <a:r>
              <a:rPr lang="cs-CZ" sz="2000" dirty="0"/>
              <a:t> výpočte.</a:t>
            </a:r>
          </a:p>
        </p:txBody>
      </p:sp>
    </p:spTree>
    <p:extLst>
      <p:ext uri="{BB962C8B-B14F-4D97-AF65-F5344CB8AC3E}">
        <p14:creationId xmlns:p14="http://schemas.microsoft.com/office/powerpoint/2010/main" val="363442357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Vlastní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FFFF"/>
      </a:accent1>
      <a:accent2>
        <a:srgbClr val="C42F1A"/>
      </a:accent2>
      <a:accent3>
        <a:srgbClr val="E6B91E"/>
      </a:accent3>
      <a:accent4>
        <a:srgbClr val="EA7666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Vlastní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397_TF89119559.potx" id="{3ED7A0C9-7616-4FE8-BFFA-C8E107F5136E}" vid="{90C4D4B3-CDA9-4FDE-913D-0B2E053E625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EF1282-A6E9-4912-8AB9-8ED69BF709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24F515-356D-4532-BE08-F6D7771916F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3E04B51-1D33-4F14-BBD7-79D7D27E2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267</Words>
  <Application>Microsoft Office PowerPoint</Application>
  <PresentationFormat>Širokoúhlá obrazovka</PresentationFormat>
  <Paragraphs>52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Wingdings 3</vt:lpstr>
      <vt:lpstr>Fazeta</vt:lpstr>
      <vt:lpstr>Návrh stolní kotoučové pily</vt:lpstr>
      <vt:lpstr>Motivace a důvody k řešení daného problému</vt:lpstr>
      <vt:lpstr>Cíl práce</vt:lpstr>
      <vt:lpstr>Metodika práce</vt:lpstr>
      <vt:lpstr>Dosažené výsledky</vt:lpstr>
      <vt:lpstr>Přínos práce</vt:lpstr>
      <vt:lpstr>Závěrečné shrnutí</vt:lpstr>
      <vt:lpstr>Dotazy vedoucího práce</vt:lpstr>
      <vt:lpstr>Dotazy oponenta práce</vt:lpstr>
      <vt:lpstr>Dotazy oponenta práce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stolní kotoučové pily</dc:title>
  <dc:creator>Lukáš Pícha</dc:creator>
  <cp:lastModifiedBy>Lukáš Pícha</cp:lastModifiedBy>
  <cp:revision>65</cp:revision>
  <dcterms:created xsi:type="dcterms:W3CDTF">2023-06-10T08:57:39Z</dcterms:created>
  <dcterms:modified xsi:type="dcterms:W3CDTF">2023-06-13T17:39:30Z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