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4" r:id="rId6"/>
    <p:sldId id="271" r:id="rId7"/>
    <p:sldId id="260" r:id="rId8"/>
    <p:sldId id="273" r:id="rId9"/>
    <p:sldId id="263" r:id="rId10"/>
    <p:sldId id="272" r:id="rId11"/>
    <p:sldId id="266" r:id="rId12"/>
    <p:sldId id="261" r:id="rId13"/>
    <p:sldId id="262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0"/>
  </p:normalViewPr>
  <p:slideViewPr>
    <p:cSldViewPr>
      <p:cViewPr>
        <p:scale>
          <a:sx n="61" d="100"/>
          <a:sy n="61" d="100"/>
        </p:scale>
        <p:origin x="-165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vawi\Desktop\K&#243;dov&#225;n&#237;%20rozhovoru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vawi\Desktop\K&#243;dov&#225;n&#237;%20rozhovor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3"/>
  <c:chart>
    <c:title>
      <c:tx>
        <c:rich>
          <a:bodyPr/>
          <a:lstStyle/>
          <a:p>
            <a:pPr>
              <a:defRPr/>
            </a:pPr>
            <a:r>
              <a:rPr lang="en-US"/>
              <a:t>Otázka č. 6: Spokojenost se stávajícími možnostmi parkování. </a:t>
            </a:r>
            <a:r>
              <a:rPr lang="en-US" sz="1200"/>
              <a:t>Ohodnoťte jako ve škole známkou od 1 do 5. 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34368033568822676"/>
          <c:w val="1"/>
          <c:h val="0.61571896390273462"/>
        </c:manualLayout>
      </c:layout>
      <c:pie3DChart>
        <c:varyColors val="1"/>
        <c:ser>
          <c:idx val="0"/>
          <c:order val="0"/>
          <c:tx>
            <c:strRef>
              <c:f>List1!$B$25:$B$26</c:f>
              <c:strCache>
                <c:ptCount val="1"/>
                <c:pt idx="0">
                  <c:v>Otázka č. 6: Spokojenost se stávajícími možnostmi parkování. Ohodnoťte jako ve škole známkou od 1 do 5. Odpověď</c:v>
                </c:pt>
              </c:strCache>
            </c:strRef>
          </c:tx>
          <c:dLbls>
            <c:dLblPos val="outEnd"/>
            <c:showPercent val="1"/>
          </c:dLbls>
          <c:val>
            <c:numRef>
              <c:f>List1!$B$27:$B$31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tx>
            <c:strRef>
              <c:f>List1!$C$25:$C$26</c:f>
              <c:strCache>
                <c:ptCount val="1"/>
                <c:pt idx="0">
                  <c:v>Otázka č. 6: Spokojenost se stávajícími možnostmi parkování. Ohodnoťte jako ve škole známkou od 1 do 5. Absolutní četnost</c:v>
                </c:pt>
              </c:strCache>
            </c:strRef>
          </c:tx>
          <c:dLbls>
            <c:showPercent val="1"/>
          </c:dLbls>
          <c:val>
            <c:numRef>
              <c:f>List1!$C$27:$C$31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24</c:v>
                </c:pt>
                <c:pt idx="3">
                  <c:v>50</c:v>
                </c:pt>
                <c:pt idx="4">
                  <c:v>61</c:v>
                </c:pt>
              </c:numCache>
            </c:numRef>
          </c:val>
        </c:ser>
        <c:ser>
          <c:idx val="2"/>
          <c:order val="2"/>
          <c:tx>
            <c:strRef>
              <c:f>List1!$D$25:$D$26</c:f>
              <c:strCache>
                <c:ptCount val="1"/>
                <c:pt idx="0">
                  <c:v>Otázka č. 6: Spokojenost se stávajícími možnostmi parkování. Ohodnoťte jako ve škole známkou od 1 do 5. Relativní četnost</c:v>
                </c:pt>
              </c:strCache>
            </c:strRef>
          </c:tx>
          <c:dLbls>
            <c:showPercent val="1"/>
          </c:dLbls>
          <c:val>
            <c:numRef>
              <c:f>List1!$D$27:$D$31</c:f>
              <c:numCache>
                <c:formatCode>0.00%</c:formatCode>
                <c:ptCount val="5"/>
                <c:pt idx="0">
                  <c:v>1.4100000000000001E-2</c:v>
                </c:pt>
                <c:pt idx="1">
                  <c:v>3.5200000000000023E-2</c:v>
                </c:pt>
                <c:pt idx="2">
                  <c:v>0.16900000000000012</c:v>
                </c:pt>
                <c:pt idx="3">
                  <c:v>0.35210000000000002</c:v>
                </c:pt>
                <c:pt idx="4">
                  <c:v>0.42960000000000015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27659435910981506"/>
          <c:y val="0.15641681566689927"/>
          <c:w val="0.34014536168182341"/>
          <c:h val="8.2474814816981434E-2"/>
        </c:manualLayout>
      </c:layout>
      <c:txPr>
        <a:bodyPr/>
        <a:lstStyle/>
        <a:p>
          <a:pPr rtl="0">
            <a:defRPr/>
          </a:pPr>
          <a:endParaRPr lang="cs-CZ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3"/>
  <c:chart>
    <c:title>
      <c:tx>
        <c:rich>
          <a:bodyPr/>
          <a:lstStyle/>
          <a:p>
            <a:pPr>
              <a:defRPr/>
            </a:pPr>
            <a:r>
              <a:rPr lang="en-US"/>
              <a:t>Otázka č. 5: Kde nejčastěji respondenti parkují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4737654320987645"/>
          <c:y val="0.24856508319571252"/>
          <c:w val="0.73919753086419793"/>
          <c:h val="0.61742852270967363"/>
        </c:manualLayout>
      </c:layout>
      <c:pie3DChart>
        <c:varyColors val="1"/>
        <c:ser>
          <c:idx val="0"/>
          <c:order val="0"/>
          <c:tx>
            <c:strRef>
              <c:f>List1!$H$30:$H$31</c:f>
              <c:strCache>
                <c:ptCount val="1"/>
                <c:pt idx="0">
                  <c:v>Otázka č. 5: Kde nejčastěji respondenti parkují Absolutní četnost</c:v>
                </c:pt>
              </c:strCache>
            </c:strRef>
          </c:tx>
          <c:dPt>
            <c:idx val="1"/>
            <c:explosion val="2"/>
          </c:dPt>
          <c:dLbls>
            <c:dLbl>
              <c:idx val="1"/>
              <c:layout>
                <c:manualLayout>
                  <c:x val="3.0864197530864209E-3"/>
                  <c:y val="4.9019456478442292E-3"/>
                </c:manualLayout>
              </c:layout>
              <c:dLblPos val="outEnd"/>
              <c:showPercent val="1"/>
            </c:dLbl>
            <c:dLblPos val="outEnd"/>
            <c:showPercent val="1"/>
          </c:dLbls>
          <c:cat>
            <c:strRef>
              <c:f>List1!$G$32:$G$36</c:f>
              <c:strCache>
                <c:ptCount val="5"/>
                <c:pt idx="0">
                  <c:v>Truhlářská</c:v>
                </c:pt>
                <c:pt idx="1">
                  <c:v>Smrkovická</c:v>
                </c:pt>
                <c:pt idx="2">
                  <c:v>tř. Přátelství – východní část</c:v>
                </c:pt>
                <c:pt idx="3">
                  <c:v>tř. Přátelství – západní část</c:v>
                </c:pt>
                <c:pt idx="4">
                  <c:v>neparkují zde často</c:v>
                </c:pt>
              </c:strCache>
            </c:strRef>
          </c:cat>
          <c:val>
            <c:numRef>
              <c:f>List1!$H$32:$H$36</c:f>
              <c:numCache>
                <c:formatCode>General</c:formatCode>
                <c:ptCount val="5"/>
                <c:pt idx="0">
                  <c:v>31</c:v>
                </c:pt>
                <c:pt idx="1">
                  <c:v>25</c:v>
                </c:pt>
                <c:pt idx="2">
                  <c:v>34</c:v>
                </c:pt>
                <c:pt idx="3">
                  <c:v>31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dLbls>
            <c:showPercent val="1"/>
          </c:dLbls>
          <c:cat>
            <c:strRef>
              <c:f>List1!$G$32:$G$36</c:f>
              <c:strCache>
                <c:ptCount val="5"/>
                <c:pt idx="0">
                  <c:v>Truhlářská</c:v>
                </c:pt>
                <c:pt idx="1">
                  <c:v>Smrkovická</c:v>
                </c:pt>
                <c:pt idx="2">
                  <c:v>tř. Přátelství – východní část</c:v>
                </c:pt>
                <c:pt idx="3">
                  <c:v>tř. Přátelství – západní část</c:v>
                </c:pt>
                <c:pt idx="4">
                  <c:v>neparkují zde často</c:v>
                </c:pt>
              </c:strCache>
            </c:strRef>
          </c:cat>
          <c:val>
            <c:numRef>
              <c:f>List1!$I$32:$I$36</c:f>
              <c:numCache>
                <c:formatCode>0.00%</c:formatCode>
                <c:ptCount val="5"/>
                <c:pt idx="0">
                  <c:v>0.21830000000000008</c:v>
                </c:pt>
                <c:pt idx="1">
                  <c:v>0.17610000000000001</c:v>
                </c:pt>
                <c:pt idx="2">
                  <c:v>0.23940000000000008</c:v>
                </c:pt>
                <c:pt idx="3">
                  <c:v>0.21830000000000008</c:v>
                </c:pt>
                <c:pt idx="4">
                  <c:v>0.14790000000000009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5.8798605035481732E-2"/>
          <c:y val="9.0624816659513246E-2"/>
          <c:w val="0.88240278992903587"/>
          <c:h val="8.8438240116596886E-2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FE940-F4B1-4885-808D-1FDF9AB5482D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CC90B-1E4F-4E74-BB3A-3DEC4A90DBA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6499-E95B-42A9-904D-906C78F39769}" type="datetime1">
              <a:rPr lang="cs-CZ" smtClean="0"/>
              <a:t>08.06.2023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B422-4880-42FF-9EF5-115000CFADC7}" type="datetime1">
              <a:rPr lang="cs-CZ" smtClean="0"/>
              <a:t>08.06.2023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2163-6F67-45D1-809E-C1BC13171ED4}" type="datetime1">
              <a:rPr lang="cs-CZ" smtClean="0"/>
              <a:t>08.06.2023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28BAF-3ABA-4C6F-B047-807AF5854B48}" type="datetime1">
              <a:rPr lang="cs-CZ" smtClean="0"/>
              <a:t>08.06.2023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AA84-7A56-412E-88E6-B8231B69C4FC}" type="datetime1">
              <a:rPr lang="cs-CZ" smtClean="0"/>
              <a:t>08.06.2023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4155-C826-4D48-9389-367126C0FF69}" type="datetime1">
              <a:rPr lang="cs-CZ" smtClean="0"/>
              <a:t>08.06.2023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F921-C974-4679-B28A-E93158D9DB91}" type="datetime1">
              <a:rPr lang="cs-CZ" smtClean="0"/>
              <a:t>08.06.2023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7AA8-5F6E-49AB-836A-A9B1B65994EC}" type="datetime1">
              <a:rPr lang="cs-CZ" smtClean="0"/>
              <a:t>08.06.2023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0772-80A5-4B03-B718-7366226A6E93}" type="datetime1">
              <a:rPr lang="cs-CZ" smtClean="0"/>
              <a:t>08.06.2023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84DA-3266-41A0-9E2D-8ED8E4C3547B}" type="datetime1">
              <a:rPr lang="cs-CZ" smtClean="0"/>
              <a:t>08.06.2023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008C-A2E9-4330-84F5-EEB13FD54A50}" type="datetime1">
              <a:rPr lang="cs-CZ" smtClean="0"/>
              <a:t>08.06.2023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E8A308-FF3D-481E-8946-98EEDEE52561}" type="datetime1">
              <a:rPr lang="cs-CZ" smtClean="0"/>
              <a:t>08.06.2023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0FAD3-4B79-4141-BAA7-54C82A6003FB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zoom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234316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Ústav technicko-technologický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5300" dirty="0" smtClean="0"/>
              <a:t>Návrh organizace parkovacích ploch ve městě Písku – sídliště Jih  </a:t>
            </a:r>
            <a:endParaRPr lang="cs-CZ" sz="5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500438"/>
            <a:ext cx="8253442" cy="2786082"/>
          </a:xfrm>
        </p:spPr>
        <p:txBody>
          <a:bodyPr/>
          <a:lstStyle/>
          <a:p>
            <a:r>
              <a:rPr lang="cs-CZ" dirty="0" smtClean="0"/>
              <a:t>Autor bakalářské práce: </a:t>
            </a:r>
            <a:r>
              <a:rPr lang="cs-CZ" dirty="0" err="1" smtClean="0"/>
              <a:t>Holkup</a:t>
            </a:r>
            <a:r>
              <a:rPr lang="cs-CZ" dirty="0" smtClean="0"/>
              <a:t> Martin</a:t>
            </a:r>
          </a:p>
          <a:p>
            <a:r>
              <a:rPr lang="cs-CZ" dirty="0" smtClean="0"/>
              <a:t>Vedoucí bakalářské práce: Ing. Ladislav  Bartuška, </a:t>
            </a:r>
            <a:r>
              <a:rPr lang="cs-CZ" dirty="0" err="1" smtClean="0"/>
              <a:t>Ph.D</a:t>
            </a:r>
            <a:r>
              <a:rPr lang="cs-CZ" dirty="0" smtClean="0"/>
              <a:t>.  </a:t>
            </a:r>
          </a:p>
          <a:p>
            <a:r>
              <a:rPr lang="cs-CZ" dirty="0" smtClean="0"/>
              <a:t>Oponent bakalářské práce: Ing. Žaneta Bartušková  </a:t>
            </a:r>
          </a:p>
          <a:p>
            <a:r>
              <a:rPr lang="cs-CZ" dirty="0" smtClean="0"/>
              <a:t>České Budějovice </a:t>
            </a:r>
          </a:p>
          <a:p>
            <a:r>
              <a:rPr lang="cs-CZ" dirty="0" smtClean="0"/>
              <a:t>2023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Nových 41 parkovacích míst. </a:t>
            </a:r>
          </a:p>
          <a:p>
            <a:endParaRPr lang="cs-CZ" dirty="0" smtClean="0"/>
          </a:p>
          <a:p>
            <a:r>
              <a:rPr lang="cs-CZ" dirty="0" smtClean="0"/>
              <a:t>Z toho 4 stání vyhrazená.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Navýšení parkovací kapacity</a:t>
            </a:r>
          </a:p>
          <a:p>
            <a:endParaRPr lang="cs-CZ" dirty="0" smtClean="0"/>
          </a:p>
          <a:p>
            <a:r>
              <a:rPr lang="cs-CZ" dirty="0" smtClean="0"/>
              <a:t>Snížení nehodovosti </a:t>
            </a:r>
          </a:p>
          <a:p>
            <a:endParaRPr lang="cs-CZ" dirty="0" smtClean="0"/>
          </a:p>
          <a:p>
            <a:r>
              <a:rPr lang="cs-CZ" dirty="0" smtClean="0"/>
              <a:t>Zvýšení spokojenosti obyvatel sídliště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vedoucího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		Prosím o upřesnění v jakém programu byl vypracován návrh na realizaci parkovacích stání, zda bude v lokalitě zachována stávající organizace dopravy a s tím související - zda šířka komunikace v místě návrhu parkovacích stání dle norem vyhovuje za předpokladu dané organizace dopravy v lokalitě.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		Mohlo by vyvstat nějaké hlavní riziko ohledně realizace nově vzniklých parkovacích míst v dané oblasti či omezení pro obyvatele vyjma provozu?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Důvody pro vypracování této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Nedostatek parkovacích míst</a:t>
            </a:r>
          </a:p>
          <a:p>
            <a:endParaRPr lang="cs-CZ" dirty="0" smtClean="0"/>
          </a:p>
          <a:p>
            <a:r>
              <a:rPr lang="cs-CZ" dirty="0" smtClean="0"/>
              <a:t>Zvýšená nehodovost </a:t>
            </a:r>
          </a:p>
          <a:p>
            <a:endParaRPr lang="cs-CZ" dirty="0" smtClean="0"/>
          </a:p>
          <a:p>
            <a:r>
              <a:rPr lang="cs-CZ" dirty="0" smtClean="0"/>
              <a:t>Zvýšení spokojenosti života lidí na sídlišti</a:t>
            </a:r>
          </a:p>
          <a:p>
            <a:endParaRPr lang="cs-CZ" dirty="0" smtClean="0"/>
          </a:p>
          <a:p>
            <a:r>
              <a:rPr lang="cs-CZ" dirty="0" smtClean="0"/>
              <a:t>Osobní zájem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		Hlavním cílem této bakalářské práce je na získaných podkladech vytvořit možný návrh parkovací plochy, v konkrétní lokalitě sídliště Jih. Problém parkovacích stání bude řešen analýzou, která bude provedena s pomocí portálu nehodovosti, dostupných údajů získaných z webových stránek města Písku a také z výzkumu na podkladě anketového šetření.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/>
          <a:lstStyle/>
          <a:p>
            <a:r>
              <a:rPr lang="cs-CZ" dirty="0" smtClean="0"/>
              <a:t>Literární rešerše. </a:t>
            </a:r>
          </a:p>
          <a:p>
            <a:endParaRPr lang="cs-CZ" dirty="0" smtClean="0"/>
          </a:p>
          <a:p>
            <a:r>
              <a:rPr lang="cs-CZ" dirty="0" smtClean="0"/>
              <a:t>Anketový průzkum.</a:t>
            </a:r>
          </a:p>
          <a:p>
            <a:endParaRPr lang="cs-CZ" dirty="0" smtClean="0"/>
          </a:p>
          <a:p>
            <a:r>
              <a:rPr lang="cs-CZ" dirty="0" smtClean="0"/>
              <a:t>Analýza získaných údajů. </a:t>
            </a:r>
          </a:p>
          <a:p>
            <a:endParaRPr lang="cs-CZ" dirty="0" smtClean="0"/>
          </a:p>
          <a:p>
            <a:r>
              <a:rPr lang="cs-CZ" dirty="0" smtClean="0"/>
              <a:t>Návrh řešení pomocí programu Auto-</a:t>
            </a:r>
            <a:r>
              <a:rPr lang="cs-CZ" dirty="0" err="1" smtClean="0"/>
              <a:t>cad</a:t>
            </a:r>
            <a:r>
              <a:rPr lang="cs-CZ" dirty="0" smtClean="0"/>
              <a:t>.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285992"/>
            <a:ext cx="7858180" cy="4214842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Aktuální situace </a:t>
            </a:r>
            <a:br>
              <a:rPr lang="cs-CZ" dirty="0" smtClean="0"/>
            </a:br>
            <a:r>
              <a:rPr lang="cs-CZ" sz="4000" dirty="0" smtClean="0"/>
              <a:t>- stávající parkovací plochy</a:t>
            </a:r>
            <a:endParaRPr lang="cs-CZ" sz="4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57158" y="621508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Město Písek (2023)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Aktuální situace </a:t>
            </a:r>
            <a:br>
              <a:rPr lang="cs-CZ" dirty="0" smtClean="0"/>
            </a:br>
            <a:r>
              <a:rPr lang="cs-CZ" sz="4000" dirty="0" smtClean="0"/>
              <a:t>– šance zaparkovat na jednotlivých ulicích sídliště Jih</a:t>
            </a:r>
            <a:endParaRPr lang="cs-CZ" sz="4000" dirty="0"/>
          </a:p>
        </p:txBody>
      </p:sp>
      <p:pic>
        <p:nvPicPr>
          <p:cNvPr id="4" name="Obrázek 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143248"/>
            <a:ext cx="3071801" cy="2071702"/>
          </a:xfrm>
          <a:prstGeom prst="rect">
            <a:avLst/>
          </a:prstGeom>
        </p:spPr>
      </p:pic>
      <p:pic>
        <p:nvPicPr>
          <p:cNvPr id="5" name="Obrázek 1"/>
          <p:cNvPicPr/>
          <p:nvPr/>
        </p:nvPicPr>
        <p:blipFill>
          <a:blip r:embed="rId3"/>
          <a:stretch>
            <a:fillRect/>
          </a:stretch>
        </p:blipFill>
        <p:spPr>
          <a:xfrm>
            <a:off x="3143240" y="3214686"/>
            <a:ext cx="2928958" cy="1981102"/>
          </a:xfrm>
          <a:prstGeom prst="rect">
            <a:avLst/>
          </a:prstGeom>
        </p:spPr>
      </p:pic>
      <p:pic>
        <p:nvPicPr>
          <p:cNvPr id="6" name="Obrázek 1"/>
          <p:cNvPicPr/>
          <p:nvPr/>
        </p:nvPicPr>
        <p:blipFill>
          <a:blip r:embed="rId4"/>
          <a:stretch>
            <a:fillRect/>
          </a:stretch>
        </p:blipFill>
        <p:spPr>
          <a:xfrm>
            <a:off x="6286480" y="3357562"/>
            <a:ext cx="2857520" cy="178595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42910" y="635795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Město Písek (2023)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Výsledky šetření </a:t>
            </a:r>
            <a:br>
              <a:rPr lang="cs-CZ" dirty="0" smtClean="0"/>
            </a:br>
            <a:endParaRPr lang="cs-CZ" sz="13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57158" y="1428736"/>
          <a:ext cx="821537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14348" y="642939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8229600" cy="5753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28662" y="635795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cs-CZ" dirty="0" smtClean="0"/>
              <a:t>Návrh řešení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rcRect l="30413" t="16176" r="30413" b="33824"/>
          <a:stretch>
            <a:fillRect/>
          </a:stretch>
        </p:blipFill>
        <p:spPr bwMode="auto">
          <a:xfrm>
            <a:off x="571472" y="1643050"/>
            <a:ext cx="807249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FAD3-4B79-4141-BAA7-54C82A6003FB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169</Words>
  <Application>Microsoft Office PowerPoint</Application>
  <PresentationFormat>Předvádění na obrazovce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  Vysoká škola technická a ekonomická v Českých Budějovicích Ústav technicko-technologický Návrh organizace parkovacích ploch ve městě Písku – sídliště Jih  </vt:lpstr>
      <vt:lpstr>Důvody pro vypracování této práce</vt:lpstr>
      <vt:lpstr>Cíl práce</vt:lpstr>
      <vt:lpstr>Metodika práce</vt:lpstr>
      <vt:lpstr>Aktuální situace  - stávající parkovací plochy</vt:lpstr>
      <vt:lpstr>Aktuální situace  – šance zaparkovat na jednotlivých ulicích sídliště Jih</vt:lpstr>
      <vt:lpstr>Výsledky šetření  </vt:lpstr>
      <vt:lpstr>Snímek 8</vt:lpstr>
      <vt:lpstr>Návrh řešení </vt:lpstr>
      <vt:lpstr>Snímek 10</vt:lpstr>
      <vt:lpstr>Přínos práce</vt:lpstr>
      <vt:lpstr>Otázky vedoucího </vt:lpstr>
      <vt:lpstr>Otázky oponenta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</dc:title>
  <dc:creator>Holkup Martin</dc:creator>
  <cp:lastModifiedBy>evawin10@seznam.cz</cp:lastModifiedBy>
  <cp:revision>11</cp:revision>
  <dcterms:created xsi:type="dcterms:W3CDTF">2023-05-16T17:35:06Z</dcterms:created>
  <dcterms:modified xsi:type="dcterms:W3CDTF">2023-06-08T20:10:24Z</dcterms:modified>
</cp:coreProperties>
</file>