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78" r:id="rId4"/>
  </p:sldMasterIdLst>
  <p:sldIdLst>
    <p:sldId id="256" r:id="rId5"/>
    <p:sldId id="259" r:id="rId6"/>
    <p:sldId id="275" r:id="rId7"/>
    <p:sldId id="263" r:id="rId8"/>
    <p:sldId id="265" r:id="rId9"/>
    <p:sldId id="279" r:id="rId10"/>
    <p:sldId id="278" r:id="rId11"/>
    <p:sldId id="267" r:id="rId12"/>
    <p:sldId id="268" r:id="rId13"/>
    <p:sldId id="284" r:id="rId14"/>
    <p:sldId id="285" r:id="rId15"/>
    <p:sldId id="296" r:id="rId16"/>
    <p:sldId id="286" r:id="rId17"/>
    <p:sldId id="292" r:id="rId18"/>
    <p:sldId id="293" r:id="rId19"/>
    <p:sldId id="288" r:id="rId20"/>
    <p:sldId id="269" r:id="rId21"/>
    <p:sldId id="290" r:id="rId22"/>
    <p:sldId id="291" r:id="rId23"/>
    <p:sldId id="270" r:id="rId24"/>
    <p:sldId id="298" r:id="rId25"/>
    <p:sldId id="272" r:id="rId26"/>
    <p:sldId id="300" r:id="rId27"/>
    <p:sldId id="301" r:id="rId28"/>
    <p:sldId id="282" r:id="rId29"/>
    <p:sldId id="281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Světlý sty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Střední sty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Tmavý styl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r>
              <a:rPr lang="cs-CZ" baseline="0">
                <a:latin typeface="Calibri Light" panose="020F0302020204030204" pitchFamily="34" charset="0"/>
                <a:cs typeface="Calibri Light" panose="020F0302020204030204" pitchFamily="34" charset="0"/>
              </a:rPr>
              <a:t>Úspora ujeté vzdálenosti a nákladů na PHM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cs-CZ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Roční ujetá vzdálenost (km)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0"/>
              <c:layout>
                <c:manualLayout>
                  <c:x val="-7.8703745288508695E-2"/>
                  <c:y val="-1.3354233812906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77-4160-8189-41F55DC77F0D}"/>
                </c:ext>
              </c:extLst>
            </c:dLbl>
            <c:dLbl>
              <c:idx val="1"/>
              <c:layout>
                <c:manualLayout>
                  <c:x val="-6.2500030182519734E-2"/>
                  <c:y val="-4.1741834733966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77-4160-8189-41F55DC77F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List1!$A$2:$A$3</c:f>
              <c:strCache>
                <c:ptCount val="2"/>
                <c:pt idx="0">
                  <c:v>Součet tras A4 a A5</c:v>
                </c:pt>
                <c:pt idx="1">
                  <c:v>Součet tras 1 a 2</c:v>
                </c:pt>
              </c:strCache>
            </c:strRef>
          </c:cat>
          <c:val>
            <c:numRef>
              <c:f>List1!$B$2:$B$3</c:f>
              <c:numCache>
                <c:formatCode>#,##0</c:formatCode>
                <c:ptCount val="2"/>
                <c:pt idx="0">
                  <c:v>96239</c:v>
                </c:pt>
                <c:pt idx="1">
                  <c:v>88452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77-4160-8189-41F55DC77F0D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Roční náklady na PHM (Kč)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0"/>
              <c:layout>
                <c:manualLayout>
                  <c:x val="-9.9537037037037035E-2"/>
                  <c:y val="-3.968253968253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77-4160-8189-41F55DC77F0D}"/>
                </c:ext>
              </c:extLst>
            </c:dLbl>
            <c:dLbl>
              <c:idx val="1"/>
              <c:layout>
                <c:manualLayout>
                  <c:x val="-9.6014796678474068E-2"/>
                  <c:y val="-5.4256501899248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C77-4160-8189-41F55DC77F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List1!$A$2:$A$3</c:f>
              <c:strCache>
                <c:ptCount val="2"/>
                <c:pt idx="0">
                  <c:v>Součet tras A4 a A5</c:v>
                </c:pt>
                <c:pt idx="1">
                  <c:v>Součet tras 1 a 2</c:v>
                </c:pt>
              </c:strCache>
            </c:strRef>
          </c:cat>
          <c:val>
            <c:numRef>
              <c:f>List1!$C$2:$C$3</c:f>
              <c:numCache>
                <c:formatCode>#,##0</c:formatCode>
                <c:ptCount val="2"/>
                <c:pt idx="0">
                  <c:v>307944</c:v>
                </c:pt>
                <c:pt idx="1">
                  <c:v>282996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C77-4160-8189-41F55DC77F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81254079"/>
        <c:axId val="1881249759"/>
        <c:axId val="0"/>
      </c:bar3DChart>
      <c:catAx>
        <c:axId val="188125407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81249759"/>
        <c:crosses val="autoZero"/>
        <c:auto val="1"/>
        <c:lblAlgn val="ctr"/>
        <c:lblOffset val="100"/>
        <c:noMultiLvlLbl val="0"/>
      </c:catAx>
      <c:valAx>
        <c:axId val="1881249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cs-CZ"/>
          </a:p>
        </c:txPr>
        <c:crossAx val="18812540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44D3-2D4D-4A93-AF26-86E927F0F866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4815-B9E2-44E0-A4EA-FEB4C008CF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219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44D3-2D4D-4A93-AF26-86E927F0F866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4815-B9E2-44E0-A4EA-FEB4C008CF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1121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44D3-2D4D-4A93-AF26-86E927F0F866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4815-B9E2-44E0-A4EA-FEB4C008CF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650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44D3-2D4D-4A93-AF26-86E927F0F866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4815-B9E2-44E0-A4EA-FEB4C008CFD2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4072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44D3-2D4D-4A93-AF26-86E927F0F866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4815-B9E2-44E0-A4EA-FEB4C008CF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108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44D3-2D4D-4A93-AF26-86E927F0F866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4815-B9E2-44E0-A4EA-FEB4C008CF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467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44D3-2D4D-4A93-AF26-86E927F0F866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4815-B9E2-44E0-A4EA-FEB4C008CF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1957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44D3-2D4D-4A93-AF26-86E927F0F866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4815-B9E2-44E0-A4EA-FEB4C008CF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0579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44D3-2D4D-4A93-AF26-86E927F0F866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4815-B9E2-44E0-A4EA-FEB4C008CF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825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44D3-2D4D-4A93-AF26-86E927F0F866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4815-B9E2-44E0-A4EA-FEB4C008CF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9508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44D3-2D4D-4A93-AF26-86E927F0F866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4815-B9E2-44E0-A4EA-FEB4C008CF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5089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44D3-2D4D-4A93-AF26-86E927F0F866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4815-B9E2-44E0-A4EA-FEB4C008CF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5958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44D3-2D4D-4A93-AF26-86E927F0F866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4815-B9E2-44E0-A4EA-FEB4C008CF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9730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44D3-2D4D-4A93-AF26-86E927F0F866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4815-B9E2-44E0-A4EA-FEB4C008CF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5454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44D3-2D4D-4A93-AF26-86E927F0F866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4815-B9E2-44E0-A4EA-FEB4C008CF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1676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44D3-2D4D-4A93-AF26-86E927F0F866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4815-B9E2-44E0-A4EA-FEB4C008CF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3100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44D3-2D4D-4A93-AF26-86E927F0F866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4815-B9E2-44E0-A4EA-FEB4C008CF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2259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57744D3-2D4D-4A93-AF26-86E927F0F866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6C54815-B9E2-44E0-A4EA-FEB4C008CF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12555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ockphoto.com/cs/vektor/ikona-%C5%BE%C3%A1rovka-s-otazn%C3%ADkem-izolovan%C3%BDm-na-b%C3%ADl%C3%A9m-pozad%C3%AD-vektorov%C3%A9-ilustrace-gm1171866478-324818647" TargetMode="External"/><Relationship Id="rId2" Type="http://schemas.openxmlformats.org/officeDocument/2006/relationships/hyperlink" Target="https://www.mediaguru.cz/clanky/2017/01/obrat-zasilkovna-cz-se-loni-priblizil-k-200-mil-kc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360EE18A-0E13-AA55-5E05-0D09AF7E7A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5672" y="64655"/>
            <a:ext cx="10002981" cy="6511637"/>
          </a:xfrm>
        </p:spPr>
        <p:txBody>
          <a:bodyPr>
            <a:normAutofit/>
          </a:bodyPr>
          <a:lstStyle/>
          <a:p>
            <a:pPr marR="179705" algn="l">
              <a:lnSpc>
                <a:spcPct val="150000"/>
              </a:lnSpc>
              <a:spcBef>
                <a:spcPts val="3000"/>
              </a:spcBef>
              <a:spcAft>
                <a:spcPts val="600"/>
              </a:spcAft>
            </a:pPr>
            <a:r>
              <a:rPr lang="cs-CZ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Vysoká škola technická a ekonomická </a:t>
            </a:r>
            <a:r>
              <a:rPr lang="cs-CZ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v Českých Budějovicích</a:t>
            </a:r>
          </a:p>
          <a:p>
            <a:pPr algn="l"/>
            <a:r>
              <a:rPr lang="cs-CZ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Ústav </a:t>
            </a:r>
            <a:r>
              <a:rPr lang="cs-CZ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technicko</a:t>
            </a:r>
            <a:r>
              <a:rPr lang="cs-CZ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– technologický</a:t>
            </a:r>
          </a:p>
          <a:p>
            <a:pPr algn="l"/>
            <a:r>
              <a:rPr lang="cs-CZ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Obor Technologie a řízení dopravy</a:t>
            </a:r>
          </a:p>
          <a:p>
            <a:endParaRPr lang="cs-CZ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cs-CZ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cs-CZ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cs-CZ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cs-CZ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cs-CZ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Autor: Hložek Tomáš</a:t>
            </a:r>
          </a:p>
          <a:p>
            <a:pPr algn="r"/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Kvalifikační stupeň: Bakalářská práce</a:t>
            </a:r>
          </a:p>
          <a:p>
            <a:pPr algn="r"/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Vedoucí práce: Ing. Josef Šedivý</a:t>
            </a:r>
          </a:p>
          <a:p>
            <a:pPr algn="r"/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Oponent: Ing. Gabriela Habánová </a:t>
            </a:r>
          </a:p>
          <a:p>
            <a:pPr algn="r"/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Rok: 2023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3F6F0F8-38B6-5A84-01B7-637132E3F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3309" cy="165330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C1B38A7-3C85-E8ED-A901-9F25E703D3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5672" y="2235200"/>
            <a:ext cx="9144000" cy="2387600"/>
          </a:xfrm>
        </p:spPr>
        <p:txBody>
          <a:bodyPr>
            <a:normAutofit/>
          </a:bodyPr>
          <a:lstStyle/>
          <a:p>
            <a:r>
              <a:rPr lang="cs-CZ" sz="4800" b="1" spc="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Optimalizace dopravních tras </a:t>
            </a:r>
            <a:br>
              <a:rPr lang="cs-CZ" sz="4800" b="1" spc="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</a:br>
            <a:r>
              <a:rPr lang="cs-CZ" sz="4800" b="1" spc="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ve sběrné službě</a:t>
            </a:r>
            <a:br>
              <a:rPr lang="cs-CZ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</a:br>
            <a:endParaRPr lang="cs-CZ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842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1F1BE8-298C-695D-5C75-AE4BAD84D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77876"/>
            <a:ext cx="10353762" cy="970450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Aplikace</a:t>
            </a:r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Clark – </a:t>
            </a:r>
            <a:r>
              <a:rPr lang="en-US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Wrightovi</a:t>
            </a:r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metody</a:t>
            </a:r>
            <a:endParaRPr lang="cs-CZ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4069FE-73BA-748F-A701-0B17F86D3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1BBD823-7915-8D98-C761-59C524727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55" y="1447800"/>
            <a:ext cx="11924842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485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19D437-E4FF-1DAC-C58D-5FBABE63A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277325"/>
            <a:ext cx="10353762" cy="970450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Aplikace</a:t>
            </a:r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Clark – </a:t>
            </a:r>
            <a:r>
              <a:rPr lang="en-US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Wrightovi</a:t>
            </a:r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metody</a:t>
            </a:r>
            <a:endParaRPr lang="cs-CZ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B67645-8570-20F8-CAFF-682FF4A94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shoji, budova&#10;&#10;Popis byl vytvořen automaticky">
            <a:extLst>
              <a:ext uri="{FF2B5EF4-FFF2-40B4-BE49-F238E27FC236}">
                <a16:creationId xmlns:a16="http://schemas.microsoft.com/office/drawing/2014/main" id="{0A198260-08CF-3365-5F01-647CDFB1B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74" y="1496804"/>
            <a:ext cx="11854001" cy="508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997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8B00C5-15AF-BEC0-A7F4-3CBFE6768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312488"/>
            <a:ext cx="10353762" cy="97045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Elementární trasy</a:t>
            </a:r>
          </a:p>
        </p:txBody>
      </p:sp>
      <p:graphicFrame>
        <p:nvGraphicFramePr>
          <p:cNvPr id="11" name="Tabulka 11">
            <a:extLst>
              <a:ext uri="{FF2B5EF4-FFF2-40B4-BE49-F238E27FC236}">
                <a16:creationId xmlns:a16="http://schemas.microsoft.com/office/drawing/2014/main" id="{0156D514-1182-7483-4121-7B8BC952A0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091365"/>
              </p:ext>
            </p:extLst>
          </p:nvPr>
        </p:nvGraphicFramePr>
        <p:xfrm>
          <a:off x="4924939" y="1463724"/>
          <a:ext cx="6129033" cy="508178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38560">
                  <a:extLst>
                    <a:ext uri="{9D8B030D-6E8A-4147-A177-3AD203B41FA5}">
                      <a16:colId xmlns:a16="http://schemas.microsoft.com/office/drawing/2014/main" val="1278036217"/>
                    </a:ext>
                  </a:extLst>
                </a:gridCol>
                <a:gridCol w="1544430">
                  <a:extLst>
                    <a:ext uri="{9D8B030D-6E8A-4147-A177-3AD203B41FA5}">
                      <a16:colId xmlns:a16="http://schemas.microsoft.com/office/drawing/2014/main" val="2996837203"/>
                    </a:ext>
                  </a:extLst>
                </a:gridCol>
                <a:gridCol w="1487054">
                  <a:extLst>
                    <a:ext uri="{9D8B030D-6E8A-4147-A177-3AD203B41FA5}">
                      <a16:colId xmlns:a16="http://schemas.microsoft.com/office/drawing/2014/main" val="1820052541"/>
                    </a:ext>
                  </a:extLst>
                </a:gridCol>
                <a:gridCol w="1558989">
                  <a:extLst>
                    <a:ext uri="{9D8B030D-6E8A-4147-A177-3AD203B41FA5}">
                      <a16:colId xmlns:a16="http://schemas.microsoft.com/office/drawing/2014/main" val="2465535291"/>
                    </a:ext>
                  </a:extLst>
                </a:gridCol>
              </a:tblGrid>
              <a:tr h="1680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</a:rPr>
                        <a:t>Trasy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0" marR="321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</a:rPr>
                        <a:t>Vzdálenost (km)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0" marR="321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</a:rPr>
                        <a:t>Doba okruhu (h)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0" marR="321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</a:rPr>
                        <a:t>Množství zásilek (ks)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0" marR="32140" marT="0" marB="0"/>
                </a:tc>
                <a:extLst>
                  <a:ext uri="{0D108BD9-81ED-4DB2-BD59-A6C34878D82A}">
                    <a16:rowId xmlns:a16="http://schemas.microsoft.com/office/drawing/2014/main" val="500992443"/>
                  </a:ext>
                </a:extLst>
              </a:tr>
              <a:tr h="1680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</a:rPr>
                        <a:t>V₀ – V</a:t>
                      </a:r>
                      <a:r>
                        <a:rPr lang="cs-CZ" sz="1200" baseline="-25000" dirty="0">
                          <a:effectLst/>
                        </a:rPr>
                        <a:t>1</a:t>
                      </a:r>
                      <a:r>
                        <a:rPr lang="cs-CZ" sz="1200" dirty="0">
                          <a:effectLst/>
                        </a:rPr>
                        <a:t> – V₀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0" marR="321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85,2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0" marR="321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1,43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0" marR="321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1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0" marR="32140" marT="0" marB="0"/>
                </a:tc>
                <a:extLst>
                  <a:ext uri="{0D108BD9-81ED-4DB2-BD59-A6C34878D82A}">
                    <a16:rowId xmlns:a16="http://schemas.microsoft.com/office/drawing/2014/main" val="154959607"/>
                  </a:ext>
                </a:extLst>
              </a:tr>
              <a:tr h="1680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</a:rPr>
                        <a:t>V₀ – V</a:t>
                      </a:r>
                      <a:r>
                        <a:rPr lang="cs-CZ" sz="1200" baseline="-25000" dirty="0">
                          <a:effectLst/>
                        </a:rPr>
                        <a:t>2 </a:t>
                      </a:r>
                      <a:r>
                        <a:rPr lang="cs-CZ" sz="1200" dirty="0">
                          <a:effectLst/>
                        </a:rPr>
                        <a:t>– V₀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0" marR="321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</a:rPr>
                        <a:t>93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0" marR="321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1,53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0" marR="321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1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0" marR="32140" marT="0" marB="0"/>
                </a:tc>
                <a:extLst>
                  <a:ext uri="{0D108BD9-81ED-4DB2-BD59-A6C34878D82A}">
                    <a16:rowId xmlns:a16="http://schemas.microsoft.com/office/drawing/2014/main" val="3345471065"/>
                  </a:ext>
                </a:extLst>
              </a:tr>
              <a:tr h="1680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</a:rPr>
                        <a:t>V₀ – V</a:t>
                      </a:r>
                      <a:r>
                        <a:rPr lang="cs-CZ" sz="1200" baseline="-25000" dirty="0">
                          <a:effectLst/>
                        </a:rPr>
                        <a:t>3</a:t>
                      </a:r>
                      <a:r>
                        <a:rPr lang="cs-CZ" sz="1200" dirty="0">
                          <a:effectLst/>
                        </a:rPr>
                        <a:t> – V₀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0" marR="321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93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0" marR="321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1,53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0" marR="321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1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0" marR="32140" marT="0" marB="0"/>
                </a:tc>
                <a:extLst>
                  <a:ext uri="{0D108BD9-81ED-4DB2-BD59-A6C34878D82A}">
                    <a16:rowId xmlns:a16="http://schemas.microsoft.com/office/drawing/2014/main" val="4194071117"/>
                  </a:ext>
                </a:extLst>
              </a:tr>
              <a:tr h="1680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</a:rPr>
                        <a:t>V₀ – V</a:t>
                      </a:r>
                      <a:r>
                        <a:rPr lang="cs-CZ" sz="1200" baseline="-25000" dirty="0">
                          <a:effectLst/>
                        </a:rPr>
                        <a:t>4 </a:t>
                      </a:r>
                      <a:r>
                        <a:rPr lang="cs-CZ" sz="1200" dirty="0">
                          <a:effectLst/>
                        </a:rPr>
                        <a:t>– V₀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0" marR="321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102,8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0" marR="321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1,67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0" marR="321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0" marR="32140" marT="0" marB="0"/>
                </a:tc>
                <a:extLst>
                  <a:ext uri="{0D108BD9-81ED-4DB2-BD59-A6C34878D82A}">
                    <a16:rowId xmlns:a16="http://schemas.microsoft.com/office/drawing/2014/main" val="644075348"/>
                  </a:ext>
                </a:extLst>
              </a:tr>
              <a:tr h="1680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</a:rPr>
                        <a:t>V₀ – V</a:t>
                      </a:r>
                      <a:r>
                        <a:rPr lang="cs-CZ" sz="1200" baseline="-25000" dirty="0">
                          <a:effectLst/>
                        </a:rPr>
                        <a:t>5</a:t>
                      </a:r>
                      <a:r>
                        <a:rPr lang="cs-CZ" sz="1200" dirty="0">
                          <a:effectLst/>
                        </a:rPr>
                        <a:t> – V₀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0" marR="321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</a:rPr>
                        <a:t>129,4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0" marR="321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2,07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0" marR="321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1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0" marR="32140" marT="0" marB="0"/>
                </a:tc>
                <a:extLst>
                  <a:ext uri="{0D108BD9-81ED-4DB2-BD59-A6C34878D82A}">
                    <a16:rowId xmlns:a16="http://schemas.microsoft.com/office/drawing/2014/main" val="2204083798"/>
                  </a:ext>
                </a:extLst>
              </a:tr>
              <a:tr h="1680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</a:rPr>
                        <a:t>V₀ – V</a:t>
                      </a:r>
                      <a:r>
                        <a:rPr lang="cs-CZ" sz="1200" baseline="-25000" dirty="0">
                          <a:effectLst/>
                        </a:rPr>
                        <a:t>6</a:t>
                      </a:r>
                      <a:r>
                        <a:rPr lang="cs-CZ" sz="1200" dirty="0">
                          <a:effectLst/>
                        </a:rPr>
                        <a:t> – V₀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0" marR="321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132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0" marR="321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2,07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0" marR="321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0" marR="32140" marT="0" marB="0"/>
                </a:tc>
                <a:extLst>
                  <a:ext uri="{0D108BD9-81ED-4DB2-BD59-A6C34878D82A}">
                    <a16:rowId xmlns:a16="http://schemas.microsoft.com/office/drawing/2014/main" val="2330312265"/>
                  </a:ext>
                </a:extLst>
              </a:tr>
              <a:tr h="1680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V₀ – V</a:t>
                      </a:r>
                      <a:r>
                        <a:rPr lang="cs-CZ" sz="1200" baseline="-25000">
                          <a:effectLst/>
                        </a:rPr>
                        <a:t>7 </a:t>
                      </a:r>
                      <a:r>
                        <a:rPr lang="cs-CZ" sz="1200">
                          <a:effectLst/>
                        </a:rPr>
                        <a:t>– V₀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0" marR="321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</a:rPr>
                        <a:t>133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0" marR="321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2,07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0" marR="321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1,25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0" marR="32140" marT="0" marB="0"/>
                </a:tc>
                <a:extLst>
                  <a:ext uri="{0D108BD9-81ED-4DB2-BD59-A6C34878D82A}">
                    <a16:rowId xmlns:a16="http://schemas.microsoft.com/office/drawing/2014/main" val="1119985249"/>
                  </a:ext>
                </a:extLst>
              </a:tr>
              <a:tr h="1680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V₀ – V</a:t>
                      </a:r>
                      <a:r>
                        <a:rPr lang="cs-CZ" sz="1200" baseline="-25000">
                          <a:effectLst/>
                        </a:rPr>
                        <a:t>8</a:t>
                      </a:r>
                      <a:r>
                        <a:rPr lang="cs-CZ" sz="1200">
                          <a:effectLst/>
                        </a:rPr>
                        <a:t> – V₀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0" marR="321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</a:rPr>
                        <a:t>135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0" marR="321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2,10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0" marR="321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5,25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0" marR="32140" marT="0" marB="0"/>
                </a:tc>
                <a:extLst>
                  <a:ext uri="{0D108BD9-81ED-4DB2-BD59-A6C34878D82A}">
                    <a16:rowId xmlns:a16="http://schemas.microsoft.com/office/drawing/2014/main" val="2791476966"/>
                  </a:ext>
                </a:extLst>
              </a:tr>
              <a:tr h="1680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V₀ – V</a:t>
                      </a:r>
                      <a:r>
                        <a:rPr lang="cs-CZ" sz="1200" baseline="-25000">
                          <a:effectLst/>
                        </a:rPr>
                        <a:t>9</a:t>
                      </a:r>
                      <a:r>
                        <a:rPr lang="cs-CZ" sz="1200">
                          <a:effectLst/>
                        </a:rPr>
                        <a:t> – V₀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0" marR="321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</a:rPr>
                        <a:t>134,8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0" marR="321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2,13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0" marR="321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</a:rPr>
                        <a:t>3,5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0" marR="32140" marT="0" marB="0"/>
                </a:tc>
                <a:extLst>
                  <a:ext uri="{0D108BD9-81ED-4DB2-BD59-A6C34878D82A}">
                    <a16:rowId xmlns:a16="http://schemas.microsoft.com/office/drawing/2014/main" val="2213255072"/>
                  </a:ext>
                </a:extLst>
              </a:tr>
              <a:tr h="1680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V₀ – V</a:t>
                      </a:r>
                      <a:r>
                        <a:rPr lang="cs-CZ" sz="1200" baseline="-25000">
                          <a:effectLst/>
                        </a:rPr>
                        <a:t>10</a:t>
                      </a:r>
                      <a:r>
                        <a:rPr lang="cs-CZ" sz="1200">
                          <a:effectLst/>
                        </a:rPr>
                        <a:t> – V₀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0" marR="321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135,2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0" marR="321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2,13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0" marR="321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0" marR="32140" marT="0" marB="0"/>
                </a:tc>
                <a:extLst>
                  <a:ext uri="{0D108BD9-81ED-4DB2-BD59-A6C34878D82A}">
                    <a16:rowId xmlns:a16="http://schemas.microsoft.com/office/drawing/2014/main" val="4015099018"/>
                  </a:ext>
                </a:extLst>
              </a:tr>
              <a:tr h="1680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V₀ – V</a:t>
                      </a:r>
                      <a:r>
                        <a:rPr lang="cs-CZ" sz="1200" baseline="-25000">
                          <a:effectLst/>
                        </a:rPr>
                        <a:t>11</a:t>
                      </a:r>
                      <a:r>
                        <a:rPr lang="cs-CZ" sz="1200">
                          <a:effectLst/>
                        </a:rPr>
                        <a:t> – V₀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0" marR="321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</a:rPr>
                        <a:t>134,4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0" marR="321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</a:rPr>
                        <a:t>2,13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0" marR="321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1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0" marR="32140" marT="0" marB="0"/>
                </a:tc>
                <a:extLst>
                  <a:ext uri="{0D108BD9-81ED-4DB2-BD59-A6C34878D82A}">
                    <a16:rowId xmlns:a16="http://schemas.microsoft.com/office/drawing/2014/main" val="2791827709"/>
                  </a:ext>
                </a:extLst>
              </a:tr>
              <a:tr h="1680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V₀ – V</a:t>
                      </a:r>
                      <a:r>
                        <a:rPr lang="cs-CZ" sz="1200" baseline="-25000">
                          <a:effectLst/>
                        </a:rPr>
                        <a:t>12 </a:t>
                      </a:r>
                      <a:r>
                        <a:rPr lang="cs-CZ" sz="1200">
                          <a:effectLst/>
                        </a:rPr>
                        <a:t>– V₀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0" marR="321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131,6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0" marR="321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</a:rPr>
                        <a:t>2,21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0" marR="321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1,25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0" marR="32140" marT="0" marB="0"/>
                </a:tc>
                <a:extLst>
                  <a:ext uri="{0D108BD9-81ED-4DB2-BD59-A6C34878D82A}">
                    <a16:rowId xmlns:a16="http://schemas.microsoft.com/office/drawing/2014/main" val="1163784544"/>
                  </a:ext>
                </a:extLst>
              </a:tr>
              <a:tr h="1680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V₀ – V</a:t>
                      </a:r>
                      <a:r>
                        <a:rPr lang="cs-CZ" sz="1200" baseline="-25000">
                          <a:effectLst/>
                        </a:rPr>
                        <a:t>13</a:t>
                      </a:r>
                      <a:r>
                        <a:rPr lang="cs-CZ" sz="1200">
                          <a:effectLst/>
                        </a:rPr>
                        <a:t> – V₀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0" marR="321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128,6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0" marR="321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</a:rPr>
                        <a:t>2,17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0" marR="321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1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0" marR="32140" marT="0" marB="0"/>
                </a:tc>
                <a:extLst>
                  <a:ext uri="{0D108BD9-81ED-4DB2-BD59-A6C34878D82A}">
                    <a16:rowId xmlns:a16="http://schemas.microsoft.com/office/drawing/2014/main" val="45313310"/>
                  </a:ext>
                </a:extLst>
              </a:tr>
              <a:tr h="1680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V₀ – V</a:t>
                      </a:r>
                      <a:r>
                        <a:rPr lang="cs-CZ" sz="1200" baseline="-25000">
                          <a:effectLst/>
                        </a:rPr>
                        <a:t>14</a:t>
                      </a:r>
                      <a:r>
                        <a:rPr lang="cs-CZ" sz="1200">
                          <a:effectLst/>
                        </a:rPr>
                        <a:t> – V₀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0" marR="321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134,2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0" marR="321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</a:rPr>
                        <a:t>2,17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0" marR="321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2,75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0" marR="32140" marT="0" marB="0"/>
                </a:tc>
                <a:extLst>
                  <a:ext uri="{0D108BD9-81ED-4DB2-BD59-A6C34878D82A}">
                    <a16:rowId xmlns:a16="http://schemas.microsoft.com/office/drawing/2014/main" val="528058261"/>
                  </a:ext>
                </a:extLst>
              </a:tr>
              <a:tr h="1680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V₀ – V</a:t>
                      </a:r>
                      <a:r>
                        <a:rPr lang="cs-CZ" sz="1200" baseline="-25000">
                          <a:effectLst/>
                        </a:rPr>
                        <a:t>15</a:t>
                      </a:r>
                      <a:r>
                        <a:rPr lang="cs-CZ" sz="1200">
                          <a:effectLst/>
                        </a:rPr>
                        <a:t> – V₀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0" marR="321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126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0" marR="321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2,13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0" marR="321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1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0" marR="32140" marT="0" marB="0"/>
                </a:tc>
                <a:extLst>
                  <a:ext uri="{0D108BD9-81ED-4DB2-BD59-A6C34878D82A}">
                    <a16:rowId xmlns:a16="http://schemas.microsoft.com/office/drawing/2014/main" val="1902137128"/>
                  </a:ext>
                </a:extLst>
              </a:tr>
              <a:tr h="1680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V₀ – V</a:t>
                      </a:r>
                      <a:r>
                        <a:rPr lang="cs-CZ" sz="1200" baseline="-25000">
                          <a:effectLst/>
                        </a:rPr>
                        <a:t>16</a:t>
                      </a:r>
                      <a:r>
                        <a:rPr lang="cs-CZ" sz="1200">
                          <a:effectLst/>
                        </a:rPr>
                        <a:t> – V₀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0" marR="321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125,4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0" marR="321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</a:rPr>
                        <a:t>2,11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0" marR="321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</a:rPr>
                        <a:t>1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0" marR="32140" marT="0" marB="0"/>
                </a:tc>
                <a:extLst>
                  <a:ext uri="{0D108BD9-81ED-4DB2-BD59-A6C34878D82A}">
                    <a16:rowId xmlns:a16="http://schemas.microsoft.com/office/drawing/2014/main" val="2735781850"/>
                  </a:ext>
                </a:extLst>
              </a:tr>
              <a:tr h="1680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V₀ – V</a:t>
                      </a:r>
                      <a:r>
                        <a:rPr lang="cs-CZ" sz="1200" baseline="-25000">
                          <a:effectLst/>
                        </a:rPr>
                        <a:t>17</a:t>
                      </a:r>
                      <a:r>
                        <a:rPr lang="cs-CZ" sz="1200">
                          <a:effectLst/>
                        </a:rPr>
                        <a:t> – V₀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0" marR="321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133,6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0" marR="321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2,17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0" marR="321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</a:rPr>
                        <a:t>1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0" marR="32140" marT="0" marB="0"/>
                </a:tc>
                <a:extLst>
                  <a:ext uri="{0D108BD9-81ED-4DB2-BD59-A6C34878D82A}">
                    <a16:rowId xmlns:a16="http://schemas.microsoft.com/office/drawing/2014/main" val="425995274"/>
                  </a:ext>
                </a:extLst>
              </a:tr>
              <a:tr h="1680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V₀ – V</a:t>
                      </a:r>
                      <a:r>
                        <a:rPr lang="cs-CZ" sz="1200" baseline="-25000">
                          <a:effectLst/>
                        </a:rPr>
                        <a:t>18</a:t>
                      </a:r>
                      <a:r>
                        <a:rPr lang="cs-CZ" sz="1200">
                          <a:effectLst/>
                        </a:rPr>
                        <a:t> – V₀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0" marR="321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108,8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0" marR="321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1,77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0" marR="321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</a:rPr>
                        <a:t>2,25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0" marR="32140" marT="0" marB="0"/>
                </a:tc>
                <a:extLst>
                  <a:ext uri="{0D108BD9-81ED-4DB2-BD59-A6C34878D82A}">
                    <a16:rowId xmlns:a16="http://schemas.microsoft.com/office/drawing/2014/main" val="62578167"/>
                  </a:ext>
                </a:extLst>
              </a:tr>
              <a:tr h="1680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V₀ – V</a:t>
                      </a:r>
                      <a:r>
                        <a:rPr lang="cs-CZ" sz="1200" baseline="-25000">
                          <a:effectLst/>
                        </a:rPr>
                        <a:t>19</a:t>
                      </a:r>
                      <a:r>
                        <a:rPr lang="cs-CZ" sz="1200">
                          <a:effectLst/>
                        </a:rPr>
                        <a:t> – V₀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0" marR="321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109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0" marR="321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1,73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0" marR="321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</a:rPr>
                        <a:t>2,5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0" marR="32140" marT="0" marB="0"/>
                </a:tc>
                <a:extLst>
                  <a:ext uri="{0D108BD9-81ED-4DB2-BD59-A6C34878D82A}">
                    <a16:rowId xmlns:a16="http://schemas.microsoft.com/office/drawing/2014/main" val="132784686"/>
                  </a:ext>
                </a:extLst>
              </a:tr>
              <a:tr h="1680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</a:rPr>
                        <a:t>V₀ – V</a:t>
                      </a:r>
                      <a:r>
                        <a:rPr lang="cs-CZ" sz="1200" baseline="-25000" dirty="0">
                          <a:effectLst/>
                        </a:rPr>
                        <a:t>20</a:t>
                      </a:r>
                      <a:r>
                        <a:rPr lang="cs-CZ" sz="1200" dirty="0">
                          <a:effectLst/>
                        </a:rPr>
                        <a:t> – V₀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0" marR="321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92,8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0" marR="321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1,61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0" marR="321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</a:rPr>
                        <a:t>1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0" marR="32140" marT="0" marB="0"/>
                </a:tc>
                <a:extLst>
                  <a:ext uri="{0D108BD9-81ED-4DB2-BD59-A6C34878D82A}">
                    <a16:rowId xmlns:a16="http://schemas.microsoft.com/office/drawing/2014/main" val="969651784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6BF81477-2F00-1880-AF5A-20A65A2739CA}"/>
                  </a:ext>
                </a:extLst>
              </p:cNvPr>
              <p:cNvSpPr txBox="1"/>
              <p:nvPr/>
            </p:nvSpPr>
            <p:spPr>
              <a:xfrm>
                <a:off x="397163" y="2265680"/>
                <a:ext cx="4100945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cs-CZ" sz="2000" dirty="0">
                    <a:solidFill>
                      <a:schemeClr val="tx1"/>
                    </a:solidFill>
                    <a:effectLst/>
                    <a:latin typeface="Calibri Light" panose="020F0302020204030204" pitchFamily="34" charset="0"/>
                    <a:ea typeface="Calibri" panose="020F0502020204030204" pitchFamily="34" charset="0"/>
                    <a:cs typeface="Calibri Light" panose="020F0302020204030204" pitchFamily="34" charset="0"/>
                  </a:rPr>
                  <a:t>(V</a:t>
                </a:r>
                <a:r>
                  <a:rPr lang="cs-CZ" sz="2000" baseline="-25000" dirty="0">
                    <a:solidFill>
                      <a:schemeClr val="tx1"/>
                    </a:solidFill>
                    <a:effectLst/>
                    <a:latin typeface="Calibri Light" panose="020F0302020204030204" pitchFamily="34" charset="0"/>
                    <a:ea typeface="Calibri" panose="020F0502020204030204" pitchFamily="34" charset="0"/>
                    <a:cs typeface="Calibri Light" panose="020F0302020204030204" pitchFamily="34" charset="0"/>
                  </a:rPr>
                  <a:t>0</a:t>
                </a:r>
                <a:r>
                  <a:rPr lang="cs-CZ" sz="2000" dirty="0">
                    <a:solidFill>
                      <a:schemeClr val="tx1"/>
                    </a:solidFill>
                    <a:effectLst/>
                    <a:latin typeface="Calibri Light" panose="020F0302020204030204" pitchFamily="34" charset="0"/>
                    <a:ea typeface="Calibri" panose="020F0502020204030204" pitchFamily="34" charset="0"/>
                    <a:cs typeface="Calibri Light" panose="020F0302020204030204" pitchFamily="34" charset="0"/>
                  </a:rPr>
                  <a:t>-V</a:t>
                </a:r>
                <a:r>
                  <a:rPr lang="cs-CZ" sz="2000" baseline="-25000" dirty="0">
                    <a:solidFill>
                      <a:schemeClr val="tx1"/>
                    </a:solidFill>
                    <a:effectLst/>
                    <a:latin typeface="Calibri Light" panose="020F0302020204030204" pitchFamily="34" charset="0"/>
                    <a:ea typeface="Calibri" panose="020F0502020204030204" pitchFamily="34" charset="0"/>
                    <a:cs typeface="Calibri Light" panose="020F0302020204030204" pitchFamily="34" charset="0"/>
                  </a:rPr>
                  <a:t>n</a:t>
                </a:r>
                <a:r>
                  <a:rPr lang="cs-CZ" sz="2000" dirty="0">
                    <a:solidFill>
                      <a:schemeClr val="tx1"/>
                    </a:solidFill>
                    <a:effectLst/>
                    <a:latin typeface="Calibri Light" panose="020F0302020204030204" pitchFamily="34" charset="0"/>
                    <a:ea typeface="Calibri" panose="020F0502020204030204" pitchFamily="34" charset="0"/>
                    <a:cs typeface="Calibri Light" panose="020F0302020204030204" pitchFamily="34" charset="0"/>
                  </a:rPr>
                  <a:t>-V</a:t>
                </a:r>
                <a:r>
                  <a:rPr lang="cs-CZ" sz="2000" baseline="-25000" dirty="0">
                    <a:solidFill>
                      <a:schemeClr val="tx1"/>
                    </a:solidFill>
                    <a:effectLst/>
                    <a:latin typeface="Calibri Light" panose="020F0302020204030204" pitchFamily="34" charset="0"/>
                    <a:ea typeface="Calibri" panose="020F0502020204030204" pitchFamily="34" charset="0"/>
                    <a:cs typeface="Calibri Light" panose="020F0302020204030204" pitchFamily="34" charset="0"/>
                  </a:rPr>
                  <a:t>0</a:t>
                </a:r>
                <a:r>
                  <a:rPr lang="cs-CZ" sz="2000" dirty="0">
                    <a:solidFill>
                      <a:schemeClr val="tx1"/>
                    </a:solidFill>
                    <a:effectLst/>
                    <a:latin typeface="Calibri Light" panose="020F0302020204030204" pitchFamily="34" charset="0"/>
                    <a:ea typeface="Calibri" panose="020F0502020204030204" pitchFamily="34" charset="0"/>
                    <a:cs typeface="Calibri Light" panose="020F0302020204030204" pitchFamily="34" charset="0"/>
                  </a:rPr>
                  <a:t>, kde n=1-20)</a:t>
                </a:r>
              </a:p>
              <a:p>
                <a:endParaRPr lang="cs-CZ" sz="2000" dirty="0">
                  <a:solidFill>
                    <a:schemeClr val="tx1"/>
                  </a:solidFill>
                  <a:effectLst/>
                  <a:latin typeface="Calibri Light" panose="020F0302020204030204" pitchFamily="34" charset="0"/>
                  <a:ea typeface="Calibri" panose="020F0502020204030204" pitchFamily="34" charset="0"/>
                  <a:cs typeface="Calibri Light" panose="020F030202020403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cs-CZ" sz="2000" dirty="0">
                    <a:solidFill>
                      <a:schemeClr val="tx1"/>
                    </a:solidFill>
                    <a:latin typeface="Calibri Light" panose="020F0302020204030204" pitchFamily="34" charset="0"/>
                    <a:ea typeface="Calibri" panose="020F0502020204030204" pitchFamily="34" charset="0"/>
                    <a:cs typeface="Calibri Light" panose="020F0302020204030204" pitchFamily="34" charset="0"/>
                  </a:rPr>
                  <a:t>Výpočet: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𝑐𝑒𝑙𝑘</m:t>
                        </m:r>
                      </m:sub>
                    </m:sSub>
                    <m:r>
                      <a:rPr lang="cs-CZ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=2∗</m:t>
                    </m:r>
                    <m:sSub>
                      <m:sSubPr>
                        <m:ctrlPr>
                          <a:rPr lang="cs-CZ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01</m:t>
                        </m:r>
                      </m:sub>
                    </m:sSub>
                    <m:r>
                      <a:rPr lang="cs-CZ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cs-CZ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cs-CZ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cs-CZ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cs-CZ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∗</m:t>
                    </m:r>
                    <m:r>
                      <a:rPr lang="cs-CZ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cs-CZ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cs-CZ" sz="2000" dirty="0">
                  <a:solidFill>
                    <a:schemeClr val="tx1"/>
                  </a:solidFill>
                  <a:effectLst/>
                  <a:latin typeface="Calibri Light" panose="020F0302020204030204" pitchFamily="34" charset="0"/>
                  <a:ea typeface="Calibri" panose="020F0502020204030204" pitchFamily="34" charset="0"/>
                  <a:cs typeface="Calibri Light" panose="020F0302020204030204" pitchFamily="34" charset="0"/>
                </a:endParaRPr>
              </a:p>
              <a:p>
                <a:endParaRPr lang="cs-CZ" sz="2000" dirty="0">
                  <a:solidFill>
                    <a:schemeClr val="tx1"/>
                  </a:solidFill>
                  <a:effectLst/>
                  <a:latin typeface="Calibri Light" panose="020F0302020204030204" pitchFamily="34" charset="0"/>
                  <a:ea typeface="Calibri" panose="020F0502020204030204" pitchFamily="34" charset="0"/>
                  <a:cs typeface="Calibri Light" panose="020F030202020403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cs-CZ" sz="2000" dirty="0">
                    <a:solidFill>
                      <a:schemeClr val="tx1"/>
                    </a:solidFill>
                    <a:effectLst/>
                    <a:latin typeface="Calibri Light" panose="020F0302020204030204" pitchFamily="34" charset="0"/>
                    <a:ea typeface="Calibri" panose="020F0502020204030204" pitchFamily="34" charset="0"/>
                    <a:cs typeface="Calibri Light" panose="020F0302020204030204" pitchFamily="34" charset="0"/>
                  </a:rPr>
                  <a:t>Elementární trasa obsahuje vždy pouze jeden vrchol, proto </a:t>
                </a:r>
                <a:br>
                  <a:rPr lang="cs-CZ" sz="2000" dirty="0">
                    <a:solidFill>
                      <a:schemeClr val="tx1"/>
                    </a:solidFill>
                    <a:effectLst/>
                    <a:latin typeface="Calibri Light" panose="020F0302020204030204" pitchFamily="34" charset="0"/>
                    <a:ea typeface="Calibri" panose="020F0502020204030204" pitchFamily="34" charset="0"/>
                    <a:cs typeface="Calibri Light" panose="020F0302020204030204" pitchFamily="34" charset="0"/>
                  </a:rPr>
                </a:br>
                <a:r>
                  <a:rPr lang="cs-CZ" sz="2000" dirty="0">
                    <a:solidFill>
                      <a:schemeClr val="tx1"/>
                    </a:solidFill>
                    <a:effectLst/>
                    <a:latin typeface="Calibri Light" panose="020F0302020204030204" pitchFamily="34" charset="0"/>
                    <a:ea typeface="Calibri" panose="020F0502020204030204" pitchFamily="34" charset="0"/>
                    <a:cs typeface="Calibri Light" panose="020F0302020204030204" pitchFamily="34" charset="0"/>
                  </a:rPr>
                  <a:t>q</a:t>
                </a:r>
                <a:r>
                  <a:rPr lang="cs-CZ" sz="2000" baseline="-25000" dirty="0">
                    <a:solidFill>
                      <a:schemeClr val="tx1"/>
                    </a:solidFill>
                    <a:effectLst/>
                    <a:latin typeface="Calibri Light" panose="020F0302020204030204" pitchFamily="34" charset="0"/>
                    <a:ea typeface="Calibri" panose="020F0502020204030204" pitchFamily="34" charset="0"/>
                    <a:cs typeface="Calibri Light" panose="020F0302020204030204" pitchFamily="34" charset="0"/>
                  </a:rPr>
                  <a:t>1</a:t>
                </a:r>
                <a:r>
                  <a:rPr lang="cs-CZ" sz="2000" dirty="0">
                    <a:solidFill>
                      <a:schemeClr val="tx1"/>
                    </a:solidFill>
                    <a:effectLst/>
                    <a:latin typeface="Calibri Light" panose="020F0302020204030204" pitchFamily="34" charset="0"/>
                    <a:ea typeface="Calibri" panose="020F0502020204030204" pitchFamily="34" charset="0"/>
                    <a:cs typeface="Calibri Light" panose="020F0302020204030204" pitchFamily="34" charset="0"/>
                  </a:rPr>
                  <a:t> * t = 1/6.</a:t>
                </a:r>
              </a:p>
              <a:p>
                <a:endParaRPr lang="cs-CZ" sz="2000" dirty="0">
                  <a:solidFill>
                    <a:schemeClr val="tx1"/>
                  </a:solidFill>
                  <a:effectLst/>
                  <a:latin typeface="Calibri Light" panose="020F0302020204030204" pitchFamily="34" charset="0"/>
                  <a:ea typeface="Calibri" panose="020F0502020204030204" pitchFamily="34" charset="0"/>
                  <a:cs typeface="Calibri Light" panose="020F030202020403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cs-CZ" sz="2000" dirty="0">
                    <a:latin typeface="Calibri Light" panose="020F0302020204030204" pitchFamily="34" charset="0"/>
                    <a:ea typeface="Calibri" panose="020F0502020204030204" pitchFamily="34" charset="0"/>
                    <a:cs typeface="Calibri Light" panose="020F0302020204030204" pitchFamily="34" charset="0"/>
                  </a:rPr>
                  <a:t>C</a:t>
                </a:r>
                <a:r>
                  <a:rPr lang="cs-CZ" sz="2000" dirty="0">
                    <a:effectLst/>
                    <a:latin typeface="Calibri Light" panose="020F0302020204030204" pitchFamily="34" charset="0"/>
                    <a:ea typeface="Calibri" panose="020F0502020204030204" pitchFamily="34" charset="0"/>
                    <a:cs typeface="Calibri Light" panose="020F0302020204030204" pitchFamily="34" charset="0"/>
                  </a:rPr>
                  <a:t>elková suma =</a:t>
                </a:r>
                <a:r>
                  <a:rPr lang="en-GB" sz="2000" dirty="0">
                    <a:effectLst/>
                    <a:latin typeface="Calibri Light" panose="020F0302020204030204" pitchFamily="34" charset="0"/>
                    <a:ea typeface="Calibri" panose="020F0502020204030204" pitchFamily="34" charset="0"/>
                    <a:cs typeface="Calibri Light" panose="020F0302020204030204" pitchFamily="34" charset="0"/>
                  </a:rPr>
                  <a:t>&gt;</a:t>
                </a:r>
                <a:r>
                  <a:rPr lang="cs-CZ" sz="2000" dirty="0">
                    <a:effectLst/>
                    <a:latin typeface="Calibri Light" panose="020F0302020204030204" pitchFamily="34" charset="0"/>
                    <a:ea typeface="Calibri" panose="020F0502020204030204" pitchFamily="34" charset="0"/>
                    <a:cs typeface="Calibri Light" panose="020F0302020204030204" pitchFamily="34" charset="0"/>
                  </a:rPr>
                  <a:t> 72,5 zásilek</a:t>
                </a:r>
                <a:endParaRPr lang="cs-CZ" sz="20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endParaRPr lang="cs-CZ" sz="2000" dirty="0">
                  <a:solidFill>
                    <a:schemeClr val="tx1"/>
                  </a:solidFill>
                  <a:effectLst/>
                  <a:latin typeface="Calibri Light" panose="020F0302020204030204" pitchFamily="34" charset="0"/>
                  <a:ea typeface="Calibri" panose="020F0502020204030204" pitchFamily="34" charset="0"/>
                  <a:cs typeface="Calibri Light" panose="020F0302020204030204" pitchFamily="34" charset="0"/>
                </a:endParaRPr>
              </a:p>
              <a:p>
                <a:endParaRPr lang="cs-CZ" sz="2000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6BF81477-2F00-1880-AF5A-20A65A273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63" y="2265680"/>
                <a:ext cx="4100945" cy="3477875"/>
              </a:xfrm>
              <a:prstGeom prst="rect">
                <a:avLst/>
              </a:prstGeom>
              <a:blipFill>
                <a:blip r:embed="rId2"/>
                <a:stretch>
                  <a:fillRect l="-1337" t="-105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9800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718233-78EF-2EEF-3683-898622C8A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44000"/>
            <a:ext cx="10353762" cy="970450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Aplikace</a:t>
            </a:r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Clark – </a:t>
            </a:r>
            <a:r>
              <a:rPr lang="en-US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Wrightovi</a:t>
            </a:r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metody</a:t>
            </a:r>
            <a:endParaRPr lang="cs-CZ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537CBB-0AB7-401A-6B58-12A29C015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stůl&#10;&#10;Popis byl vytvořen automaticky">
            <a:extLst>
              <a:ext uri="{FF2B5EF4-FFF2-40B4-BE49-F238E27FC236}">
                <a16:creationId xmlns:a16="http://schemas.microsoft.com/office/drawing/2014/main" id="{3D1B61E6-E83D-F8DB-93E1-758EA984E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94" y="1400175"/>
            <a:ext cx="11790164" cy="502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257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AC916F-9D3C-7204-2ABF-16391FBA9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281722"/>
            <a:ext cx="10353762" cy="970450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Aplikace</a:t>
            </a:r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Clark – </a:t>
            </a:r>
            <a:r>
              <a:rPr lang="en-US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Wrightovi</a:t>
            </a:r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metody</a:t>
            </a:r>
            <a:endParaRPr lang="cs-CZ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077" name="Obrázek 26" descr="Obsah obrázku Webové stránky&#10;&#10;Popis byl vytvořen automaticky">
            <a:extLst>
              <a:ext uri="{FF2B5EF4-FFF2-40B4-BE49-F238E27FC236}">
                <a16:creationId xmlns:a16="http://schemas.microsoft.com/office/drawing/2014/main" id="{9301DA51-2F21-57A7-7410-9F73404DF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689" y="3134456"/>
            <a:ext cx="4358518" cy="86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 pole 29">
            <a:extLst>
              <a:ext uri="{FF2B5EF4-FFF2-40B4-BE49-F238E27FC236}">
                <a16:creationId xmlns:a16="http://schemas.microsoft.com/office/drawing/2014/main" id="{5CE7F15B-BA89-063E-0CE2-093983534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1689" y="2784244"/>
            <a:ext cx="3906983" cy="36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O</a:t>
            </a:r>
            <a:r>
              <a:rPr kumimoji="0" lang="cs-CZ" altLang="cs-CZ" sz="160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brázek </a:t>
            </a:r>
            <a:r>
              <a:rPr kumimoji="0" lang="cs-CZ" altLang="cs-CZ" sz="1600" i="0" u="none" strike="noStrike" cap="none" normalizeH="0" baseline="0" dirty="0" bmk="_Toc132713073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: Excelový výpočet doby okruhu</a:t>
            </a:r>
            <a:endParaRPr kumimoji="0" lang="cs-CZ" altLang="cs-CZ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ové pole 30">
            <a:extLst>
              <a:ext uri="{FF2B5EF4-FFF2-40B4-BE49-F238E27FC236}">
                <a16:creationId xmlns:a16="http://schemas.microsoft.com/office/drawing/2014/main" id="{90B3F3C2-03BC-41BE-1ECF-E419853D2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2807" y="4436927"/>
            <a:ext cx="478313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O</a:t>
            </a:r>
            <a:r>
              <a:rPr kumimoji="0" lang="cs-CZ" altLang="cs-CZ" sz="160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brázek </a:t>
            </a:r>
            <a:r>
              <a:rPr kumimoji="0" lang="cs-CZ" altLang="cs-CZ" sz="1600" i="0" u="none" strike="noStrike" cap="none" normalizeH="0" baseline="0" dirty="0" bmk="_Toc132713072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: Výběr dat z vrcholů 36 a 37</a:t>
            </a:r>
            <a:endParaRPr kumimoji="0" lang="cs-CZ" altLang="cs-CZ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36D3109-B8B6-248A-2AEA-9C4B9CB1A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5054" y="167178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FEBD2014-8C94-FDD7-8D6B-126BBC242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969" y="775854"/>
            <a:ext cx="873395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</a:b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Iterace 1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Výpočet množství zásilek =</a:t>
            </a:r>
            <a:r>
              <a:rPr kumimoji="0" lang="en-GB" altLang="cs-CZ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&gt; </a:t>
            </a:r>
            <a:r>
              <a:rPr kumimoji="0" lang="cs-CZ" altLang="cs-CZ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V36 (2 zásilky) + V37 (1 zásilka) = 3 zásilky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" name="Obrázek 9" descr="Obsah obrázku text, křížovky&#10;&#10;Popis byl vytvořen automaticky">
            <a:extLst>
              <a:ext uri="{FF2B5EF4-FFF2-40B4-BE49-F238E27FC236}">
                <a16:creationId xmlns:a16="http://schemas.microsoft.com/office/drawing/2014/main" id="{97AEFAE0-894B-69CF-2BAC-CB670F0D1A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64992" y="2091381"/>
            <a:ext cx="1262016" cy="676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793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621892-F366-E303-B3B4-07E6F9435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Aplikace</a:t>
            </a:r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Clark – </a:t>
            </a:r>
            <a:r>
              <a:rPr lang="en-US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Wrightovi</a:t>
            </a:r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metody</a:t>
            </a:r>
            <a:endParaRPr lang="cs-CZ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70D873FA-A6AA-A59E-084A-AB08CA0F59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6703342"/>
              </p:ext>
            </p:extLst>
          </p:nvPr>
        </p:nvGraphicFramePr>
        <p:xfrm>
          <a:off x="2699471" y="2198885"/>
          <a:ext cx="6793057" cy="293509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550112">
                  <a:extLst>
                    <a:ext uri="{9D8B030D-6E8A-4147-A177-3AD203B41FA5}">
                      <a16:colId xmlns:a16="http://schemas.microsoft.com/office/drawing/2014/main" val="3312349381"/>
                    </a:ext>
                  </a:extLst>
                </a:gridCol>
                <a:gridCol w="3242945">
                  <a:extLst>
                    <a:ext uri="{9D8B030D-6E8A-4147-A177-3AD203B41FA5}">
                      <a16:colId xmlns:a16="http://schemas.microsoft.com/office/drawing/2014/main" val="1429358095"/>
                    </a:ext>
                  </a:extLst>
                </a:gridCol>
              </a:tblGrid>
              <a:tr h="6243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Největší hodnota koeficientu</a:t>
                      </a:r>
                      <a:endParaRPr lang="cs-CZ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Z36;37 = 155,3</a:t>
                      </a:r>
                      <a:endParaRPr lang="cs-CZ" sz="16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17916676"/>
                  </a:ext>
                </a:extLst>
              </a:tr>
              <a:tr h="5776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Trasa</a:t>
                      </a:r>
                      <a:endParaRPr lang="cs-CZ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V0 – V36 – V37 – V0</a:t>
                      </a:r>
                      <a:endParaRPr lang="cs-CZ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38161342"/>
                  </a:ext>
                </a:extLst>
              </a:tr>
              <a:tr h="5776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Množství zásilek (ks)</a:t>
                      </a:r>
                      <a:endParaRPr lang="cs-CZ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 </a:t>
                      </a:r>
                      <a:endParaRPr lang="cs-CZ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22398938"/>
                  </a:ext>
                </a:extLst>
              </a:tr>
              <a:tr h="5776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Doba okruhu (h)</a:t>
                      </a:r>
                      <a:endParaRPr lang="cs-CZ" sz="16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2,61 </a:t>
                      </a:r>
                      <a:endParaRPr lang="cs-CZ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86503087"/>
                  </a:ext>
                </a:extLst>
              </a:tr>
              <a:tr h="5776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Vzdálenost (km)</a:t>
                      </a:r>
                      <a:endParaRPr lang="cs-CZ" sz="16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156  </a:t>
                      </a:r>
                      <a:endParaRPr lang="cs-CZ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8656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7209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D8487D-9324-5235-A268-9AE893D6F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04800"/>
            <a:ext cx="10353762" cy="970450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Aplikace</a:t>
            </a:r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Clark – </a:t>
            </a:r>
            <a:r>
              <a:rPr lang="en-US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Wrightovi</a:t>
            </a:r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metody</a:t>
            </a:r>
            <a:endParaRPr lang="cs-CZ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241155-ED34-1CA0-51BE-76AB4B6EF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diagram, schématické&#10;&#10;Popis byl vytvořen automaticky">
            <a:extLst>
              <a:ext uri="{FF2B5EF4-FFF2-40B4-BE49-F238E27FC236}">
                <a16:creationId xmlns:a16="http://schemas.microsoft.com/office/drawing/2014/main" id="{B426E048-F849-79AD-2B65-577093E9C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08" y="1405893"/>
            <a:ext cx="11483784" cy="519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46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5C8A40-03A6-9A30-073E-C7C50E8B3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295" y="198752"/>
            <a:ext cx="10353762" cy="97045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Analýza nově vzniklé trasy 1 </a:t>
            </a:r>
          </a:p>
        </p:txBody>
      </p:sp>
      <p:graphicFrame>
        <p:nvGraphicFramePr>
          <p:cNvPr id="10" name="Zástupný obsah 9">
            <a:extLst>
              <a:ext uri="{FF2B5EF4-FFF2-40B4-BE49-F238E27FC236}">
                <a16:creationId xmlns:a16="http://schemas.microsoft.com/office/drawing/2014/main" id="{2837613F-3B98-1C00-3B88-44A43BE764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1288154"/>
              </p:ext>
            </p:extLst>
          </p:nvPr>
        </p:nvGraphicFramePr>
        <p:xfrm>
          <a:off x="5225415" y="1162250"/>
          <a:ext cx="6599654" cy="237109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472309">
                  <a:extLst>
                    <a:ext uri="{9D8B030D-6E8A-4147-A177-3AD203B41FA5}">
                      <a16:colId xmlns:a16="http://schemas.microsoft.com/office/drawing/2014/main" val="2310879072"/>
                    </a:ext>
                  </a:extLst>
                </a:gridCol>
                <a:gridCol w="4127345">
                  <a:extLst>
                    <a:ext uri="{9D8B030D-6E8A-4147-A177-3AD203B41FA5}">
                      <a16:colId xmlns:a16="http://schemas.microsoft.com/office/drawing/2014/main" val="2877836986"/>
                    </a:ext>
                  </a:extLst>
                </a:gridCol>
              </a:tblGrid>
              <a:tr h="26292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Největší hodnota koeficientu</a:t>
                      </a:r>
                      <a:endParaRPr lang="cs-CZ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Z12;15= 120,9</a:t>
                      </a:r>
                      <a:endParaRPr lang="cs-CZ" sz="16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4830215"/>
                  </a:ext>
                </a:extLst>
              </a:tr>
              <a:tr h="7768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Trasa</a:t>
                      </a:r>
                      <a:endParaRPr lang="cs-CZ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V0 – V5 – V6 – V7 – V31 – V32 – V9 – V8 – V33 – V34 – V35 – V36 – V37 – V38 – V39 – V14 – V17 – V16 – V15 – V12 – V11 – V10 – V13 – SM – V0</a:t>
                      </a:r>
                      <a:endParaRPr lang="cs-CZ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7248987"/>
                  </a:ext>
                </a:extLst>
              </a:tr>
              <a:tr h="2377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Množství zásilek (ks)</a:t>
                      </a:r>
                      <a:endParaRPr lang="cs-CZ" sz="16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39</a:t>
                      </a:r>
                      <a:endParaRPr lang="cs-CZ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2937265"/>
                  </a:ext>
                </a:extLst>
              </a:tr>
              <a:tr h="2377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Doba okruhu (h)</a:t>
                      </a:r>
                      <a:endParaRPr lang="cs-CZ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7,12</a:t>
                      </a:r>
                      <a:endParaRPr lang="cs-CZ" sz="16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6488862"/>
                  </a:ext>
                </a:extLst>
              </a:tr>
              <a:tr h="2377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Vzdálenost (km)</a:t>
                      </a:r>
                      <a:endParaRPr lang="cs-CZ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191,2 km</a:t>
                      </a:r>
                      <a:endParaRPr lang="cs-CZ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8037605"/>
                  </a:ext>
                </a:extLst>
              </a:tr>
            </a:tbl>
          </a:graphicData>
        </a:graphic>
      </p:graphicFrame>
      <p:sp>
        <p:nvSpPr>
          <p:cNvPr id="11" name="TextovéPole 10">
            <a:extLst>
              <a:ext uri="{FF2B5EF4-FFF2-40B4-BE49-F238E27FC236}">
                <a16:creationId xmlns:a16="http://schemas.microsoft.com/office/drawing/2014/main" id="{AC99D4CB-1E2A-1084-8A68-0804B32EF35C}"/>
              </a:ext>
            </a:extLst>
          </p:cNvPr>
          <p:cNvSpPr txBox="1"/>
          <p:nvPr/>
        </p:nvSpPr>
        <p:spPr>
          <a:xfrm>
            <a:off x="344224" y="1378299"/>
            <a:ext cx="48811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SM – zajížďka 1 km a 0,19 h =</a:t>
            </a:r>
            <a:r>
              <a:rPr lang="en-GB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&gt;</a:t>
            </a:r>
            <a:r>
              <a:rPr lang="cs-CZ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dodržení kapacitní a časové podmínky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22 výdejních míst, 1 svozové místo = rozvozová přeprava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Nakládka a vykládka v bodě V0 = 0,75 h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Vznik suboptimální trasy</a:t>
            </a:r>
          </a:p>
        </p:txBody>
      </p:sp>
      <p:pic>
        <p:nvPicPr>
          <p:cNvPr id="3" name="Obrázek 2" descr="Obsah obrázku mapa&#10;&#10;Popis byl vytvořen automaticky">
            <a:extLst>
              <a:ext uri="{FF2B5EF4-FFF2-40B4-BE49-F238E27FC236}">
                <a16:creationId xmlns:a16="http://schemas.microsoft.com/office/drawing/2014/main" id="{A44795CD-D53D-BBF0-5193-001DC2110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237" y="3742437"/>
            <a:ext cx="7490638" cy="299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93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CE05F4-F37D-7A48-499E-D8F1500D5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509982"/>
            <a:ext cx="10353762" cy="970450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Aplikace</a:t>
            </a:r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Clark – </a:t>
            </a:r>
            <a:r>
              <a:rPr lang="en-US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Wrightovi</a:t>
            </a:r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metody</a:t>
            </a:r>
            <a:endParaRPr lang="cs-CZ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B92F7E-A10F-3B5E-6436-54339930C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210B25B-9141-AD1C-4EC8-D354EB888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25" y="1507509"/>
            <a:ext cx="11360749" cy="513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613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9CFE55-9D36-272C-2378-B8645A424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289238"/>
            <a:ext cx="10353762" cy="97045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Analýza nově vzniklé trasy 2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BE317CDE-3564-DF00-FA2E-1DF12440E6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0065774"/>
              </p:ext>
            </p:extLst>
          </p:nvPr>
        </p:nvGraphicFramePr>
        <p:xfrm>
          <a:off x="5086328" y="1253994"/>
          <a:ext cx="6835339" cy="237109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773998">
                  <a:extLst>
                    <a:ext uri="{9D8B030D-6E8A-4147-A177-3AD203B41FA5}">
                      <a16:colId xmlns:a16="http://schemas.microsoft.com/office/drawing/2014/main" val="2749793297"/>
                    </a:ext>
                  </a:extLst>
                </a:gridCol>
                <a:gridCol w="4061341">
                  <a:extLst>
                    <a:ext uri="{9D8B030D-6E8A-4147-A177-3AD203B41FA5}">
                      <a16:colId xmlns:a16="http://schemas.microsoft.com/office/drawing/2014/main" val="3464337203"/>
                    </a:ext>
                  </a:extLst>
                </a:gridCol>
              </a:tblGrid>
              <a:tr h="24743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Největší hodnota koeficientu</a:t>
                      </a:r>
                      <a:endParaRPr lang="cs-CZ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Z21;22 = 42,6</a:t>
                      </a:r>
                      <a:endParaRPr lang="cs-CZ" sz="16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7810493"/>
                  </a:ext>
                </a:extLst>
              </a:tr>
              <a:tr h="7878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Trasa</a:t>
                      </a:r>
                      <a:endParaRPr lang="cs-CZ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V0 – V21 – V22 – V23 – V24 – V25 – V30 – V29 – V27 – SM – V28 – V26 – SM – V4 – V19 – SM – V18 – V2 – V3 – V20 – V1 – SM – V0</a:t>
                      </a:r>
                      <a:endParaRPr lang="cs-CZ" sz="16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6487127"/>
                  </a:ext>
                </a:extLst>
              </a:tr>
              <a:tr h="2411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Množství zásilek (ks)</a:t>
                      </a:r>
                      <a:endParaRPr lang="cs-CZ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33,5</a:t>
                      </a:r>
                      <a:endParaRPr lang="cs-CZ" sz="16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3592287"/>
                  </a:ext>
                </a:extLst>
              </a:tr>
              <a:tr h="2411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Doba okruhu (h)</a:t>
                      </a:r>
                      <a:endParaRPr lang="cs-CZ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6,62</a:t>
                      </a:r>
                      <a:endParaRPr lang="cs-CZ" sz="16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6108305"/>
                  </a:ext>
                </a:extLst>
              </a:tr>
              <a:tr h="2411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Vzdálenost (km)</a:t>
                      </a:r>
                      <a:endParaRPr lang="cs-CZ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160,2 km</a:t>
                      </a:r>
                      <a:endParaRPr lang="cs-CZ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7050073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8E597490-9BE2-5365-06D7-3B5673198906}"/>
              </a:ext>
            </a:extLst>
          </p:cNvPr>
          <p:cNvSpPr txBox="1"/>
          <p:nvPr/>
        </p:nvSpPr>
        <p:spPr>
          <a:xfrm>
            <a:off x="270333" y="1490008"/>
            <a:ext cx="50435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Vyčerpání všech proměnných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SM – zajížďka 11 km a 0,85 h =</a:t>
            </a:r>
            <a:r>
              <a:rPr lang="en-GB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&gt;</a:t>
            </a:r>
            <a:r>
              <a:rPr lang="cs-CZ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doplnění </a:t>
            </a:r>
            <a:br>
              <a:rPr lang="cs-CZ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cs-CZ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o svozová místa k obsloužení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17 výdejních míst, 4 svozová místa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Nakládka a vykládka v bodě V0 = 0,75 h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Vznik suboptimální trasy</a:t>
            </a:r>
          </a:p>
        </p:txBody>
      </p:sp>
      <p:pic>
        <p:nvPicPr>
          <p:cNvPr id="3" name="Obrázek 2" descr="Obsah obrázku mapa&#10;&#10;Popis byl vytvořen automaticky">
            <a:extLst>
              <a:ext uri="{FF2B5EF4-FFF2-40B4-BE49-F238E27FC236}">
                <a16:creationId xmlns:a16="http://schemas.microsoft.com/office/drawing/2014/main" id="{F47B5290-F625-AB73-01E4-AE0022146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302" y="3855404"/>
            <a:ext cx="5569248" cy="288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518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F1E8EC-186C-9C39-375F-FF5668438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Uvedení do bakalářské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F2F1C4-398C-9A3F-7A8D-E51A26663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Výzkum zaměřený na plánování dopravních tras ve společnosti Zásilkovna s. r. o.</a:t>
            </a:r>
          </a:p>
          <a:p>
            <a:r>
              <a:rPr lang="cs-CZ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Technologie přepravy zboží a kvalita poskytování dopravních služeb </a:t>
            </a:r>
          </a:p>
          <a:p>
            <a:r>
              <a:rPr lang="cs-CZ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Výkony v nákladní silniční dopravě</a:t>
            </a:r>
          </a:p>
          <a:p>
            <a:r>
              <a:rPr lang="cs-CZ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Metody operačního výzkumu</a:t>
            </a:r>
          </a:p>
          <a:p>
            <a:r>
              <a:rPr lang="cs-CZ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Cílem práce: </a:t>
            </a:r>
          </a:p>
          <a:p>
            <a:pPr marL="36900" indent="0">
              <a:buNone/>
            </a:pPr>
            <a:r>
              <a:rPr lang="cs-CZ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 Na základě vybraných metod operačního výzkumu provést optimalizaci dopravních tras pro přepravu zboží společnosti Zásilkovna s. r. o. </a:t>
            </a:r>
          </a:p>
          <a:p>
            <a:pPr marL="36900" indent="0">
              <a:buNone/>
            </a:pPr>
            <a:r>
              <a:rPr lang="cs-CZ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 Zhodnocení přepravních a manipulačních výkonů navrhovaného řešení</a:t>
            </a:r>
          </a:p>
        </p:txBody>
      </p:sp>
    </p:spTree>
    <p:extLst>
      <p:ext uri="{BB962C8B-B14F-4D97-AF65-F5344CB8AC3E}">
        <p14:creationId xmlns:p14="http://schemas.microsoft.com/office/powerpoint/2010/main" val="758824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43D16B-F36C-10B6-F684-D934608FD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314036"/>
            <a:ext cx="10353762" cy="97045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Komparace tras A4 a A5 s 1 a 2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9283EEF3-B4FD-2382-CA92-FCA80EC825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113991"/>
              </p:ext>
            </p:extLst>
          </p:nvPr>
        </p:nvGraphicFramePr>
        <p:xfrm>
          <a:off x="581286" y="4101183"/>
          <a:ext cx="6115078" cy="1116838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1588135">
                  <a:extLst>
                    <a:ext uri="{9D8B030D-6E8A-4147-A177-3AD203B41FA5}">
                      <a16:colId xmlns:a16="http://schemas.microsoft.com/office/drawing/2014/main" val="3867889778"/>
                    </a:ext>
                  </a:extLst>
                </a:gridCol>
                <a:gridCol w="1438275">
                  <a:extLst>
                    <a:ext uri="{9D8B030D-6E8A-4147-A177-3AD203B41FA5}">
                      <a16:colId xmlns:a16="http://schemas.microsoft.com/office/drawing/2014/main" val="1834846123"/>
                    </a:ext>
                  </a:extLst>
                </a:gridCol>
                <a:gridCol w="1573904">
                  <a:extLst>
                    <a:ext uri="{9D8B030D-6E8A-4147-A177-3AD203B41FA5}">
                      <a16:colId xmlns:a16="http://schemas.microsoft.com/office/drawing/2014/main" val="582097655"/>
                    </a:ext>
                  </a:extLst>
                </a:gridCol>
                <a:gridCol w="1514764">
                  <a:extLst>
                    <a:ext uri="{9D8B030D-6E8A-4147-A177-3AD203B41FA5}">
                      <a16:colId xmlns:a16="http://schemas.microsoft.com/office/drawing/2014/main" val="4697829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A5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Ujetá vzdálenost </a:t>
                      </a:r>
                      <a:br>
                        <a:rPr lang="cs-CZ" sz="12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cs-CZ" sz="12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za den (km)</a:t>
                      </a:r>
                      <a:endParaRPr lang="cs-CZ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Ujetá vzdálenost </a:t>
                      </a:r>
                      <a:br>
                        <a:rPr lang="cs-CZ" sz="12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cs-CZ" sz="12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za rok (km)</a:t>
                      </a:r>
                      <a:endParaRPr lang="cs-CZ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Cena za denní spotřebu PHM (Kč)</a:t>
                      </a:r>
                      <a:endParaRPr lang="cs-CZ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Cena za roční spotřebu PHM (Kč)</a:t>
                      </a:r>
                      <a:endParaRPr lang="cs-CZ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935908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 b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185</a:t>
                      </a:r>
                      <a:endParaRPr lang="cs-CZ" sz="1200" b="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46 620 </a:t>
                      </a:r>
                      <a:endParaRPr lang="cs-CZ" sz="12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592</a:t>
                      </a:r>
                      <a:endParaRPr lang="cs-CZ" sz="12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149 184</a:t>
                      </a:r>
                      <a:endParaRPr lang="cs-CZ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52185234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B84C1B1F-1486-0F79-648C-34D9615B87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807711"/>
              </p:ext>
            </p:extLst>
          </p:nvPr>
        </p:nvGraphicFramePr>
        <p:xfrm>
          <a:off x="604377" y="1536385"/>
          <a:ext cx="6068896" cy="1116838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1330960">
                  <a:extLst>
                    <a:ext uri="{9D8B030D-6E8A-4147-A177-3AD203B41FA5}">
                      <a16:colId xmlns:a16="http://schemas.microsoft.com/office/drawing/2014/main" val="3038684651"/>
                    </a:ext>
                  </a:extLst>
                </a:gridCol>
                <a:gridCol w="1330960">
                  <a:extLst>
                    <a:ext uri="{9D8B030D-6E8A-4147-A177-3AD203B41FA5}">
                      <a16:colId xmlns:a16="http://schemas.microsoft.com/office/drawing/2014/main" val="2733170947"/>
                    </a:ext>
                  </a:extLst>
                </a:gridCol>
                <a:gridCol w="1652067">
                  <a:extLst>
                    <a:ext uri="{9D8B030D-6E8A-4147-A177-3AD203B41FA5}">
                      <a16:colId xmlns:a16="http://schemas.microsoft.com/office/drawing/2014/main" val="750818089"/>
                    </a:ext>
                  </a:extLst>
                </a:gridCol>
                <a:gridCol w="1754909">
                  <a:extLst>
                    <a:ext uri="{9D8B030D-6E8A-4147-A177-3AD203B41FA5}">
                      <a16:colId xmlns:a16="http://schemas.microsoft.com/office/drawing/2014/main" val="22844053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A4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Ujetá vzdálenost </a:t>
                      </a:r>
                      <a:br>
                        <a:rPr lang="cs-CZ" sz="12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cs-CZ" sz="12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za den (km)</a:t>
                      </a:r>
                      <a:endParaRPr lang="cs-CZ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Ujetá vzdálenost </a:t>
                      </a:r>
                      <a:br>
                        <a:rPr lang="cs-CZ" sz="12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cs-CZ" sz="12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za rok (km)</a:t>
                      </a:r>
                      <a:endParaRPr lang="cs-CZ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Cena v Kč za denní spotřebu PHM (Kč)</a:t>
                      </a:r>
                      <a:endParaRPr lang="cs-CZ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Cena v Kč za roční spotřebu PHM (Kč)</a:t>
                      </a:r>
                      <a:endParaRPr lang="cs-CZ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13461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 b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197</a:t>
                      </a:r>
                      <a:endParaRPr lang="cs-CZ" sz="1200" b="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49 619 </a:t>
                      </a:r>
                      <a:endParaRPr lang="cs-CZ" sz="12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630</a:t>
                      </a:r>
                      <a:endParaRPr lang="cs-CZ" sz="12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158 760</a:t>
                      </a:r>
                      <a:endParaRPr lang="cs-CZ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81121072"/>
                  </a:ext>
                </a:extLst>
              </a:tr>
            </a:tbl>
          </a:graphicData>
        </a:graphic>
      </p:graphicFrame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E007C3F9-9F04-A3C1-22EF-62CEE536E5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161465"/>
              </p:ext>
            </p:extLst>
          </p:nvPr>
        </p:nvGraphicFramePr>
        <p:xfrm>
          <a:off x="5605376" y="2818784"/>
          <a:ext cx="5904230" cy="1116838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1588135">
                  <a:extLst>
                    <a:ext uri="{9D8B030D-6E8A-4147-A177-3AD203B41FA5}">
                      <a16:colId xmlns:a16="http://schemas.microsoft.com/office/drawing/2014/main" val="129575873"/>
                    </a:ext>
                  </a:extLst>
                </a:gridCol>
                <a:gridCol w="1379738">
                  <a:extLst>
                    <a:ext uri="{9D8B030D-6E8A-4147-A177-3AD203B41FA5}">
                      <a16:colId xmlns:a16="http://schemas.microsoft.com/office/drawing/2014/main" val="593141287"/>
                    </a:ext>
                  </a:extLst>
                </a:gridCol>
                <a:gridCol w="1460152">
                  <a:extLst>
                    <a:ext uri="{9D8B030D-6E8A-4147-A177-3AD203B41FA5}">
                      <a16:colId xmlns:a16="http://schemas.microsoft.com/office/drawing/2014/main" val="2169999573"/>
                    </a:ext>
                  </a:extLst>
                </a:gridCol>
                <a:gridCol w="1476205">
                  <a:extLst>
                    <a:ext uri="{9D8B030D-6E8A-4147-A177-3AD203B41FA5}">
                      <a16:colId xmlns:a16="http://schemas.microsoft.com/office/drawing/2014/main" val="6554896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Ujetá vzdálenost </a:t>
                      </a:r>
                      <a:br>
                        <a:rPr lang="cs-CZ" sz="12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cs-CZ" sz="12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za den (km)</a:t>
                      </a:r>
                      <a:endParaRPr lang="cs-CZ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Ujetá vzdálenost </a:t>
                      </a:r>
                      <a:br>
                        <a:rPr lang="cs-CZ" sz="12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cs-CZ" sz="12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za rok (km)</a:t>
                      </a:r>
                      <a:endParaRPr lang="cs-CZ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Cena za denní spotřebu PHM (Kč)</a:t>
                      </a:r>
                      <a:endParaRPr lang="cs-CZ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Cena za roční spotřebu PHM (Kč)</a:t>
                      </a:r>
                      <a:endParaRPr lang="cs-CZ" sz="12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182161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 b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191</a:t>
                      </a:r>
                      <a:endParaRPr lang="cs-CZ" sz="1200" b="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48 132</a:t>
                      </a:r>
                      <a:endParaRPr lang="cs-CZ" sz="12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611</a:t>
                      </a:r>
                      <a:endParaRPr lang="cs-CZ" sz="12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153 972</a:t>
                      </a:r>
                      <a:endParaRPr lang="cs-CZ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633518"/>
                  </a:ext>
                </a:extLst>
              </a:tr>
            </a:tbl>
          </a:graphicData>
        </a:graphic>
      </p:graphicFrame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28B7A2ED-409D-AB63-4C7E-1CA0696D79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284542"/>
              </p:ext>
            </p:extLst>
          </p:nvPr>
        </p:nvGraphicFramePr>
        <p:xfrm>
          <a:off x="5605376" y="5490273"/>
          <a:ext cx="5904230" cy="1116838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1588135">
                  <a:extLst>
                    <a:ext uri="{9D8B030D-6E8A-4147-A177-3AD203B41FA5}">
                      <a16:colId xmlns:a16="http://schemas.microsoft.com/office/drawing/2014/main" val="4037535930"/>
                    </a:ext>
                  </a:extLst>
                </a:gridCol>
                <a:gridCol w="1266998">
                  <a:extLst>
                    <a:ext uri="{9D8B030D-6E8A-4147-A177-3AD203B41FA5}">
                      <a16:colId xmlns:a16="http://schemas.microsoft.com/office/drawing/2014/main" val="3045124188"/>
                    </a:ext>
                  </a:extLst>
                </a:gridCol>
                <a:gridCol w="1496291">
                  <a:extLst>
                    <a:ext uri="{9D8B030D-6E8A-4147-A177-3AD203B41FA5}">
                      <a16:colId xmlns:a16="http://schemas.microsoft.com/office/drawing/2014/main" val="3369124318"/>
                    </a:ext>
                  </a:extLst>
                </a:gridCol>
                <a:gridCol w="1552806">
                  <a:extLst>
                    <a:ext uri="{9D8B030D-6E8A-4147-A177-3AD203B41FA5}">
                      <a16:colId xmlns:a16="http://schemas.microsoft.com/office/drawing/2014/main" val="36724201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Ujetá vzdálenost </a:t>
                      </a:r>
                      <a:br>
                        <a:rPr lang="cs-CZ" sz="12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cs-CZ" sz="12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za den (km)</a:t>
                      </a:r>
                      <a:endParaRPr lang="cs-CZ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Ujetá vzdálenost </a:t>
                      </a:r>
                      <a:br>
                        <a:rPr lang="cs-CZ" sz="12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cs-CZ" sz="12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za rok (km)</a:t>
                      </a:r>
                      <a:endParaRPr lang="cs-CZ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Cena za denní spotřebu PHM (Kč)</a:t>
                      </a:r>
                      <a:endParaRPr lang="cs-CZ" sz="12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Cena za roční spotřebu PHM (Kč)</a:t>
                      </a:r>
                      <a:endParaRPr lang="cs-CZ" sz="12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845776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 b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160</a:t>
                      </a:r>
                      <a:endParaRPr lang="cs-CZ" sz="1200" b="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40 320</a:t>
                      </a:r>
                      <a:endParaRPr lang="cs-CZ" sz="12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512</a:t>
                      </a:r>
                      <a:endParaRPr lang="cs-CZ" sz="12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129 024</a:t>
                      </a:r>
                      <a:endParaRPr lang="cs-CZ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3228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829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ACD3DE-BCEE-9135-73B3-14F7F67CA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Komparace tras A4 a A5 s 1 a 2</a:t>
            </a:r>
          </a:p>
        </p:txBody>
      </p:sp>
      <p:graphicFrame>
        <p:nvGraphicFramePr>
          <p:cNvPr id="7" name="Graf 3">
            <a:extLst>
              <a:ext uri="{FF2B5EF4-FFF2-40B4-BE49-F238E27FC236}">
                <a16:creationId xmlns:a16="http://schemas.microsoft.com/office/drawing/2014/main" id="{1F07C241-ED49-B219-3BDD-B61F449687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629365"/>
              </p:ext>
            </p:extLst>
          </p:nvPr>
        </p:nvGraphicFramePr>
        <p:xfrm>
          <a:off x="914400" y="1731963"/>
          <a:ext cx="10353675" cy="4059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69242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AD1BEE-2E5B-5DE5-58DA-92771A1DF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Závěr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896AB3-E7C5-602C-F3D4-C591F4B7D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Hlavní cíl bakalářské práce optimalizovat dopravní trasy pro přepravu zboží společnosti Zásilkovna s. r. o. na základě vybraných metod operačního výzkumu byl splněn.</a:t>
            </a:r>
          </a:p>
          <a:p>
            <a:r>
              <a:rPr lang="cs-CZ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Došlo k zefektivnění vybraných dopravních tras, úspora ujetých kilometrů 7 787 (za rok), snížení nákladů na PHM o 24 948 Kč. </a:t>
            </a:r>
          </a:p>
          <a:p>
            <a:r>
              <a:rPr lang="cs-CZ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Vznikly 2 suboptimální dopravní trasy, které uspokojí požadavky Zásilkovny s. r. o.</a:t>
            </a:r>
          </a:p>
          <a:p>
            <a:r>
              <a:rPr lang="cs-CZ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Zhodnotil jsem přepravní a manipulační výkony.</a:t>
            </a:r>
          </a:p>
        </p:txBody>
      </p:sp>
    </p:spTree>
    <p:extLst>
      <p:ext uri="{BB962C8B-B14F-4D97-AF65-F5344CB8AC3E}">
        <p14:creationId xmlns:p14="http://schemas.microsoft.com/office/powerpoint/2010/main" val="1440083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74C6E7-BE67-CE7A-CB36-FC98041FD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2943775"/>
            <a:ext cx="10353762" cy="970450"/>
          </a:xfrm>
        </p:spPr>
        <p:txBody>
          <a:bodyPr>
            <a:normAutofit/>
          </a:bodyPr>
          <a:lstStyle/>
          <a:p>
            <a:r>
              <a:rPr lang="cs-CZ" sz="48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191515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4E3FA8-B33B-6B45-5DF2-098E781BB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Doplňující 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C8AA60-C599-6514-6B4C-9E37AEFED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Otázky vedoucího práce:</a:t>
            </a:r>
          </a:p>
          <a:p>
            <a:pPr marL="36900" indent="0">
              <a:buNone/>
            </a:pPr>
            <a:r>
              <a:rPr lang="cs-CZ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Konzultoval jste Vámi navrhované řešení s vybraným dopravcem? Pokud ano, budou Vaše návrhy využity v praxi? </a:t>
            </a:r>
          </a:p>
          <a:p>
            <a:pPr marL="36900" indent="0">
              <a:buNone/>
            </a:pPr>
            <a:r>
              <a:rPr lang="cs-CZ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Proč jste pro optimalizaci zvolil Clark-</a:t>
            </a:r>
            <a:r>
              <a:rPr lang="cs-CZ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Wrightovu</a:t>
            </a:r>
            <a:r>
              <a:rPr lang="cs-CZ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metodu?</a:t>
            </a:r>
          </a:p>
          <a:p>
            <a:r>
              <a:rPr lang="cs-CZ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Otázky oponenta:</a:t>
            </a:r>
          </a:p>
          <a:p>
            <a:pPr marL="36900" indent="0">
              <a:buNone/>
            </a:pPr>
            <a:r>
              <a:rPr lang="cs-CZ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Lze daný dopravní problém řešit jinou vhodnou metodou?</a:t>
            </a:r>
            <a:endParaRPr lang="cs-CZ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711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2AB6F9-F63E-1AEE-2712-316FA6AED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Zdroje textu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985073-3003-AE29-B1BE-2EFBAE9B5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Veškeré zdroje textu přejaté z bakalářská </a:t>
            </a:r>
            <a:r>
              <a:rPr lang="cs-CZ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práce_Tomáš</a:t>
            </a:r>
            <a:r>
              <a:rPr lang="cs-CZ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Hložek </a:t>
            </a:r>
          </a:p>
          <a:p>
            <a:endParaRPr lang="cs-CZ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022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BA4E4C-77B8-EC11-DE07-4A7B2222B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Zdroje obrázků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E86406-E6B8-86BB-D0F6-76FE4F407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 Obrat Zásilkovna.cz se loni přiblížil k 200 mil. Kč | </a:t>
            </a:r>
            <a:r>
              <a:rPr lang="cs-CZ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MediaGuru</a:t>
            </a:r>
            <a:r>
              <a:rPr lang="cs-CZ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 </a:t>
            </a:r>
            <a:r>
              <a:rPr lang="cs-CZ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Homepage</a:t>
            </a:r>
            <a:r>
              <a:rPr lang="cs-CZ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| </a:t>
            </a:r>
            <a:r>
              <a:rPr lang="cs-CZ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MediaGuru</a:t>
            </a:r>
            <a:r>
              <a:rPr lang="cs-CZ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 [online]. Copyright © 2023 [cit. 07.06.2023]. Dostupné z: </a:t>
            </a:r>
            <a:r>
              <a:rPr lang="cs-CZ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https://www.mediaguru.cz/clanky/2017/01/obrat-zasilkovna-cz-se-loni-priblizil-k-200-mil-kc/</a:t>
            </a:r>
            <a:endParaRPr lang="cs-CZ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s-CZ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 © 2023 </a:t>
            </a:r>
            <a:r>
              <a:rPr lang="cs-CZ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iStockphoto</a:t>
            </a:r>
            <a:r>
              <a:rPr lang="cs-CZ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LP.[online]. Dostupné z: </a:t>
            </a:r>
            <a:r>
              <a:rPr lang="cs-CZ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https://www.istockphoto.com/cs/vektor/ikona-%C5%BE%C3%A1rovka-s-otazn%C3%ADkem-izolovan%C3%BDm-na-b%C3%ADl%C3%A9m-pozad%C3%AD-vektorov%C3%A9-ilustrace-gm1171866478-324818647</a:t>
            </a:r>
            <a:endParaRPr lang="cs-CZ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s-CZ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Ostatní zdroje obrázků přejaté z bakalářská </a:t>
            </a:r>
            <a:r>
              <a:rPr lang="cs-CZ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práce_Tomáš</a:t>
            </a:r>
            <a:r>
              <a:rPr lang="cs-CZ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Hložek </a:t>
            </a:r>
          </a:p>
        </p:txBody>
      </p:sp>
    </p:spTree>
    <p:extLst>
      <p:ext uri="{BB962C8B-B14F-4D97-AF65-F5344CB8AC3E}">
        <p14:creationId xmlns:p14="http://schemas.microsoft.com/office/powerpoint/2010/main" val="2015356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E28C5932-ABD0-E94D-F99E-A66D1E5ED4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62894" y="2020455"/>
                <a:ext cx="10409987" cy="2817090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cs-CZ" b="1" dirty="0">
                    <a:solidFill>
                      <a:schemeClr val="tx1"/>
                    </a:solidFill>
                    <a:effectLst/>
                    <a:latin typeface="Calibri Light" panose="020F0302020204030204" pitchFamily="34" charset="0"/>
                    <a:ea typeface="Calibri" panose="020F0502020204030204" pitchFamily="34" charset="0"/>
                    <a:cs typeface="Calibri Light" panose="020F0302020204030204" pitchFamily="34" charset="0"/>
                  </a:rPr>
                  <a:t>Jízdní výkon</a:t>
                </a:r>
                <a:r>
                  <a:rPr lang="cs-CZ" dirty="0">
                    <a:solidFill>
                      <a:schemeClr val="tx1"/>
                    </a:solidFill>
                    <a:effectLst/>
                    <a:latin typeface="Calibri Light" panose="020F0302020204030204" pitchFamily="34" charset="0"/>
                    <a:ea typeface="Calibri" panose="020F0502020204030204" pitchFamily="34" charset="0"/>
                    <a:cs typeface="Calibri Light" panose="020F0302020204030204" pitchFamily="34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cs-CZ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𝐿</m:t>
                    </m:r>
                    <m:r>
                      <a:rPr lang="cs-CZ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</m:t>
                    </m:r>
                    <m:nary>
                      <m:naryPr>
                        <m:chr m:val="∑"/>
                        <m:limLoc m:val="undOvr"/>
                        <m:ctrlPr>
                          <a:rPr lang="cs-CZ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naryPr>
                      <m:sub>
                        <m:r>
                          <a:rPr lang="cs-CZ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𝑖</m:t>
                        </m:r>
                        <m:r>
                          <a:rPr lang="cs-CZ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=0</m:t>
                        </m:r>
                      </m:sub>
                      <m:sup>
                        <m:r>
                          <a:rPr lang="cs-CZ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cs-CZ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cs-CZ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cs-CZ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cs-CZ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cs-CZ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𝑖</m:t>
                        </m:r>
                        <m:r>
                          <a:rPr lang="cs-CZ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[</m:t>
                        </m:r>
                        <m:r>
                          <a:rPr lang="cs-CZ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𝑘𝑚</m:t>
                        </m:r>
                        <m:r>
                          <a:rPr lang="cs-CZ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∗</m:t>
                        </m:r>
                        <m:sSup>
                          <m:sSupPr>
                            <m:ctrlPr>
                              <a:rPr lang="cs-CZ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𝑑𝑒𝑛</m:t>
                            </m:r>
                          </m:e>
                          <m:sup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−1</m:t>
                            </m:r>
                          </m:sup>
                        </m:sSup>
                        <m:r>
                          <a:rPr lang="en-GB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]</m:t>
                        </m:r>
                      </m:e>
                    </m:nary>
                  </m:oMath>
                </a14:m>
                <a:endParaRPr lang="cs-CZ" dirty="0">
                  <a:solidFill>
                    <a:schemeClr val="tx1"/>
                  </a:solidFill>
                  <a:effectLst/>
                  <a:latin typeface="Calibri Light" panose="020F0302020204030204" pitchFamily="34" charset="0"/>
                  <a:ea typeface="Calibri" panose="020F0502020204030204" pitchFamily="34" charset="0"/>
                  <a:cs typeface="Calibri Light" panose="020F03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cs-CZ" b="1" dirty="0">
                    <a:solidFill>
                      <a:schemeClr val="tx1"/>
                    </a:solidFill>
                    <a:effectLst/>
                    <a:latin typeface="Calibri Light" panose="020F0302020204030204" pitchFamily="34" charset="0"/>
                    <a:ea typeface="Calibri" panose="020F0502020204030204" pitchFamily="34" charset="0"/>
                    <a:cs typeface="Calibri Light" panose="020F0302020204030204" pitchFamily="34" charset="0"/>
                  </a:rPr>
                  <a:t>Přepravní výkon:</a:t>
                </a:r>
                <a:r>
                  <a:rPr lang="cs-CZ" dirty="0">
                    <a:solidFill>
                      <a:schemeClr val="tx1"/>
                    </a:solidFill>
                    <a:effectLst/>
                    <a:latin typeface="Calibri Light" panose="020F0302020204030204" pitchFamily="34" charset="0"/>
                    <a:ea typeface="Calibri" panose="020F0502020204030204" pitchFamily="34" charset="0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𝑃</m:t>
                    </m:r>
                    <m:r>
                      <a:rPr lang="cs-CZ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</m:t>
                    </m:r>
                    <m:sSub>
                      <m:sSubPr>
                        <m:ctrlPr>
                          <a:rPr lang="cs-CZ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𝑞</m:t>
                        </m:r>
                      </m:e>
                      <m:sub>
                        <m:r>
                          <a:rPr lang="cs-CZ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cs-CZ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∗ </m:t>
                    </m:r>
                    <m:sSub>
                      <m:sSubPr>
                        <m:ctrlPr>
                          <a:rPr lang="cs-CZ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</m:t>
                        </m:r>
                      </m:e>
                      <m:sub>
                        <m:r>
                          <a:rPr lang="cs-CZ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𝑧𝑖</m:t>
                        </m:r>
                      </m:sub>
                    </m:sSub>
                    <m:r>
                      <a:rPr lang="cs-CZ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𝑡𝑘𝑚</m:t>
                        </m:r>
                        <m:r>
                          <a:rPr lang="en-GB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∗</m:t>
                        </m:r>
                        <m:sSup>
                          <m:sSupPr>
                            <m:ctrlPr>
                              <a:rPr lang="cs-CZ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𝑑𝑒𝑛</m:t>
                            </m:r>
                          </m:e>
                          <m:sup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en-GB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 [</m:t>
                    </m:r>
                    <m:r>
                      <a:rPr lang="en-GB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𝑜𝑠𝑏𝑘𝑚</m:t>
                    </m:r>
                    <m:r>
                      <a:rPr lang="en-GB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∗</m:t>
                    </m:r>
                    <m:sSup>
                      <m:sSupPr>
                        <m:ctrlPr>
                          <a:rPr lang="cs-CZ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𝑑𝑒𝑛</m:t>
                        </m:r>
                      </m:e>
                      <m:sup>
                        <m:r>
                          <a:rPr lang="en-GB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sup>
                    </m:sSup>
                    <m:r>
                      <a:rPr lang="en-GB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]</m:t>
                    </m:r>
                  </m:oMath>
                </a14:m>
                <a:endParaRPr lang="cs-CZ" dirty="0">
                  <a:solidFill>
                    <a:schemeClr val="tx1"/>
                  </a:solidFill>
                  <a:effectLst/>
                  <a:latin typeface="Calibri Light" panose="020F0302020204030204" pitchFamily="34" charset="0"/>
                  <a:ea typeface="Calibri" panose="020F0502020204030204" pitchFamily="34" charset="0"/>
                  <a:cs typeface="Calibri Light" panose="020F03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cs-CZ" b="1" dirty="0">
                    <a:solidFill>
                      <a:schemeClr val="tx1"/>
                    </a:solidFill>
                    <a:effectLst/>
                    <a:latin typeface="Calibri Light" panose="020F0302020204030204" pitchFamily="34" charset="0"/>
                    <a:ea typeface="Calibri" panose="020F0502020204030204" pitchFamily="34" charset="0"/>
                    <a:cs typeface="Calibri Light" panose="020F0302020204030204" pitchFamily="34" charset="0"/>
                  </a:rPr>
                  <a:t>Doba obratu vozidla (přepravní obrat):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cs-CZ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cs-CZ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cs-CZ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cs-CZ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𝑗</m:t>
                        </m:r>
                      </m:sub>
                    </m:sSub>
                    <m:r>
                      <a:rPr lang="cs-CZ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cs-CZ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cs-CZ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𝑛𝑣</m:t>
                        </m:r>
                      </m:sub>
                    </m:sSub>
                    <m:r>
                      <a:rPr lang="cs-CZ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 </m:t>
                    </m:r>
                    <m:sSub>
                      <m:sSubPr>
                        <m:ctrlPr>
                          <a:rPr lang="cs-CZ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cs-CZ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𝑐</m:t>
                        </m:r>
                      </m:sub>
                    </m:sSub>
                    <m:r>
                      <a:rPr lang="en-GB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[</m:t>
                    </m:r>
                    <m:r>
                      <a:rPr lang="en-GB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h</m:t>
                    </m:r>
                    <m:r>
                      <a:rPr lang="en-GB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]</m:t>
                    </m:r>
                  </m:oMath>
                </a14:m>
                <a:endParaRPr lang="cs-CZ" dirty="0">
                  <a:solidFill>
                    <a:schemeClr val="tx1"/>
                  </a:solidFill>
                  <a:effectLst/>
                  <a:latin typeface="Calibri Light" panose="020F0302020204030204" pitchFamily="34" charset="0"/>
                  <a:ea typeface="Calibri" panose="020F0502020204030204" pitchFamily="34" charset="0"/>
                  <a:cs typeface="Calibri Light" panose="020F0302020204030204" pitchFamily="34" charset="0"/>
                </a:endParaRPr>
              </a:p>
              <a:p>
                <a:pPr marL="36900" indent="0" algn="just">
                  <a:spcAft>
                    <a:spcPts val="1000"/>
                  </a:spcAft>
                  <a:buNone/>
                </a:pPr>
                <a:endParaRPr lang="cs-CZ" i="1" dirty="0">
                  <a:solidFill>
                    <a:schemeClr val="tx1"/>
                  </a:solidFill>
                  <a:effectLst/>
                  <a:latin typeface="Calibri Light" panose="020F0302020204030204" pitchFamily="34" charset="0"/>
                  <a:ea typeface="Calibri" panose="020F05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E28C5932-ABD0-E94D-F99E-A66D1E5ED4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2894" y="2020455"/>
                <a:ext cx="10409987" cy="281709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Nadpis 1">
            <a:extLst>
              <a:ext uri="{FF2B5EF4-FFF2-40B4-BE49-F238E27FC236}">
                <a16:creationId xmlns:a16="http://schemas.microsoft.com/office/drawing/2014/main" id="{5D0BDC4F-5338-4B54-452B-6AF106919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618206"/>
            <a:ext cx="10353762" cy="97045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Výkony v nákladní silniční dopravě</a:t>
            </a:r>
          </a:p>
        </p:txBody>
      </p:sp>
    </p:spTree>
    <p:extLst>
      <p:ext uri="{BB962C8B-B14F-4D97-AF65-F5344CB8AC3E}">
        <p14:creationId xmlns:p14="http://schemas.microsoft.com/office/powerpoint/2010/main" val="3411685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32E316-B7CA-2F36-6BE9-AB5B8D3B1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Zásilkovna s. r. o.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682226-B2F5-C40B-0E1D-C79B4BEFF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7904" y="1580050"/>
            <a:ext cx="5546272" cy="405875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ClrTx/>
            </a:pPr>
            <a:r>
              <a:rPr lang="cs-CZ" kern="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Dopravní technologická společnost</a:t>
            </a:r>
          </a:p>
          <a:p>
            <a:pPr>
              <a:lnSpc>
                <a:spcPct val="90000"/>
              </a:lnSpc>
              <a:buClrTx/>
            </a:pPr>
            <a:r>
              <a:rPr lang="cs-CZ" kern="0" dirty="0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Založena v roce 2010</a:t>
            </a:r>
          </a:p>
          <a:p>
            <a:pPr>
              <a:lnSpc>
                <a:spcPct val="90000"/>
              </a:lnSpc>
              <a:buClrTx/>
            </a:pPr>
            <a:r>
              <a:rPr lang="cs-CZ" kern="0" dirty="0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Spolupráce s více než 46 000 e – shopy</a:t>
            </a:r>
          </a:p>
          <a:p>
            <a:pPr>
              <a:lnSpc>
                <a:spcPct val="90000"/>
              </a:lnSpc>
              <a:buClrTx/>
            </a:pPr>
            <a:r>
              <a:rPr lang="cs-CZ" kern="0" dirty="0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Sběrná služba – poskytovatel svozu a rozvozu zásilek</a:t>
            </a:r>
          </a:p>
          <a:p>
            <a:pPr>
              <a:lnSpc>
                <a:spcPct val="90000"/>
              </a:lnSpc>
              <a:buClrTx/>
            </a:pPr>
            <a:r>
              <a:rPr lang="cs-CZ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Rozsáhlá síť výdejních míst </a:t>
            </a:r>
          </a:p>
        </p:txBody>
      </p:sp>
      <p:pic>
        <p:nvPicPr>
          <p:cNvPr id="5" name="Obrázek 4" descr="Obsah obrázku symbol, červená, design&#10;&#10;Popis byl vytvořen automaticky">
            <a:extLst>
              <a:ext uri="{FF2B5EF4-FFF2-40B4-BE49-F238E27FC236}">
                <a16:creationId xmlns:a16="http://schemas.microsoft.com/office/drawing/2014/main" id="{7DAE2FE5-8970-99C8-EB63-46A88E2295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289" y="2132822"/>
            <a:ext cx="3258006" cy="3258006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B896C36-455F-1DD1-A894-C3276A62844D}"/>
              </a:ext>
            </a:extLst>
          </p:cNvPr>
          <p:cNvSpPr txBox="1"/>
          <p:nvPr/>
        </p:nvSpPr>
        <p:spPr>
          <a:xfrm>
            <a:off x="7470289" y="5421868"/>
            <a:ext cx="1431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/>
              <a:t>(1.)</a:t>
            </a:r>
          </a:p>
        </p:txBody>
      </p:sp>
    </p:spTree>
    <p:extLst>
      <p:ext uri="{BB962C8B-B14F-4D97-AF65-F5344CB8AC3E}">
        <p14:creationId xmlns:p14="http://schemas.microsoft.com/office/powerpoint/2010/main" val="4216766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27354B-DE36-9B14-E9C7-6F31D1BCF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37" y="1653885"/>
            <a:ext cx="3971858" cy="970450"/>
          </a:xfrm>
        </p:spPr>
        <p:txBody>
          <a:bodyPr anchor="b">
            <a:noAutofit/>
          </a:bodyPr>
          <a:lstStyle/>
          <a:p>
            <a:pPr algn="l"/>
            <a:r>
              <a:rPr lang="cs-CZ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Analýza dopravních tras A4 a A5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4" name="Zástupný obsah 3" descr="Obsah obrázku mapa&#10;&#10;Popis byl vytvořen automaticky">
            <a:extLst>
              <a:ext uri="{FF2B5EF4-FFF2-40B4-BE49-F238E27FC236}">
                <a16:creationId xmlns:a16="http://schemas.microsoft.com/office/drawing/2014/main" id="{68AECA8A-3B08-E6A8-F277-E36084C330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7" r="41605" b="1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71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54E30C-0812-461D-3A14-673B17CA4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145" y="1646671"/>
            <a:ext cx="3724880" cy="970450"/>
          </a:xfrm>
        </p:spPr>
        <p:txBody>
          <a:bodyPr anchor="b">
            <a:noAutofit/>
          </a:bodyPr>
          <a:lstStyle/>
          <a:p>
            <a:pPr algn="l"/>
            <a:r>
              <a:rPr lang="cs-CZ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Analýza dopravních tras A4 a A5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028F38B9-B877-9AF1-7854-9D50D50E7D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r="42186" b="1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59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F70DAD-BDC4-ADEF-63A0-22C832567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472" y="332509"/>
            <a:ext cx="5844759" cy="97045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Vozidla používaná na trasách A4 a A5</a:t>
            </a: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5405F23C-C82E-4181-95EA-321F3D891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10650" y="1"/>
            <a:ext cx="4966697" cy="6858000"/>
          </a:xfrm>
          <a:prstGeom prst="rect">
            <a:avLst/>
          </a:prstGeom>
        </p:spPr>
      </p:pic>
      <p:pic>
        <p:nvPicPr>
          <p:cNvPr id="4" name="Obrázek 3" descr="Obsah obrázku tabulka&#10;&#10;Popis byl vytvořen automaticky">
            <a:extLst>
              <a:ext uri="{FF2B5EF4-FFF2-40B4-BE49-F238E27FC236}">
                <a16:creationId xmlns:a16="http://schemas.microsoft.com/office/drawing/2014/main" id="{98E41CE5-8F6E-9BB5-6916-F093775A69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56008"/>
            <a:ext cx="3921633" cy="5745983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1CFDE8-30DE-7070-2123-EBB8E085A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9472" y="936297"/>
            <a:ext cx="5844760" cy="3866048"/>
          </a:xfrm>
        </p:spPr>
        <p:txBody>
          <a:bodyPr anchor="ctr">
            <a:normAutofit/>
          </a:bodyPr>
          <a:lstStyle/>
          <a:p>
            <a:pPr>
              <a:buClrTx/>
            </a:pPr>
            <a:r>
              <a:rPr lang="cs-CZ" dirty="0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Fiat </a:t>
            </a:r>
            <a:r>
              <a:rPr lang="cs-CZ" dirty="0" err="1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Ducato</a:t>
            </a:r>
            <a:r>
              <a:rPr lang="cs-CZ" dirty="0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= </a:t>
            </a:r>
            <a:r>
              <a:rPr lang="cs-CZ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víceúčelová dodávka, dieselový motor, celokovová skříň s parametry ložného prostoru 380 x 180 x 190 cm. </a:t>
            </a:r>
            <a:endParaRPr lang="cs-CZ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ClrTx/>
            </a:pPr>
            <a:r>
              <a:rPr lang="cs-CZ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Téměř 100 % naplnění kapacity objemu ložného prostoru</a:t>
            </a:r>
          </a:p>
          <a:p>
            <a:pPr>
              <a:buClrTx/>
            </a:pPr>
            <a:r>
              <a:rPr lang="cs-CZ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Celkem 49 zásilek</a:t>
            </a:r>
          </a:p>
          <a:p>
            <a:pPr>
              <a:buClrTx/>
            </a:pPr>
            <a:endParaRPr lang="cs-CZ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A639297-5891-3C05-E2E6-674CE9DC1C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43" y="4509778"/>
            <a:ext cx="3411158" cy="207832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74B7EC2-F910-7DED-D3E5-AB0AA1BE9E9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" r="3" b="3"/>
          <a:stretch/>
        </p:blipFill>
        <p:spPr>
          <a:xfrm>
            <a:off x="4956047" y="4079005"/>
            <a:ext cx="3482968" cy="265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049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DF1C82-0FFB-D3C6-E129-D06630F42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Aplikace Clark – </a:t>
            </a:r>
            <a:r>
              <a:rPr lang="cs-CZ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Wrightovi</a:t>
            </a:r>
            <a:r>
              <a:rPr lang="cs-CZ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metody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1B8992F4-C690-68CA-F725-136498668B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cs-CZ" b="1" dirty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Ustanovené podmínky pro výpočet Clark – </a:t>
                </a:r>
                <a:r>
                  <a:rPr lang="cs-CZ" b="1" dirty="0" err="1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Wrightovi</a:t>
                </a:r>
                <a:r>
                  <a:rPr lang="cs-CZ" b="1" dirty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metody</a:t>
                </a:r>
              </a:p>
              <a:p>
                <a:r>
                  <a:rPr lang="cs-CZ" dirty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Data z GPS… </a:t>
                </a:r>
                <a:r>
                  <a:rPr lang="cs-CZ" dirty="0">
                    <a:solidFill>
                      <a:schemeClr val="tx1"/>
                    </a:solidFill>
                    <a:effectLst/>
                    <a:latin typeface="Calibri Light" panose="020F0302020204030204" pitchFamily="34" charset="0"/>
                    <a:ea typeface="Calibri" panose="020F0502020204030204" pitchFamily="34" charset="0"/>
                    <a:cs typeface="Calibri Light" panose="020F0302020204030204" pitchFamily="34" charset="0"/>
                  </a:rPr>
                  <a:t>Průměrný čas nakládky a vykládky na výdejních místech 10 min.</a:t>
                </a:r>
                <a:endParaRPr lang="cs-CZ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r>
                  <a:rPr lang="cs-CZ" b="1" dirty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Stanovená podmínka </a:t>
                </a:r>
                <a:r>
                  <a:rPr lang="cs-CZ" b="1" dirty="0">
                    <a:solidFill>
                      <a:schemeClr val="tx1"/>
                    </a:solidFill>
                    <a:effectLst/>
                    <a:latin typeface="Calibri Light" panose="020F0302020204030204" pitchFamily="34" charset="0"/>
                    <a:ea typeface="Calibri" panose="020F0502020204030204" pitchFamily="34" charset="0"/>
                    <a:cs typeface="Calibri Light" panose="020F0302020204030204" pitchFamily="34" charset="0"/>
                  </a:rPr>
                  <a:t>7,25 h </a:t>
                </a:r>
                <a:r>
                  <a:rPr lang="cs-CZ" dirty="0">
                    <a:solidFill>
                      <a:schemeClr val="tx1"/>
                    </a:solidFill>
                    <a:effectLst/>
                    <a:latin typeface="Calibri Light" panose="020F0302020204030204" pitchFamily="34" charset="0"/>
                    <a:ea typeface="Calibri" panose="020F0502020204030204" pitchFamily="34" charset="0"/>
                    <a:cs typeface="Calibri Light" panose="020F0302020204030204" pitchFamily="34" charset="0"/>
                  </a:rPr>
                  <a:t>jízdy a doplnění o nakládku a vykládku vozidla na 8 h ve vrcholu V0</a:t>
                </a:r>
              </a:p>
              <a:p>
                <a:r>
                  <a:rPr lang="cs-CZ" b="1" dirty="0">
                    <a:solidFill>
                      <a:schemeClr val="tx1"/>
                    </a:solidFill>
                    <a:effectLst/>
                    <a:latin typeface="Calibri Light" panose="020F0302020204030204" pitchFamily="34" charset="0"/>
                    <a:ea typeface="Calibri" panose="020F0502020204030204" pitchFamily="34" charset="0"/>
                    <a:cs typeface="Calibri Light" panose="020F0302020204030204" pitchFamily="34" charset="0"/>
                  </a:rPr>
                  <a:t>Stanovená podmínka kapacity vozidla 40 zásilek</a:t>
                </a:r>
                <a:r>
                  <a:rPr lang="cs-CZ" dirty="0">
                    <a:solidFill>
                      <a:schemeClr val="tx1"/>
                    </a:solidFill>
                    <a:effectLst/>
                    <a:latin typeface="Calibri Light" panose="020F0302020204030204" pitchFamily="34" charset="0"/>
                    <a:ea typeface="Calibri" panose="020F0502020204030204" pitchFamily="34" charset="0"/>
                    <a:cs typeface="Calibri Light" panose="020F0302020204030204" pitchFamily="34" charset="0"/>
                  </a:rPr>
                  <a:t> =</a:t>
                </a:r>
                <a:r>
                  <a:rPr lang="en-GB" dirty="0">
                    <a:solidFill>
                      <a:schemeClr val="tx1"/>
                    </a:solidFill>
                    <a:effectLst/>
                    <a:latin typeface="Calibri Light" panose="020F0302020204030204" pitchFamily="34" charset="0"/>
                    <a:ea typeface="Calibri" panose="020F0502020204030204" pitchFamily="34" charset="0"/>
                    <a:cs typeface="Calibri Light" panose="020F0302020204030204" pitchFamily="34" charset="0"/>
                  </a:rPr>
                  <a:t>&gt;</a:t>
                </a:r>
                <a:r>
                  <a:rPr lang="cs-CZ" dirty="0">
                    <a:solidFill>
                      <a:schemeClr val="tx1"/>
                    </a:solidFill>
                    <a:effectLst/>
                    <a:latin typeface="Calibri Light" panose="020F0302020204030204" pitchFamily="34" charset="0"/>
                    <a:ea typeface="Calibri" panose="020F0502020204030204" pitchFamily="34" charset="0"/>
                    <a:cs typeface="Calibri Light" panose="020F0302020204030204" pitchFamily="34" charset="0"/>
                  </a:rPr>
                  <a:t> počet zásilek na jedno výdejní místo v expedičním listu</a:t>
                </a:r>
              </a:p>
              <a:p>
                <a:pPr marL="36900" indent="0">
                  <a:buNone/>
                </a:pPr>
                <a:r>
                  <a:rPr lang="cs-CZ" dirty="0">
                    <a:solidFill>
                      <a:schemeClr val="tx1"/>
                    </a:solidFill>
                    <a:effectLst/>
                    <a:latin typeface="Calibri Light" panose="020F0302020204030204" pitchFamily="34" charset="0"/>
                    <a:ea typeface="Calibri" panose="020F0502020204030204" pitchFamily="34" charset="0"/>
                    <a:cs typeface="Calibri Light" panose="020F0302020204030204" pitchFamily="34" charset="0"/>
                  </a:rPr>
                  <a:t>Výpočet:</a:t>
                </a:r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cs-CZ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𝑐𝑒𝑙𝑘</m:t>
                          </m:r>
                        </m:sub>
                      </m:sSub>
                      <m:r>
                        <a:rPr lang="cs-CZ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cs-CZ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cs-CZ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cs-CZ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lang="cs-CZ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cs-CZ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cs-CZ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1B8992F4-C690-68CA-F725-136498668B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4985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12D0AF-98E6-1364-AF8C-805C0CB15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443" y="91712"/>
            <a:ext cx="9440034" cy="10883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Aplikace</a:t>
            </a:r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Clark – </a:t>
            </a:r>
            <a:r>
              <a:rPr lang="en-US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Wrightovi</a:t>
            </a:r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metody</a:t>
            </a:r>
            <a:endParaRPr lang="en-US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D78FC40-722C-1E30-9989-B0ADCAC15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7" y="1560945"/>
            <a:ext cx="11907105" cy="465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53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řidlice">
  <a:themeElements>
    <a:clrScheme name="Břidlic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Břidlic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řidlic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D5546239E176499181E7733D50B514" ma:contentTypeVersion="9" ma:contentTypeDescription="Vytvoří nový dokument" ma:contentTypeScope="" ma:versionID="0a44ebda20b3d65865414413f3f365e9">
  <xsd:schema xmlns:xsd="http://www.w3.org/2001/XMLSchema" xmlns:xs="http://www.w3.org/2001/XMLSchema" xmlns:p="http://schemas.microsoft.com/office/2006/metadata/properties" xmlns:ns3="0909ce23-4da8-4776-a549-565a8eb21f57" xmlns:ns4="e3c9a44a-46f5-4a72-ae5b-837000e1c16e" targetNamespace="http://schemas.microsoft.com/office/2006/metadata/properties" ma:root="true" ma:fieldsID="3ba087a4bc88fd550e18b2678bda1525" ns3:_="" ns4:_="">
    <xsd:import namespace="0909ce23-4da8-4776-a549-565a8eb21f57"/>
    <xsd:import namespace="e3c9a44a-46f5-4a72-ae5b-837000e1c1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09ce23-4da8-4776-a549-565a8eb21f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c9a44a-46f5-4a72-ae5b-837000e1c16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F4A1BD-4748-46DA-B4F1-4D03E5C8DD7D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dcmitype/"/>
    <ds:schemaRef ds:uri="e3c9a44a-46f5-4a72-ae5b-837000e1c16e"/>
    <ds:schemaRef ds:uri="0909ce23-4da8-4776-a549-565a8eb21f57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4DC46D0-2050-4B1D-AE2D-393C049ABF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09ce23-4da8-4776-a549-565a8eb21f57"/>
    <ds:schemaRef ds:uri="e3c9a44a-46f5-4a72-ae5b-837000e1c1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869A6F-46BA-448D-BE30-54284E3D64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TM04033929[[fn=Břidlice]]</Template>
  <TotalTime>655</TotalTime>
  <Words>1366</Words>
  <Application>Microsoft Office PowerPoint</Application>
  <PresentationFormat>Širokoúhlá obrazovka</PresentationFormat>
  <Paragraphs>256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3" baseType="lpstr">
      <vt:lpstr>Calibri Light</vt:lpstr>
      <vt:lpstr>Calisto MT</vt:lpstr>
      <vt:lpstr>Cambria Math</vt:lpstr>
      <vt:lpstr>Times New Roman</vt:lpstr>
      <vt:lpstr>Wingdings</vt:lpstr>
      <vt:lpstr>Wingdings 2</vt:lpstr>
      <vt:lpstr>Břidlice</vt:lpstr>
      <vt:lpstr>Optimalizace dopravních tras  ve sběrné službě </vt:lpstr>
      <vt:lpstr>Uvedení do bakalářské práce</vt:lpstr>
      <vt:lpstr>Výkony v nákladní silniční dopravě</vt:lpstr>
      <vt:lpstr>Zásilkovna s. r. o.</vt:lpstr>
      <vt:lpstr>Analýza dopravních tras A4 a A5</vt:lpstr>
      <vt:lpstr>Analýza dopravních tras A4 a A5</vt:lpstr>
      <vt:lpstr>Vozidla používaná na trasách A4 a A5</vt:lpstr>
      <vt:lpstr>Aplikace Clark – Wrightovi metody</vt:lpstr>
      <vt:lpstr>Aplikace Clark – Wrightovi metody</vt:lpstr>
      <vt:lpstr>Aplikace Clark – Wrightovi metody</vt:lpstr>
      <vt:lpstr>Aplikace Clark – Wrightovi metody</vt:lpstr>
      <vt:lpstr>Elementární trasy</vt:lpstr>
      <vt:lpstr>Aplikace Clark – Wrightovi metody</vt:lpstr>
      <vt:lpstr>Aplikace Clark – Wrightovi metody</vt:lpstr>
      <vt:lpstr>Aplikace Clark – Wrightovi metody</vt:lpstr>
      <vt:lpstr>Aplikace Clark – Wrightovi metody</vt:lpstr>
      <vt:lpstr>Analýza nově vzniklé trasy 1 </vt:lpstr>
      <vt:lpstr>Aplikace Clark – Wrightovi metody</vt:lpstr>
      <vt:lpstr>Analýza nově vzniklé trasy 2</vt:lpstr>
      <vt:lpstr>Komparace tras A4 a A5 s 1 a 2</vt:lpstr>
      <vt:lpstr>Komparace tras A4 a A5 s 1 a 2</vt:lpstr>
      <vt:lpstr>Závěr</vt:lpstr>
      <vt:lpstr>Děkuji za pozornost</vt:lpstr>
      <vt:lpstr>Doplňující otázky</vt:lpstr>
      <vt:lpstr>Zdroje textu</vt:lpstr>
      <vt:lpstr>Zdroje obrázků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Optimalizace dopravních tras  ve sběrné službě </dc:title>
  <dc:creator>Tomáš Hložek</dc:creator>
  <cp:lastModifiedBy>Tomáš Hložek</cp:lastModifiedBy>
  <cp:revision>22</cp:revision>
  <dcterms:created xsi:type="dcterms:W3CDTF">2023-06-02T12:22:30Z</dcterms:created>
  <dcterms:modified xsi:type="dcterms:W3CDTF">2023-06-13T14:27:39Z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0x0101006DD5546239E176499181E7733D50B514</vt:lpwstr>
  </property>
</Properties>
</file>