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B1203-BDEA-4C8A-9E5A-4BCF4CD56EDD}" v="42" dt="2023-06-12T09:03:13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l\Desktop\V&#352;TE\8.%20semestr\Bakule\TEPLO\Porovn&#225;n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l\Desktop\V&#352;TE\8.%20semestr\Bakule\Tabulky%20do%20baku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List1!$A$17</c:f>
              <c:strCache>
                <c:ptCount val="1"/>
                <c:pt idx="0">
                  <c:v>Součinitel prostupu tepla U: [W/(m2.K)]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List1!$B$15:$D$15</c:f>
              <c:strCache>
                <c:ptCount val="3"/>
                <c:pt idx="0">
                  <c:v>Varianta č. 1</c:v>
                </c:pt>
                <c:pt idx="1">
                  <c:v>Varianta č. 2</c:v>
                </c:pt>
                <c:pt idx="2">
                  <c:v>Varianta č. 3</c:v>
                </c:pt>
              </c:strCache>
              <c:extLst/>
            </c:strRef>
          </c:cat>
          <c:val>
            <c:numRef>
              <c:f>List1!$B$17:$D$17</c:f>
              <c:numCache>
                <c:formatCode>General</c:formatCode>
                <c:ptCount val="3"/>
                <c:pt idx="0">
                  <c:v>0.14499999999999999</c:v>
                </c:pt>
                <c:pt idx="1">
                  <c:v>0.14099999999999999</c:v>
                </c:pt>
                <c:pt idx="2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1-4B96-BC60-049CE7605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2346208"/>
        <c:axId val="1082343328"/>
      </c:barChart>
      <c:catAx>
        <c:axId val="108234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2343328"/>
        <c:crosses val="autoZero"/>
        <c:auto val="1"/>
        <c:lblAlgn val="ctr"/>
        <c:lblOffset val="100"/>
        <c:noMultiLvlLbl val="0"/>
      </c:catAx>
      <c:valAx>
        <c:axId val="10823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234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Cena za m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'Ceny grafy'!$D$7</c:f>
              <c:strCache>
                <c:ptCount val="1"/>
                <c:pt idx="0">
                  <c:v>Cena za 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'Ceny grafy'!$A$8:$C$10</c:f>
              <c:strCache>
                <c:ptCount val="3"/>
                <c:pt idx="0">
                  <c:v>Extenzivní zelená střecha</c:v>
                </c:pt>
                <c:pt idx="1">
                  <c:v>Polointenzivní zelená střecha</c:v>
                </c:pt>
                <c:pt idx="2">
                  <c:v>Intenzivní zelená střecha</c:v>
                </c:pt>
              </c:strCache>
            </c:strRef>
          </c:cat>
          <c:val>
            <c:numRef>
              <c:f>'Ceny grafy'!$D$8:$D$10</c:f>
              <c:numCache>
                <c:formatCode>General</c:formatCode>
                <c:ptCount val="3"/>
                <c:pt idx="0">
                  <c:v>2600.1800000000003</c:v>
                </c:pt>
                <c:pt idx="1">
                  <c:v>2875.6599999999994</c:v>
                </c:pt>
                <c:pt idx="2">
                  <c:v>5787.09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6-49F4-8A4F-64F36A316C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2952960"/>
        <c:axId val="622947680"/>
      </c:barChart>
      <c:catAx>
        <c:axId val="62295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2947680"/>
        <c:crosses val="autoZero"/>
        <c:auto val="1"/>
        <c:lblAlgn val="ctr"/>
        <c:lblOffset val="100"/>
        <c:noMultiLvlLbl val="0"/>
      </c:catAx>
      <c:valAx>
        <c:axId val="62294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Cena</a:t>
                </a:r>
                <a:r>
                  <a:rPr lang="cs-CZ" baseline="0"/>
                  <a:t> Kč za m2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295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D35E9-3615-09A7-848F-FF3354E8E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DD6845-9544-846B-0D42-A164B89AF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E99910-4050-A2E5-0873-08CFB02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D17FD2-95B5-3C4B-E160-3F99065B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11686D-583B-D829-EEE4-B29C9B27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0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6496E-86E4-4957-8BE2-62AFB8E8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65423B-A42B-48B5-53AD-5A3473CBC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5C9E2F-D0D0-AE75-5CAD-3F2E25D9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479C3D-8103-9BA8-09AF-26D819E5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43C4D4-B5D9-3BA6-F771-D3022C98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9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7837F05-D132-659D-ED7B-CE578CEDF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C505FB-01D9-98FC-5BCB-102FB4CAA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4CC4E7-8297-AD36-46B9-9D94ADC3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6C024B-2183-A072-41E0-47EB9538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291894-729D-452A-5A29-B7E71D9A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8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6A910-DE97-B71C-F4F4-8CD520AA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114C26-A9D7-1943-F320-97075898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9352C2-7419-F0F5-4A9D-4B8420FA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8B9384-03A3-29FA-CFA6-C6D85B1F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D51024-94F2-6570-72F5-7C4793D6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53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F798E-D0E9-484B-39FA-30814C08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9141B8-422A-0AA1-04C0-33E71DF11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0906F-9EF3-D00F-EF3C-1D3CC041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AB35DB-CD1B-D07C-31D4-7E6D47E0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105064-9E88-CCC8-0363-AF618020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90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CA3D3-7C54-7A61-E0B2-DEB93432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923F6-E391-8718-8AAD-701408274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289A99-2771-ED1A-A849-FE91771C4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993D05-27D4-E709-4EAE-ABF15F99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8FCC4B-A328-F462-1949-23DD2163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19ACFE-9A65-686C-A604-0FA2ED2B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70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D1620-1B03-342D-868B-746F273B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FC7838-8509-9C4F-CE8E-B632D2208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5F90A3-6037-90F3-01C1-D805FB43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7ABB55-62DA-6EBC-4683-9DAA76796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22D0E3-9BC2-7871-1224-DCB257D86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694F47-AB3D-A4EE-26F4-E398CDA2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85CA33-90DC-7FDE-0F43-4BBBEC98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B1682F-D967-5BA7-67B0-BF6D0337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1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CEE68-B71F-8C7B-8118-7F79C728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20F7E3-0664-EADE-5684-8D6FFACC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7AE47F-0046-34AB-611B-B7BDBB12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993F41-309E-B313-F1AD-9F1AE3F8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89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6E87AE-F9F0-9578-F230-2CB94326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09075C-7B51-EBD3-EEF8-18963FBD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C2C1D7-C98D-CD1E-C8C4-FF0B93E0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02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CE07A-B8D5-3DAC-AA64-284981FB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89B47-C9A2-F9C8-136B-26386D20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3AB547-CC98-E345-559B-AE4F95C2C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A050EF-E413-B221-B715-0F3C2CCD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E5DC31-7F95-7271-2105-A579FB5E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5391AF-C1C1-DF4E-BFCD-F1F3BB70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84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1EE5A-7C8A-7ECA-BAA6-77DB5FD1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FD951CD-D1D9-85F4-9A00-3B57D09E3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D07009-AC76-FE35-2348-2566C3461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D4AAEA-233C-5AAE-9CF0-32B26B87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17E02D-58F9-B7F9-B40C-9AD55880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BAE3B9-FEB8-9DCB-E7F5-9BB1D7C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58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3A77EC-3BF2-BE89-B2B7-B113F887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2F3BDC-EA39-8944-C72E-18E616DBB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B91F71-AF9B-31A6-CF2B-C1E801C56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DA9E7-4E4B-498A-AE34-C2E66F3BE910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FE1CB0-7F6E-86CD-4B39-E49636218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C114D2-939A-7479-093E-E75AA29CF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C2A6-9F8C-4EA3-8C6D-4CEEE837E9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80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41E5A-63B2-EF95-9544-23ADE37B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5668"/>
            <a:ext cx="9144000" cy="963271"/>
          </a:xfrm>
        </p:spPr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85F89E-777E-F0E0-358F-BE9AD90BB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8939"/>
            <a:ext cx="9144000" cy="4157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Zdravotnické středisko – zelená střecha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1C70187F-7B2A-CD57-F12D-15ED39E3852F}"/>
              </a:ext>
            </a:extLst>
          </p:cNvPr>
          <p:cNvSpPr txBox="1">
            <a:spLocks/>
          </p:cNvSpPr>
          <p:nvPr/>
        </p:nvSpPr>
        <p:spPr>
          <a:xfrm>
            <a:off x="1524000" y="4022435"/>
            <a:ext cx="9144000" cy="252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b="1" dirty="0"/>
              <a:t>Vypracoval: </a:t>
            </a:r>
            <a:r>
              <a:rPr lang="cs-CZ" sz="2000" dirty="0"/>
              <a:t>Michal Helcl</a:t>
            </a:r>
          </a:p>
          <a:p>
            <a:pPr algn="l"/>
            <a:r>
              <a:rPr lang="cs-CZ" sz="2000" b="1" dirty="0"/>
              <a:t>Vedoucí práce: </a:t>
            </a:r>
            <a:r>
              <a:rPr lang="cs-CZ" sz="2000" dirty="0"/>
              <a:t>Ing. et Ing. Petra Machová</a:t>
            </a:r>
          </a:p>
          <a:p>
            <a:pPr algn="l"/>
            <a:r>
              <a:rPr lang="cs-CZ" sz="2000" b="1" dirty="0"/>
              <a:t>Oponent: </a:t>
            </a:r>
            <a:r>
              <a:rPr lang="cs-CZ" sz="2000" dirty="0"/>
              <a:t>Ing. Jan </a:t>
            </a:r>
            <a:r>
              <a:rPr lang="cs-CZ" sz="2000" dirty="0" err="1"/>
              <a:t>Zugárek</a:t>
            </a:r>
            <a:endParaRPr lang="cs-CZ" sz="2000" dirty="0"/>
          </a:p>
          <a:p>
            <a:pPr algn="l"/>
            <a:r>
              <a:rPr lang="cs-CZ" sz="2000" b="1" dirty="0"/>
              <a:t>Katedra: </a:t>
            </a:r>
            <a:r>
              <a:rPr lang="cs-CZ" sz="2000" dirty="0"/>
              <a:t>Stavebnictví</a:t>
            </a:r>
          </a:p>
          <a:p>
            <a:pPr algn="l"/>
            <a:r>
              <a:rPr lang="cs-CZ" sz="2000" b="1" dirty="0"/>
              <a:t>Studijní obor: </a:t>
            </a:r>
            <a:r>
              <a:rPr lang="cs-CZ" sz="2000" dirty="0"/>
              <a:t>Pozemní stavby</a:t>
            </a:r>
          </a:p>
          <a:p>
            <a:pPr algn="l"/>
            <a:r>
              <a:rPr lang="cs-CZ" sz="2000" b="1" dirty="0"/>
              <a:t>Semestr: </a:t>
            </a:r>
            <a:r>
              <a:rPr lang="cs-CZ" sz="2000" dirty="0"/>
              <a:t>LS 2023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9E01B05F-2B2A-48C9-1DBF-962FC95CCBE0}"/>
              </a:ext>
            </a:extLst>
          </p:cNvPr>
          <p:cNvSpPr txBox="1">
            <a:spLocks/>
          </p:cNvSpPr>
          <p:nvPr/>
        </p:nvSpPr>
        <p:spPr>
          <a:xfrm>
            <a:off x="1524000" y="822398"/>
            <a:ext cx="9144000" cy="96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Vysoká škola technická a ekonomická v Českých Budějovicích</a:t>
            </a:r>
          </a:p>
          <a:p>
            <a:r>
              <a:rPr lang="cs-CZ" dirty="0"/>
              <a:t>Ústav </a:t>
            </a:r>
            <a:r>
              <a:rPr lang="cs-CZ" dirty="0" err="1"/>
              <a:t>technicko-technologický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475BBE-CCF1-BA23-D09C-82B64E37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981" y="3835404"/>
            <a:ext cx="2697019" cy="27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0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095D7A-0FFF-463C-4E23-F718E7B2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Výzkumná otázka č</a:t>
            </a:r>
            <a:r>
              <a:rPr lang="en-US" sz="5400" dirty="0"/>
              <a:t>.</a:t>
            </a:r>
            <a:r>
              <a:rPr lang="cs-CZ" sz="5400" dirty="0"/>
              <a:t> 1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79D29D95-1541-338B-8692-CA47F437B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5886"/>
              </p:ext>
            </p:extLst>
          </p:nvPr>
        </p:nvGraphicFramePr>
        <p:xfrm>
          <a:off x="1075852" y="2228087"/>
          <a:ext cx="10040297" cy="3948879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2894638">
                  <a:extLst>
                    <a:ext uri="{9D8B030D-6E8A-4147-A177-3AD203B41FA5}">
                      <a16:colId xmlns:a16="http://schemas.microsoft.com/office/drawing/2014/main" val="3635749907"/>
                    </a:ext>
                  </a:extLst>
                </a:gridCol>
                <a:gridCol w="2258331">
                  <a:extLst>
                    <a:ext uri="{9D8B030D-6E8A-4147-A177-3AD203B41FA5}">
                      <a16:colId xmlns:a16="http://schemas.microsoft.com/office/drawing/2014/main" val="4277746091"/>
                    </a:ext>
                  </a:extLst>
                </a:gridCol>
                <a:gridCol w="2628997">
                  <a:extLst>
                    <a:ext uri="{9D8B030D-6E8A-4147-A177-3AD203B41FA5}">
                      <a16:colId xmlns:a16="http://schemas.microsoft.com/office/drawing/2014/main" val="3308829666"/>
                    </a:ext>
                  </a:extLst>
                </a:gridCol>
                <a:gridCol w="2258331">
                  <a:extLst>
                    <a:ext uri="{9D8B030D-6E8A-4147-A177-3AD203B41FA5}">
                      <a16:colId xmlns:a16="http://schemas.microsoft.com/office/drawing/2014/main" val="2679358604"/>
                    </a:ext>
                  </a:extLst>
                </a:gridCol>
              </a:tblGrid>
              <a:tr h="11503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Kritéria</a:t>
                      </a:r>
                      <a:endParaRPr lang="cs-CZ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Varianta č.1 - extenzivní plochá stře</a:t>
                      </a:r>
                      <a:r>
                        <a:rPr lang="en-US" sz="2000" b="1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ch</a:t>
                      </a:r>
                      <a:r>
                        <a:rPr lang="cs-CZ" sz="20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Varianta č.2 - </a:t>
                      </a:r>
                      <a:r>
                        <a:rPr lang="cs-CZ" sz="2000" b="1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polointenzivní</a:t>
                      </a:r>
                      <a:r>
                        <a:rPr lang="cs-CZ" sz="20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 plochá stře</a:t>
                      </a:r>
                      <a:r>
                        <a:rPr lang="en-US" sz="2000" b="1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ch</a:t>
                      </a:r>
                      <a:r>
                        <a:rPr lang="cs-CZ" sz="20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Varianta č.3 -intenzivní plochá střecha</a:t>
                      </a:r>
                      <a:endParaRPr lang="it-IT" sz="2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13744"/>
                  </a:ext>
                </a:extLst>
              </a:tr>
              <a:tr h="466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Zásahy do d</a:t>
                      </a:r>
                      <a:r>
                        <a:rPr lang="en-US" sz="15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r>
                        <a:rPr lang="cs-CZ" sz="1500" u="none" strike="noStrike" cap="none" spc="0" dirty="0" err="1">
                          <a:solidFill>
                            <a:schemeClr val="bg1"/>
                          </a:solidFill>
                          <a:effectLst/>
                        </a:rPr>
                        <a:t>spozice</a:t>
                      </a:r>
                      <a:endParaRPr lang="cs-CZ" sz="15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12191"/>
                  </a:ext>
                </a:extLst>
              </a:tr>
              <a:tr h="466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Cena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4,5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06768"/>
                  </a:ext>
                </a:extLst>
              </a:tr>
              <a:tr h="466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Tepelné posouzení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4,5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36663"/>
                  </a:ext>
                </a:extLst>
              </a:tr>
              <a:tr h="466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Enviromentální přínos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4,5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4,5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364041"/>
                  </a:ext>
                </a:extLst>
              </a:tr>
              <a:tr h="466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Estetický dojem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28045"/>
                  </a:ext>
                </a:extLst>
              </a:tr>
              <a:tr h="466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Bodů celkem</a:t>
                      </a:r>
                      <a:endParaRPr lang="cs-CZ" sz="15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21,5</a:t>
                      </a:r>
                      <a:endParaRPr lang="cs-CZ" sz="15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cs-CZ" sz="15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cs-CZ" sz="15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11" marR="12175" marT="23374" marB="17530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45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07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CF6861-0A7C-59FF-866E-9C687557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4600" dirty="0"/>
              <a:t>Výzkumná otázka č</a:t>
            </a:r>
            <a:r>
              <a:rPr lang="en-US" sz="4600" dirty="0"/>
              <a:t>.</a:t>
            </a:r>
            <a:r>
              <a:rPr lang="cs-CZ" sz="4600" dirty="0"/>
              <a:t> 2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D980C2-5462-5F14-2B11-8D864B8C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2200" dirty="0"/>
              <a:t>Odvodnění</a:t>
            </a:r>
          </a:p>
          <a:p>
            <a:r>
              <a:rPr lang="cs-CZ" sz="2200" dirty="0"/>
              <a:t>Přístup</a:t>
            </a:r>
            <a:endParaRPr lang="en-US" sz="2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B076D09-AF3C-EF82-B0B0-879ABAD9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5" y="650253"/>
            <a:ext cx="7338441" cy="59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1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095D7A-0FFF-463C-4E23-F718E7B2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Výzkumná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otázka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č. 2</a:t>
            </a:r>
          </a:p>
        </p:txBody>
      </p:sp>
      <p:pic>
        <p:nvPicPr>
          <p:cNvPr id="6" name="Obrázek 5" descr="Obsah obrázku skica, kresba, diagram, Technický výkres&#10;&#10;Popis byl vytvořen automaticky">
            <a:extLst>
              <a:ext uri="{FF2B5EF4-FFF2-40B4-BE49-F238E27FC236}">
                <a16:creationId xmlns:a16="http://schemas.microsoft.com/office/drawing/2014/main" id="{15E02C90-F268-E9C0-3921-D65D1B8BA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2" r="-2" b="2267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8" name="Obrázek 7" descr="Obsah obrázku text, diagram, řada/pruh, Paralelní&#10;&#10;Popis byl vytvořen automaticky">
            <a:extLst>
              <a:ext uri="{FF2B5EF4-FFF2-40B4-BE49-F238E27FC236}">
                <a16:creationId xmlns:a16="http://schemas.microsoft.com/office/drawing/2014/main" id="{3C147558-ED19-08CC-2DAC-DF3E1C7CB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2" r="1277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6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3E42C6-A043-2D6E-E354-19A9D658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C351C8E1-E7B7-2545-CDB7-4899A04D1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A34199-1677-8C77-850D-68DD8E4A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 dirty="0"/>
              <a:t>Doplňující otázky vedoucího práce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B8073-3BAB-B884-634C-75A33C29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 dirty="0"/>
              <a:t>1) Jak by dopadlo bodové hodnocení, pokud byste v cenovém porovnání započítal u varianty 2 a 3 i navržené schodiště a vegetaci jako je tomu u varianty číslo 1? </a:t>
            </a:r>
          </a:p>
          <a:p>
            <a:endParaRPr lang="cs-CZ" sz="2200" dirty="0"/>
          </a:p>
          <a:p>
            <a:r>
              <a:rPr lang="cs-CZ" sz="2200" dirty="0"/>
              <a:t>2) Ovlivnilo by celkové hodnocení přidání kritéria ”využití střechy”?</a:t>
            </a:r>
          </a:p>
        </p:txBody>
      </p:sp>
    </p:spTree>
    <p:extLst>
      <p:ext uri="{BB962C8B-B14F-4D97-AF65-F5344CB8AC3E}">
        <p14:creationId xmlns:p14="http://schemas.microsoft.com/office/powerpoint/2010/main" val="209660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136CCA-7C3E-175A-609B-A29955B2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Doplňující otázky vedoucího práce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9596E3E1-9325-E560-BA5A-9CA784B68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440910"/>
              </p:ext>
            </p:extLst>
          </p:nvPr>
        </p:nvGraphicFramePr>
        <p:xfrm>
          <a:off x="4648018" y="644771"/>
          <a:ext cx="6900514" cy="5528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606">
                  <a:extLst>
                    <a:ext uri="{9D8B030D-6E8A-4147-A177-3AD203B41FA5}">
                      <a16:colId xmlns:a16="http://schemas.microsoft.com/office/drawing/2014/main" val="256946381"/>
                    </a:ext>
                  </a:extLst>
                </a:gridCol>
                <a:gridCol w="1446685">
                  <a:extLst>
                    <a:ext uri="{9D8B030D-6E8A-4147-A177-3AD203B41FA5}">
                      <a16:colId xmlns:a16="http://schemas.microsoft.com/office/drawing/2014/main" val="4254134362"/>
                    </a:ext>
                  </a:extLst>
                </a:gridCol>
                <a:gridCol w="1972974">
                  <a:extLst>
                    <a:ext uri="{9D8B030D-6E8A-4147-A177-3AD203B41FA5}">
                      <a16:colId xmlns:a16="http://schemas.microsoft.com/office/drawing/2014/main" val="3706022738"/>
                    </a:ext>
                  </a:extLst>
                </a:gridCol>
                <a:gridCol w="1373249">
                  <a:extLst>
                    <a:ext uri="{9D8B030D-6E8A-4147-A177-3AD203B41FA5}">
                      <a16:colId xmlns:a16="http://schemas.microsoft.com/office/drawing/2014/main" val="22025258"/>
                    </a:ext>
                  </a:extLst>
                </a:gridCol>
              </a:tblGrid>
              <a:tr h="17007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Kritéria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 dirty="0">
                          <a:effectLst/>
                        </a:rPr>
                        <a:t>Varianta č.1 - extenzivní plochá stře</a:t>
                      </a:r>
                      <a:r>
                        <a:rPr lang="en-US" sz="2100" u="none" strike="noStrike" dirty="0" err="1">
                          <a:effectLst/>
                        </a:rPr>
                        <a:t>ch</a:t>
                      </a:r>
                      <a:r>
                        <a:rPr lang="cs-CZ" sz="2100" u="none" strike="noStrike" dirty="0">
                          <a:effectLst/>
                        </a:rPr>
                        <a:t>a</a:t>
                      </a:r>
                      <a:endParaRPr lang="cs-CZ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 dirty="0">
                          <a:effectLst/>
                        </a:rPr>
                        <a:t>Varianta č.2 - </a:t>
                      </a:r>
                      <a:r>
                        <a:rPr lang="cs-CZ" sz="2100" u="none" strike="noStrike" dirty="0" err="1">
                          <a:effectLst/>
                        </a:rPr>
                        <a:t>polointenzivní</a:t>
                      </a:r>
                      <a:r>
                        <a:rPr lang="cs-CZ" sz="2100" u="none" strike="noStrike" dirty="0">
                          <a:effectLst/>
                        </a:rPr>
                        <a:t> plochá stře</a:t>
                      </a:r>
                      <a:r>
                        <a:rPr lang="en-US" sz="2100" u="none" strike="noStrike" dirty="0" err="1">
                          <a:effectLst/>
                        </a:rPr>
                        <a:t>ch</a:t>
                      </a:r>
                      <a:r>
                        <a:rPr lang="cs-CZ" sz="2100" u="none" strike="noStrike" dirty="0">
                          <a:effectLst/>
                        </a:rPr>
                        <a:t>a</a:t>
                      </a:r>
                      <a:endParaRPr lang="cs-CZ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100" u="none" strike="noStrike" dirty="0">
                          <a:effectLst/>
                        </a:rPr>
                        <a:t>Varianta č.3 -intenzivní plochá střecha</a:t>
                      </a:r>
                      <a:endParaRPr lang="it-IT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extLst>
                  <a:ext uri="{0D108BD9-81ED-4DB2-BD59-A6C34878D82A}">
                    <a16:rowId xmlns:a16="http://schemas.microsoft.com/office/drawing/2014/main" val="1709068063"/>
                  </a:ext>
                </a:extLst>
              </a:tr>
              <a:tr h="7314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 dirty="0">
                          <a:effectLst/>
                        </a:rPr>
                        <a:t>Zásahy do d</a:t>
                      </a:r>
                      <a:r>
                        <a:rPr lang="en-US" sz="2100" u="none" strike="noStrike" dirty="0" err="1">
                          <a:effectLst/>
                        </a:rPr>
                        <a:t>i</a:t>
                      </a:r>
                      <a:r>
                        <a:rPr lang="cs-CZ" sz="2100" u="none" strike="noStrike" dirty="0" err="1">
                          <a:effectLst/>
                        </a:rPr>
                        <a:t>spozice</a:t>
                      </a:r>
                      <a:endParaRPr lang="cs-CZ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2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2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extLst>
                  <a:ext uri="{0D108BD9-81ED-4DB2-BD59-A6C34878D82A}">
                    <a16:rowId xmlns:a16="http://schemas.microsoft.com/office/drawing/2014/main" val="4254095903"/>
                  </a:ext>
                </a:extLst>
              </a:tr>
              <a:tr h="4083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Cena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3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1,75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extLst>
                  <a:ext uri="{0D108BD9-81ED-4DB2-BD59-A6C34878D82A}">
                    <a16:rowId xmlns:a16="http://schemas.microsoft.com/office/drawing/2014/main" val="16339390"/>
                  </a:ext>
                </a:extLst>
              </a:tr>
              <a:tr h="7314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Tepelné posouzení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4,5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3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extLst>
                  <a:ext uri="{0D108BD9-81ED-4DB2-BD59-A6C34878D82A}">
                    <a16:rowId xmlns:a16="http://schemas.microsoft.com/office/drawing/2014/main" val="1036387472"/>
                  </a:ext>
                </a:extLst>
              </a:tr>
              <a:tr h="7314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Enviromentální přínos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4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4,5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4,5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extLst>
                  <a:ext uri="{0D108BD9-81ED-4DB2-BD59-A6C34878D82A}">
                    <a16:rowId xmlns:a16="http://schemas.microsoft.com/office/drawing/2014/main" val="3711349775"/>
                  </a:ext>
                </a:extLst>
              </a:tr>
              <a:tr h="4083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Estetický dojem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3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4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extLst>
                  <a:ext uri="{0D108BD9-81ED-4DB2-BD59-A6C34878D82A}">
                    <a16:rowId xmlns:a16="http://schemas.microsoft.com/office/drawing/2014/main" val="4015089611"/>
                  </a:ext>
                </a:extLst>
              </a:tr>
              <a:tr h="4083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Využití střehy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1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2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extLst>
                  <a:ext uri="{0D108BD9-81ED-4DB2-BD59-A6C34878D82A}">
                    <a16:rowId xmlns:a16="http://schemas.microsoft.com/office/drawing/2014/main" val="2867631707"/>
                  </a:ext>
                </a:extLst>
              </a:tr>
              <a:tr h="4083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Bodů celkem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22,5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>
                          <a:effectLst/>
                        </a:rPr>
                        <a:t>20,5</a:t>
                      </a:r>
                      <a:endParaRPr lang="cs-CZ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100" u="none" strike="noStrike" dirty="0">
                          <a:effectLst/>
                        </a:rPr>
                        <a:t>21,25</a:t>
                      </a:r>
                      <a:endParaRPr lang="cs-CZ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87" marR="14687" marT="14687" marB="0" anchor="ctr"/>
                </a:tc>
                <a:extLst>
                  <a:ext uri="{0D108BD9-81ED-4DB2-BD59-A6C34878D82A}">
                    <a16:rowId xmlns:a16="http://schemas.microsoft.com/office/drawing/2014/main" val="2696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11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A34199-1677-8C77-850D-68DD8E4A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 dirty="0"/>
              <a:t>Doplňující otázky oponenta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B8073-3BAB-B884-634C-75A33C29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 dirty="0"/>
              <a:t>1) Lze využít dešťové vody pro závlahu navržené zelené střechy? Jaká by byla </a:t>
            </a:r>
            <a:r>
              <a:rPr lang="cs-CZ" sz="2200" dirty="0" err="1"/>
              <a:t>potřebn</a:t>
            </a:r>
            <a:r>
              <a:rPr lang="en-US" sz="2200" dirty="0"/>
              <a:t>á</a:t>
            </a:r>
            <a:r>
              <a:rPr lang="cs-CZ" sz="2200" dirty="0"/>
              <a:t> technologie včetně objemu nádrže? </a:t>
            </a:r>
          </a:p>
          <a:p>
            <a:endParaRPr lang="cs-CZ" sz="2200" dirty="0"/>
          </a:p>
          <a:p>
            <a:r>
              <a:rPr lang="cs-CZ" sz="2200" dirty="0"/>
              <a:t>2) Lze provozovat pochozí zelenou střechu s terasou bez zábradlí u atiky? Za jakých podmínek?</a:t>
            </a:r>
          </a:p>
        </p:txBody>
      </p:sp>
    </p:spTree>
    <p:extLst>
      <p:ext uri="{BB962C8B-B14F-4D97-AF65-F5344CB8AC3E}">
        <p14:creationId xmlns:p14="http://schemas.microsoft.com/office/powerpoint/2010/main" val="35190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E5E69D-2D90-DB8F-326E-5E2ECB55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Umístění stavby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F19F3-90C7-E025-5E3D-199E0990A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/>
              <a:t>Jihočeský kraj</a:t>
            </a:r>
          </a:p>
          <a:p>
            <a:r>
              <a:rPr lang="cs-CZ" sz="2200" dirty="0"/>
              <a:t>ORP České </a:t>
            </a:r>
            <a:r>
              <a:rPr lang="en-US" sz="2200" dirty="0"/>
              <a:t>B</a:t>
            </a:r>
            <a:r>
              <a:rPr lang="cs-CZ" sz="2200" dirty="0" err="1"/>
              <a:t>udějovice</a:t>
            </a:r>
            <a:endParaRPr lang="cs-CZ" sz="2200" dirty="0"/>
          </a:p>
          <a:p>
            <a:r>
              <a:rPr lang="cs-CZ" sz="2200" dirty="0"/>
              <a:t>České Budějovice 2</a:t>
            </a:r>
          </a:p>
        </p:txBody>
      </p:sp>
      <p:pic>
        <p:nvPicPr>
          <p:cNvPr id="7" name="Obrázek 6" descr="Obsah obrázku strom, venku, Letecké snímkování, ve vzduchu&#10;&#10;Popis byl vytvořen automaticky">
            <a:extLst>
              <a:ext uri="{FF2B5EF4-FFF2-40B4-BE49-F238E27FC236}">
                <a16:creationId xmlns:a16="http://schemas.microsoft.com/office/drawing/2014/main" id="{4D7B98F4-A21C-A87F-5C8F-40AE46872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5" r="2943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818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DA376A8-17E0-8184-D692-AB6D6F67E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EF5905-9764-C41C-E7D6-4E896DF5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Architektonická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situace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15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167100-56EC-04F1-58BC-EAC23232C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Dispozice 1.NP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BD46BB9-36FA-6404-E6F9-76BD336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54" y="2569464"/>
            <a:ext cx="3136292" cy="36789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4128C0D-BE20-04DB-CB6D-D25DE441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535" y="1695450"/>
            <a:ext cx="6030399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5832D0-EBED-0E81-309A-D11071127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cs-CZ" sz="4800"/>
              <a:t>Dispozice 2.NP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FA0DAA-04BF-97FD-1F65-F32F60E32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54" y="2569464"/>
            <a:ext cx="3136292" cy="36789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995F1C-EEDB-0520-8A7A-7BDDF0E8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561" y="1485900"/>
            <a:ext cx="602848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1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5FE1F2E0-1109-B57F-271E-3DA6022D0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D4CE79-3403-7C40-1B1C-52797395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Vizualizace</a:t>
            </a:r>
          </a:p>
        </p:txBody>
      </p:sp>
      <p:cxnSp>
        <p:nvCxnSpPr>
          <p:cNvPr id="33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9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6">
            <a:extLst>
              <a:ext uri="{FF2B5EF4-FFF2-40B4-BE49-F238E27FC236}">
                <a16:creationId xmlns:a16="http://schemas.microsoft.com/office/drawing/2014/main" id="{53C6ABED-4DED-8011-18F9-C28589560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5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D4CE79-3403-7C40-1B1C-52797395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Vizualizace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BC08E4-0954-9E6B-C7A3-D491F830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Výzkumné otázky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66B6F0-9061-453F-8D55-665F1785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Multikriteriální analýza tří variant zelené střechy</a:t>
            </a:r>
          </a:p>
          <a:p>
            <a:pPr indent="0">
              <a:spcAft>
                <a:spcPts val="600"/>
              </a:spcAft>
              <a:buNone/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Stavebně konstrukční řešení vítězné varianty aplikované na objekt zdravotního střediska (půdorys, řezy, detaily) 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8376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95D7A-0FFF-463C-4E23-F718E7B2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 č</a:t>
            </a:r>
            <a:r>
              <a:rPr lang="en-US" dirty="0"/>
              <a:t>.</a:t>
            </a:r>
            <a:r>
              <a:rPr lang="cs-CZ" dirty="0"/>
              <a:t> 1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8B20560A-FAA9-CD50-551F-F47CDC32C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427603"/>
              </p:ext>
            </p:extLst>
          </p:nvPr>
        </p:nvGraphicFramePr>
        <p:xfrm>
          <a:off x="6419852" y="2328863"/>
          <a:ext cx="4638675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Zástupný obsah 16">
            <a:extLst>
              <a:ext uri="{FF2B5EF4-FFF2-40B4-BE49-F238E27FC236}">
                <a16:creationId xmlns:a16="http://schemas.microsoft.com/office/drawing/2014/main" id="{D4A7E97B-BD01-709D-EA9A-F899D9747D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288185"/>
              </p:ext>
            </p:extLst>
          </p:nvPr>
        </p:nvGraphicFramePr>
        <p:xfrm>
          <a:off x="838200" y="2328861"/>
          <a:ext cx="4933950" cy="384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09996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367</Words>
  <Application>Microsoft Office PowerPoint</Application>
  <PresentationFormat>Širokoúhlá obrazovka</PresentationFormat>
  <Paragraphs>101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Bakalářská práce</vt:lpstr>
      <vt:lpstr>Umístění stavby</vt:lpstr>
      <vt:lpstr>Architektonická situace</vt:lpstr>
      <vt:lpstr>Dispozice 1.NP</vt:lpstr>
      <vt:lpstr>Dispozice 2.NP</vt:lpstr>
      <vt:lpstr>Vizualizace</vt:lpstr>
      <vt:lpstr>Vizualizace</vt:lpstr>
      <vt:lpstr>Výzkumné otázky</vt:lpstr>
      <vt:lpstr>Výzkumná otázka č. 1</vt:lpstr>
      <vt:lpstr>Výzkumná otázka č. 1</vt:lpstr>
      <vt:lpstr>Výzkumná otázka č. 2</vt:lpstr>
      <vt:lpstr>Výzkumná otázka č. 2</vt:lpstr>
      <vt:lpstr>Děkuji za pozornost</vt:lpstr>
      <vt:lpstr>Doplňující otázky vedoucího práce</vt:lpstr>
      <vt:lpstr>Doplňující otázky vedoucího práce</vt:lpstr>
      <vt:lpstr>Doplňující otázky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</dc:title>
  <dc:creator>Michal</dc:creator>
  <cp:lastModifiedBy>Michal Helcl</cp:lastModifiedBy>
  <cp:revision>4</cp:revision>
  <dcterms:created xsi:type="dcterms:W3CDTF">2023-06-11T08:31:12Z</dcterms:created>
  <dcterms:modified xsi:type="dcterms:W3CDTF">2023-06-13T10:23:58Z</dcterms:modified>
</cp:coreProperties>
</file>