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7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8" r:id="rId8"/>
    <p:sldId id="262" r:id="rId9"/>
    <p:sldId id="270" r:id="rId10"/>
    <p:sldId id="263" r:id="rId11"/>
    <p:sldId id="269" r:id="rId12"/>
    <p:sldId id="266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90D0747-9170-4A2D-B10A-5F50B8920774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96DAFAC-C134-4C47-8C6F-A75390509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138411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0747-9170-4A2D-B10A-5F50B8920774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AFAC-C134-4C47-8C6F-A75390509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76771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0747-9170-4A2D-B10A-5F50B8920774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AFAC-C134-4C47-8C6F-A75390509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390256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0747-9170-4A2D-B10A-5F50B8920774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AFAC-C134-4C47-8C6F-A75390509CDB}" type="slidenum">
              <a:rPr lang="cs-CZ" smtClean="0"/>
              <a:t>‹#›</a:t>
            </a:fld>
            <a:endParaRPr lang="cs-CZ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7048703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0747-9170-4A2D-B10A-5F50B8920774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AFAC-C134-4C47-8C6F-A75390509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2473033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0747-9170-4A2D-B10A-5F50B8920774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AFAC-C134-4C47-8C6F-A75390509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040471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0747-9170-4A2D-B10A-5F50B8920774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AFAC-C134-4C47-8C6F-A75390509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637728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0747-9170-4A2D-B10A-5F50B8920774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AFAC-C134-4C47-8C6F-A75390509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05024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0747-9170-4A2D-B10A-5F50B8920774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AFAC-C134-4C47-8C6F-A75390509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641226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0747-9170-4A2D-B10A-5F50B8920774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AFAC-C134-4C47-8C6F-A75390509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30323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0747-9170-4A2D-B10A-5F50B8920774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AFAC-C134-4C47-8C6F-A75390509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72470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0747-9170-4A2D-B10A-5F50B8920774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AFAC-C134-4C47-8C6F-A75390509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684464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0747-9170-4A2D-B10A-5F50B8920774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AFAC-C134-4C47-8C6F-A75390509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813015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0747-9170-4A2D-B10A-5F50B8920774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AFAC-C134-4C47-8C6F-A75390509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711142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0747-9170-4A2D-B10A-5F50B8920774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AFAC-C134-4C47-8C6F-A75390509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938478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0747-9170-4A2D-B10A-5F50B8920774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AFAC-C134-4C47-8C6F-A75390509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01800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0747-9170-4A2D-B10A-5F50B8920774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AFAC-C134-4C47-8C6F-A75390509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775245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D0747-9170-4A2D-B10A-5F50B8920774}" type="datetimeFigureOut">
              <a:rPr lang="cs-CZ" smtClean="0"/>
              <a:t>13. 6. 2023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DAFAC-C134-4C47-8C6F-A75390509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6788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  <p:sldLayoutId id="2147484041" r:id="rId14"/>
    <p:sldLayoutId id="2147484042" r:id="rId15"/>
    <p:sldLayoutId id="2147484043" r:id="rId16"/>
    <p:sldLayoutId id="2147484044" r:id="rId17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9BE10567-6165-46A7-867D-4690A16B4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40" name="Rectangle 39">
              <a:extLst>
                <a:ext uri="{FF2B5EF4-FFF2-40B4-BE49-F238E27FC236}">
                  <a16:creationId xmlns:a16="http://schemas.microsoft.com/office/drawing/2014/main" id="{0F4DB1F4-429C-4C85-85D7-C4D81996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159C0DA6-71D9-4C96-A774-7FADF5E0A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Round Diagonal Corner Rectangle 7">
            <a:extLst>
              <a:ext uri="{FF2B5EF4-FFF2-40B4-BE49-F238E27FC236}">
                <a16:creationId xmlns:a16="http://schemas.microsoft.com/office/drawing/2014/main" id="{4B24F6DB-F114-44A7-BB56-D401884E4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2333" y="2235200"/>
            <a:ext cx="7027334" cy="2396067"/>
          </a:xfrm>
          <a:prstGeom prst="round2DiagRect">
            <a:avLst>
              <a:gd name="adj1" fmla="val 9246"/>
              <a:gd name="adj2" fmla="val 0"/>
            </a:avLst>
          </a:prstGeom>
          <a:solidFill>
            <a:srgbClr val="000000">
              <a:alpha val="80000"/>
            </a:srgbClr>
          </a:solidFill>
          <a:ln w="19050" cap="sq">
            <a:solidFill>
              <a:schemeClr val="tx2"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DB50ECD-225E-4F81-AF7B-706DD05F3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900097"/>
            <a:ext cx="10982062" cy="1211524"/>
            <a:chOff x="605895" y="2900097"/>
            <a:chExt cx="10982062" cy="1211524"/>
          </a:xfrm>
          <a:effectLst/>
        </p:grpSpPr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CBC3B006-1357-4969-BC3D-CDD91E49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9653587" y="33797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0D6E4F1D-B331-41B5-90EF-2236C1EE1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0078244" y="33107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54A60014-21DF-44E5-9137-433571885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1146631" y="35742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40B768C0-B003-45F4-9A06-EA3509A90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0230644" y="30345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5E479182-2054-4AD9-823D-81CFAD7F2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34587" y="25627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A7D912CF-756A-41F1-8BF1-5BA7D1BD0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7375" y="32326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734B6F35-2160-44B1-AB00-F628C84B14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9044" y="30953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D8657E76-4F63-44FE-86C5-54CA174FC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53675" y="21531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482CEB8C-90E5-4152-8B52-A2881B98A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8850" y="33088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55" name="Rectangle 41">
              <a:extLst>
                <a:ext uri="{FF2B5EF4-FFF2-40B4-BE49-F238E27FC236}">
                  <a16:creationId xmlns:a16="http://schemas.microsoft.com/office/drawing/2014/main" id="{85010FC2-BC4C-4692-876D-7FE363BFC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21056" y="32842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56" name="Freeform 32">
              <a:extLst>
                <a:ext uri="{FF2B5EF4-FFF2-40B4-BE49-F238E27FC236}">
                  <a16:creationId xmlns:a16="http://schemas.microsoft.com/office/drawing/2014/main" id="{714C1223-2B78-4715-9ACB-079A60D16D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2122751" y="35321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57" name="Freeform 33">
              <a:extLst>
                <a:ext uri="{FF2B5EF4-FFF2-40B4-BE49-F238E27FC236}">
                  <a16:creationId xmlns:a16="http://schemas.microsoft.com/office/drawing/2014/main" id="{1D9109D3-C92A-410B-9B43-5F02B2D84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1958445" y="34631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58" name="Freeform 34">
              <a:extLst>
                <a:ext uri="{FF2B5EF4-FFF2-40B4-BE49-F238E27FC236}">
                  <a16:creationId xmlns:a16="http://schemas.microsoft.com/office/drawing/2014/main" id="{EF5B327A-A1AE-42F3-815E-84F4AA2948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858308" y="37266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77738BDE-751F-4D4C-B4C4-C9DF3EA29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1658407" y="31869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60" name="Freeform 35">
              <a:extLst>
                <a:ext uri="{FF2B5EF4-FFF2-40B4-BE49-F238E27FC236}">
                  <a16:creationId xmlns:a16="http://schemas.microsoft.com/office/drawing/2014/main" id="{9C8C4AD6-72BF-490C-963C-97C7FD7E7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860814" y="27151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61" name="Freeform 36">
              <a:extLst>
                <a:ext uri="{FF2B5EF4-FFF2-40B4-BE49-F238E27FC236}">
                  <a16:creationId xmlns:a16="http://schemas.microsoft.com/office/drawing/2014/main" id="{94990E31-5AA8-4502-A963-CE1B539DA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289314" y="33850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62" name="Freeform 38">
              <a:extLst>
                <a:ext uri="{FF2B5EF4-FFF2-40B4-BE49-F238E27FC236}">
                  <a16:creationId xmlns:a16="http://schemas.microsoft.com/office/drawing/2014/main" id="{9E703E9D-ED76-449C-A8C0-7A1E24B8B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605895" y="32477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63" name="Freeform 39">
              <a:extLst>
                <a:ext uri="{FF2B5EF4-FFF2-40B4-BE49-F238E27FC236}">
                  <a16:creationId xmlns:a16="http://schemas.microsoft.com/office/drawing/2014/main" id="{C70A75E8-C815-4CCF-ABEE-83F19BFE0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532202" y="23055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64" name="Freeform 40">
              <a:extLst>
                <a:ext uri="{FF2B5EF4-FFF2-40B4-BE49-F238E27FC236}">
                  <a16:creationId xmlns:a16="http://schemas.microsoft.com/office/drawing/2014/main" id="{E15638E1-6A92-4D31-A034-853A65A75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2154501" y="34612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65" name="Rectangle 41">
              <a:extLst>
                <a:ext uri="{FF2B5EF4-FFF2-40B4-BE49-F238E27FC236}">
                  <a16:creationId xmlns:a16="http://schemas.microsoft.com/office/drawing/2014/main" id="{EA3E8D58-D52B-4300-8A50-5696430D1A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2448983" y="34366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6B699BE-370B-92F3-B08C-E1859B148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290234"/>
            <a:ext cx="6858000" cy="2302933"/>
          </a:xfrm>
        </p:spPr>
        <p:txBody>
          <a:bodyPr>
            <a:normAutofit/>
          </a:bodyPr>
          <a:lstStyle/>
          <a:p>
            <a:pPr algn="ctr"/>
            <a:r>
              <a:rPr lang="cs-CZ" sz="5000" dirty="0">
                <a:solidFill>
                  <a:srgbClr val="FFFFFF"/>
                </a:solidFill>
              </a:rPr>
              <a:t>Principy konstrukce dílů pro FDM/FFF aditivní výrobu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F7FAB76-CAB9-EE78-8E79-F4AC84B300D7}"/>
              </a:ext>
            </a:extLst>
          </p:cNvPr>
          <p:cNvSpPr txBox="1"/>
          <p:nvPr/>
        </p:nvSpPr>
        <p:spPr>
          <a:xfrm>
            <a:off x="3565435" y="487040"/>
            <a:ext cx="50611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500" dirty="0"/>
              <a:t>Vysoká škola technická a ekonomická </a:t>
            </a:r>
          </a:p>
          <a:p>
            <a:pPr algn="ctr">
              <a:spcAft>
                <a:spcPts val="1800"/>
              </a:spcAft>
            </a:pPr>
            <a:r>
              <a:rPr lang="cs-CZ" sz="2500" dirty="0"/>
              <a:t>v Českých Budějovicích </a:t>
            </a:r>
          </a:p>
          <a:p>
            <a:pPr algn="ctr"/>
            <a:r>
              <a:rPr lang="cs-CZ" sz="2500" dirty="0"/>
              <a:t>Ústav </a:t>
            </a:r>
            <a:r>
              <a:rPr lang="cs-CZ" sz="2500" dirty="0" err="1"/>
              <a:t>technicko-technologický</a:t>
            </a:r>
            <a:endParaRPr lang="cs-CZ" sz="2500" dirty="0"/>
          </a:p>
        </p:txBody>
      </p:sp>
      <p:pic>
        <p:nvPicPr>
          <p:cNvPr id="5" name="Picture 2" descr="Dokumentový server VŠTE">
            <a:extLst>
              <a:ext uri="{FF2B5EF4-FFF2-40B4-BE49-F238E27FC236}">
                <a16:creationId xmlns:a16="http://schemas.microsoft.com/office/drawing/2014/main" id="{970BC66B-2215-607D-CD57-6FC09886A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338" y="-18189"/>
            <a:ext cx="1547664" cy="15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ovéPole 68">
            <a:extLst>
              <a:ext uri="{FF2B5EF4-FFF2-40B4-BE49-F238E27FC236}">
                <a16:creationId xmlns:a16="http://schemas.microsoft.com/office/drawing/2014/main" id="{18298E15-7948-F50E-75F5-6FED3419E7B0}"/>
              </a:ext>
            </a:extLst>
          </p:cNvPr>
          <p:cNvSpPr txBox="1"/>
          <p:nvPr/>
        </p:nvSpPr>
        <p:spPr>
          <a:xfrm>
            <a:off x="2582333" y="4670085"/>
            <a:ext cx="69426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/>
              <a:t>Autor práce: Filip Urban</a:t>
            </a:r>
          </a:p>
          <a:p>
            <a:pPr>
              <a:spcAft>
                <a:spcPts val="4800"/>
              </a:spcAft>
            </a:pPr>
            <a:r>
              <a:rPr lang="cs-CZ" sz="2500" dirty="0"/>
              <a:t>Vedoucí práce: doc. Ing. Ladislav Socha, MBA, Ph.D.</a:t>
            </a:r>
          </a:p>
          <a:p>
            <a:pPr algn="ctr"/>
            <a:r>
              <a:rPr lang="cs-CZ" sz="2500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774627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116E9F2-82FA-6B85-14C6-1BE319164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748240"/>
            <a:ext cx="9906000" cy="1117073"/>
          </a:xfrm>
        </p:spPr>
        <p:txBody>
          <a:bodyPr>
            <a:normAutofit/>
          </a:bodyPr>
          <a:lstStyle/>
          <a:p>
            <a:pPr algn="ctr"/>
            <a:r>
              <a:rPr lang="cs-CZ" sz="3700" dirty="0"/>
              <a:t>Přínos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A85344-C1EA-8A80-945F-98A1D25F8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0" y="2249487"/>
            <a:ext cx="9840911" cy="3541714"/>
          </a:xfrm>
        </p:spPr>
        <p:txBody>
          <a:bodyPr anchor="t">
            <a:normAutofit/>
          </a:bodyPr>
          <a:lstStyle/>
          <a:p>
            <a:r>
              <a:rPr lang="cs-CZ" dirty="0"/>
              <a:t>Návod pro volbu vhodného konstrukčního řešení převisů a otvorů</a:t>
            </a:r>
          </a:p>
          <a:p>
            <a:r>
              <a:rPr lang="cs-CZ" dirty="0"/>
              <a:t>Podmínky vzniku přemostění</a:t>
            </a:r>
          </a:p>
          <a:p>
            <a:r>
              <a:rPr lang="cs-CZ" dirty="0"/>
              <a:t>Podmínky vzniku šikmých stěn</a:t>
            </a:r>
          </a:p>
          <a:p>
            <a:r>
              <a:rPr lang="cs-CZ" dirty="0"/>
              <a:t>Návod pro vhodnou orientaci tisknutého modelu</a:t>
            </a:r>
          </a:p>
          <a:p>
            <a:endParaRPr lang="cs-CZ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4" name="Picture 2" descr="Dokumentový server VŠTE">
            <a:extLst>
              <a:ext uri="{FF2B5EF4-FFF2-40B4-BE49-F238E27FC236}">
                <a16:creationId xmlns:a16="http://schemas.microsoft.com/office/drawing/2014/main" id="{D7EBF0C9-1610-FB68-6DA3-B74454279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338" y="-18189"/>
            <a:ext cx="1547664" cy="15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555F544-E047-A933-F597-C3931CBAC0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"/>
          <a:stretch/>
        </p:blipFill>
        <p:spPr>
          <a:xfrm>
            <a:off x="1728788" y="4694752"/>
            <a:ext cx="4659839" cy="1504716"/>
          </a:xfrm>
          <a:prstGeom prst="rect">
            <a:avLst/>
          </a:prstGeom>
        </p:spPr>
      </p:pic>
      <p:pic>
        <p:nvPicPr>
          <p:cNvPr id="55" name="Obrázek 54">
            <a:extLst>
              <a:ext uri="{FF2B5EF4-FFF2-40B4-BE49-F238E27FC236}">
                <a16:creationId xmlns:a16="http://schemas.microsoft.com/office/drawing/2014/main" id="{3EECE228-AF47-47AF-12DA-085AAA5447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0107" y="2800698"/>
            <a:ext cx="2324870" cy="1497903"/>
          </a:xfrm>
          <a:prstGeom prst="rect">
            <a:avLst/>
          </a:prstGeom>
        </p:spPr>
      </p:pic>
      <p:pic>
        <p:nvPicPr>
          <p:cNvPr id="63" name="Obrázek 62">
            <a:extLst>
              <a:ext uri="{FF2B5EF4-FFF2-40B4-BE49-F238E27FC236}">
                <a16:creationId xmlns:a16="http://schemas.microsoft.com/office/drawing/2014/main" id="{5C4D4849-83DF-1D63-9512-C32BC3F0DC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0107" y="4598989"/>
            <a:ext cx="2276627" cy="169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38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116E9F2-82FA-6B85-14C6-1BE319164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748240"/>
            <a:ext cx="9906000" cy="1117073"/>
          </a:xfrm>
        </p:spPr>
        <p:txBody>
          <a:bodyPr>
            <a:normAutofit/>
          </a:bodyPr>
          <a:lstStyle/>
          <a:p>
            <a:pPr algn="ctr"/>
            <a:r>
              <a:rPr lang="cs-CZ" sz="3700" dirty="0"/>
              <a:t>Shrnutí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A85344-C1EA-8A80-945F-98A1D25F8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0" y="2249487"/>
            <a:ext cx="9840911" cy="3541714"/>
          </a:xfrm>
          <a:noFill/>
        </p:spPr>
        <p:txBody>
          <a:bodyPr anchor="t">
            <a:normAutofit/>
          </a:bodyPr>
          <a:lstStyle/>
          <a:p>
            <a:r>
              <a:rPr lang="cs-CZ" dirty="0"/>
              <a:t>Úvod do teorie</a:t>
            </a:r>
          </a:p>
          <a:p>
            <a:r>
              <a:rPr lang="cs-CZ" dirty="0"/>
              <a:t>Konstrukce, modelování a </a:t>
            </a:r>
            <a:r>
              <a:rPr lang="cs-CZ" dirty="0" err="1"/>
              <a:t>slicování</a:t>
            </a:r>
            <a:r>
              <a:rPr lang="cs-CZ" dirty="0"/>
              <a:t> zkušebních součástí</a:t>
            </a:r>
          </a:p>
          <a:p>
            <a:r>
              <a:rPr lang="cs-CZ" dirty="0"/>
              <a:t>Tahová zkouška</a:t>
            </a:r>
          </a:p>
          <a:p>
            <a:r>
              <a:rPr lang="cs-CZ" dirty="0"/>
              <a:t>Shrnutí zásad konstrukce 3D tištěných součástí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4" name="Picture 2" descr="Dokumentový server VŠTE">
            <a:extLst>
              <a:ext uri="{FF2B5EF4-FFF2-40B4-BE49-F238E27FC236}">
                <a16:creationId xmlns:a16="http://schemas.microsoft.com/office/drawing/2014/main" id="{D7EBF0C9-1610-FB68-6DA3-B74454279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338" y="-18189"/>
            <a:ext cx="1547664" cy="15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186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9BE10567-6165-46A7-867D-4690A16B4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40" name="Rectangle 39">
              <a:extLst>
                <a:ext uri="{FF2B5EF4-FFF2-40B4-BE49-F238E27FC236}">
                  <a16:creationId xmlns:a16="http://schemas.microsoft.com/office/drawing/2014/main" id="{0F4DB1F4-429C-4C85-85D7-C4D81996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159C0DA6-71D9-4C96-A774-7FADF5E0A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Round Diagonal Corner Rectangle 7">
            <a:extLst>
              <a:ext uri="{FF2B5EF4-FFF2-40B4-BE49-F238E27FC236}">
                <a16:creationId xmlns:a16="http://schemas.microsoft.com/office/drawing/2014/main" id="{4B24F6DB-F114-44A7-BB56-D401884E4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2333" y="2235200"/>
            <a:ext cx="7027334" cy="2396067"/>
          </a:xfrm>
          <a:prstGeom prst="round2DiagRect">
            <a:avLst>
              <a:gd name="adj1" fmla="val 9246"/>
              <a:gd name="adj2" fmla="val 0"/>
            </a:avLst>
          </a:prstGeom>
          <a:solidFill>
            <a:srgbClr val="000000">
              <a:alpha val="80000"/>
            </a:srgbClr>
          </a:solidFill>
          <a:ln w="19050" cap="sq">
            <a:solidFill>
              <a:schemeClr val="tx2"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DB50ECD-225E-4F81-AF7B-706DD05F3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900097"/>
            <a:ext cx="10982062" cy="1211524"/>
            <a:chOff x="605895" y="2900097"/>
            <a:chExt cx="10982062" cy="1211524"/>
          </a:xfrm>
          <a:effectLst/>
        </p:grpSpPr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CBC3B006-1357-4969-BC3D-CDD91E49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9653587" y="33797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0D6E4F1D-B331-41B5-90EF-2236C1EE1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0078244" y="33107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54A60014-21DF-44E5-9137-433571885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1146631" y="35742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40B768C0-B003-45F4-9A06-EA3509A90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0230644" y="30345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5E479182-2054-4AD9-823D-81CFAD7F2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34587" y="25627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A7D912CF-756A-41F1-8BF1-5BA7D1BD0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7375" y="32326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734B6F35-2160-44B1-AB00-F628C84B14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9044" y="30953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D8657E76-4F63-44FE-86C5-54CA174FC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53675" y="21531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482CEB8C-90E5-4152-8B52-A2881B98A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8850" y="33088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55" name="Rectangle 41">
              <a:extLst>
                <a:ext uri="{FF2B5EF4-FFF2-40B4-BE49-F238E27FC236}">
                  <a16:creationId xmlns:a16="http://schemas.microsoft.com/office/drawing/2014/main" id="{85010FC2-BC4C-4692-876D-7FE363BFC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21056" y="32842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56" name="Freeform 32">
              <a:extLst>
                <a:ext uri="{FF2B5EF4-FFF2-40B4-BE49-F238E27FC236}">
                  <a16:creationId xmlns:a16="http://schemas.microsoft.com/office/drawing/2014/main" id="{714C1223-2B78-4715-9ACB-079A60D16D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2122751" y="35321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57" name="Freeform 33">
              <a:extLst>
                <a:ext uri="{FF2B5EF4-FFF2-40B4-BE49-F238E27FC236}">
                  <a16:creationId xmlns:a16="http://schemas.microsoft.com/office/drawing/2014/main" id="{1D9109D3-C92A-410B-9B43-5F02B2D84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1958445" y="34631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58" name="Freeform 34">
              <a:extLst>
                <a:ext uri="{FF2B5EF4-FFF2-40B4-BE49-F238E27FC236}">
                  <a16:creationId xmlns:a16="http://schemas.microsoft.com/office/drawing/2014/main" id="{EF5B327A-A1AE-42F3-815E-84F4AA2948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858308" y="37266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77738BDE-751F-4D4C-B4C4-C9DF3EA29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1658407" y="31869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60" name="Freeform 35">
              <a:extLst>
                <a:ext uri="{FF2B5EF4-FFF2-40B4-BE49-F238E27FC236}">
                  <a16:creationId xmlns:a16="http://schemas.microsoft.com/office/drawing/2014/main" id="{9C8C4AD6-72BF-490C-963C-97C7FD7E7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860814" y="27151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61" name="Freeform 36">
              <a:extLst>
                <a:ext uri="{FF2B5EF4-FFF2-40B4-BE49-F238E27FC236}">
                  <a16:creationId xmlns:a16="http://schemas.microsoft.com/office/drawing/2014/main" id="{94990E31-5AA8-4502-A963-CE1B539DA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289314" y="33850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62" name="Freeform 38">
              <a:extLst>
                <a:ext uri="{FF2B5EF4-FFF2-40B4-BE49-F238E27FC236}">
                  <a16:creationId xmlns:a16="http://schemas.microsoft.com/office/drawing/2014/main" id="{9E703E9D-ED76-449C-A8C0-7A1E24B8B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605895" y="32477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63" name="Freeform 39">
              <a:extLst>
                <a:ext uri="{FF2B5EF4-FFF2-40B4-BE49-F238E27FC236}">
                  <a16:creationId xmlns:a16="http://schemas.microsoft.com/office/drawing/2014/main" id="{C70A75E8-C815-4CCF-ABEE-83F19BFE0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532202" y="23055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64" name="Freeform 40">
              <a:extLst>
                <a:ext uri="{FF2B5EF4-FFF2-40B4-BE49-F238E27FC236}">
                  <a16:creationId xmlns:a16="http://schemas.microsoft.com/office/drawing/2014/main" id="{E15638E1-6A92-4D31-A034-853A65A75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2154501" y="34612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65" name="Rectangle 41">
              <a:extLst>
                <a:ext uri="{FF2B5EF4-FFF2-40B4-BE49-F238E27FC236}">
                  <a16:creationId xmlns:a16="http://schemas.microsoft.com/office/drawing/2014/main" id="{EA3E8D58-D52B-4300-8A50-5696430D1A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2448983" y="34366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6B699BE-370B-92F3-B08C-E1859B148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290234"/>
            <a:ext cx="6858000" cy="1668987"/>
          </a:xfrm>
        </p:spPr>
        <p:txBody>
          <a:bodyPr>
            <a:normAutofit/>
          </a:bodyPr>
          <a:lstStyle/>
          <a:p>
            <a:pPr algn="ctr"/>
            <a:r>
              <a:rPr lang="cs-CZ" sz="5000" dirty="0">
                <a:solidFill>
                  <a:srgbClr val="FFFFFF"/>
                </a:solidFill>
              </a:rPr>
              <a:t>Děkuji za pozornost</a:t>
            </a:r>
          </a:p>
        </p:txBody>
      </p:sp>
      <p:pic>
        <p:nvPicPr>
          <p:cNvPr id="5" name="Picture 2" descr="Dokumentový server VŠTE">
            <a:extLst>
              <a:ext uri="{FF2B5EF4-FFF2-40B4-BE49-F238E27FC236}">
                <a16:creationId xmlns:a16="http://schemas.microsoft.com/office/drawing/2014/main" id="{970BC66B-2215-607D-CD57-6FC09886A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338" y="-18189"/>
            <a:ext cx="1547664" cy="15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372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116E9F2-82FA-6B85-14C6-1BE319164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748240"/>
            <a:ext cx="9906000" cy="1117073"/>
          </a:xfrm>
        </p:spPr>
        <p:txBody>
          <a:bodyPr>
            <a:normAutofit/>
          </a:bodyPr>
          <a:lstStyle/>
          <a:p>
            <a:pPr algn="ctr"/>
            <a:r>
              <a:rPr lang="cs-CZ" sz="3700" dirty="0"/>
              <a:t>Odpovědi na dotazy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A85344-C1EA-8A80-945F-98A1D25F8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0" y="2249487"/>
            <a:ext cx="9840911" cy="3541714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Jakým způsobem se nakládá s odpadním materiálem vznikajícím při výrobě? Je možné tento materiál recyklovat pro další použití?</a:t>
            </a:r>
          </a:p>
          <a:p>
            <a:r>
              <a:rPr lang="cs-CZ" dirty="0"/>
              <a:t>Recyklace termoplastů</a:t>
            </a:r>
          </a:p>
          <a:p>
            <a:r>
              <a:rPr lang="cs-CZ" dirty="0"/>
              <a:t>Recyklace přímo pomocí 3D tisku</a:t>
            </a:r>
          </a:p>
          <a:p>
            <a:pPr marL="0" indent="0">
              <a:buNone/>
            </a:pPr>
            <a:r>
              <a:rPr lang="cs-CZ" dirty="0"/>
              <a:t>Jakou z popsaných výhod principů konstrukce pro aditivní výrobu shledáváte jako nejpřínosnější pro využití v praxi? </a:t>
            </a:r>
          </a:p>
          <a:p>
            <a:r>
              <a:rPr lang="cs-CZ"/>
              <a:t>Funkčnost (pevnost), úspora materiálu</a:t>
            </a:r>
            <a:endParaRPr lang="cs-CZ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4" name="Picture 2" descr="Dokumentový server VŠTE">
            <a:extLst>
              <a:ext uri="{FF2B5EF4-FFF2-40B4-BE49-F238E27FC236}">
                <a16:creationId xmlns:a16="http://schemas.microsoft.com/office/drawing/2014/main" id="{D7EBF0C9-1610-FB68-6DA3-B74454279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338" y="-18189"/>
            <a:ext cx="1547664" cy="15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362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116E9F2-82FA-6B85-14C6-1BE319164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748240"/>
            <a:ext cx="9906000" cy="1117073"/>
          </a:xfrm>
        </p:spPr>
        <p:txBody>
          <a:bodyPr>
            <a:noAutofit/>
          </a:bodyPr>
          <a:lstStyle/>
          <a:p>
            <a:pPr algn="ctr"/>
            <a:r>
              <a:rPr lang="cs-CZ" sz="4000" dirty="0"/>
              <a:t>Motivace a důvody k řešení daného problému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A85344-C1EA-8A80-945F-98A1D25F8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0" y="2249487"/>
            <a:ext cx="9840911" cy="3541714"/>
          </a:xfrm>
        </p:spPr>
        <p:txBody>
          <a:bodyPr anchor="t">
            <a:normAutofit/>
          </a:bodyPr>
          <a:lstStyle/>
          <a:p>
            <a:r>
              <a:rPr lang="cs-CZ" sz="3000" dirty="0"/>
              <a:t>Zájem o danou problematiku</a:t>
            </a:r>
          </a:p>
          <a:p>
            <a:r>
              <a:rPr lang="cs-CZ" sz="3000" dirty="0"/>
              <a:t>Seznámení se s problematikou</a:t>
            </a:r>
          </a:p>
          <a:p>
            <a:r>
              <a:rPr lang="cs-CZ" sz="3000" dirty="0"/>
              <a:t>Nedostatečné zpracování problematiky v česky psané literatuře</a:t>
            </a:r>
          </a:p>
          <a:p>
            <a:r>
              <a:rPr lang="cs-CZ" sz="3000" dirty="0"/>
              <a:t>Využitelnost shrnutých zjištění v praxi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4" name="Picture 2" descr="Dokumentový server VŠTE">
            <a:extLst>
              <a:ext uri="{FF2B5EF4-FFF2-40B4-BE49-F238E27FC236}">
                <a16:creationId xmlns:a16="http://schemas.microsoft.com/office/drawing/2014/main" id="{5EF829D4-91A5-C05C-C1A9-364F8C2EF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338" y="-18189"/>
            <a:ext cx="1547664" cy="15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016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116E9F2-82FA-6B85-14C6-1BE319164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748240"/>
            <a:ext cx="9906000" cy="1117073"/>
          </a:xfrm>
        </p:spPr>
        <p:txBody>
          <a:bodyPr>
            <a:normAutofit/>
          </a:bodyPr>
          <a:lstStyle/>
          <a:p>
            <a:pPr algn="ctr"/>
            <a:r>
              <a:rPr lang="cs-CZ" sz="3700" dirty="0"/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A85344-C1EA-8A80-945F-98A1D25F8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799" y="2001650"/>
            <a:ext cx="9840911" cy="442594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cs-CZ" dirty="0"/>
              <a:t>Cílem bakalářské práce je získání nových a porovnání stávajících poznatků v oblasti principů konstrukce dílů pro výrobu aditivní technologií FDM/FFF. Při konstrukčním návrhu je nezbytně nutné uvažovat s vyrobitelností, a především přizpůsobit návrh plánované technologii výroby. Z tohoto důvodu existují principy konstrukce. U konvenčních způsobů jsou tyto principy velice dobře popsány, ale většinu nelze aplikovat pro aditivní výroby. Konstrukčním návrhem uzpůsobeným pro aditivní výrobu lze dosáhnout časové, materiálové a tím pádem i finanční úspory. Samotný konstrukční návrh má také nemalý vliv na výslednou kvalitu zhotoveného dílu. Součástí práce je popsání konkrétních principů včetně výhod z nich vyplívajících.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4" name="Picture 2" descr="Dokumentový server VŠTE">
            <a:extLst>
              <a:ext uri="{FF2B5EF4-FFF2-40B4-BE49-F238E27FC236}">
                <a16:creationId xmlns:a16="http://schemas.microsoft.com/office/drawing/2014/main" id="{D7EBF0C9-1610-FB68-6DA3-B74454279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338" y="-18189"/>
            <a:ext cx="1547664" cy="15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891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116E9F2-82FA-6B85-14C6-1BE319164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748240"/>
            <a:ext cx="9906000" cy="1117073"/>
          </a:xfrm>
        </p:spPr>
        <p:txBody>
          <a:bodyPr>
            <a:normAutofit/>
          </a:bodyPr>
          <a:lstStyle/>
          <a:p>
            <a:pPr algn="ctr"/>
            <a:r>
              <a:rPr lang="cs-CZ" sz="3700" dirty="0"/>
              <a:t>Hypotézy a výzkumné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A85344-C1EA-8A80-945F-98A1D25F8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551" y="2085973"/>
            <a:ext cx="9840911" cy="3799601"/>
          </a:xfrm>
        </p:spPr>
        <p:txBody>
          <a:bodyPr anchor="t">
            <a:normAutofit fontScale="25000" lnSpcReduction="20000"/>
          </a:bodyPr>
          <a:lstStyle/>
          <a:p>
            <a:pPr>
              <a:lnSpc>
                <a:spcPct val="140000"/>
              </a:lnSpc>
            </a:pPr>
            <a:r>
              <a:rPr lang="cs-CZ" sz="9600" b="1" dirty="0"/>
              <a:t>Výzkumná otázka 1:</a:t>
            </a:r>
            <a:r>
              <a:rPr lang="cs-CZ" sz="9600" dirty="0"/>
              <a:t> Jaký vliv bude mít orientace modelu na jeho pevnost v tahu?</a:t>
            </a:r>
          </a:p>
          <a:p>
            <a:pPr>
              <a:lnSpc>
                <a:spcPct val="140000"/>
              </a:lnSpc>
            </a:pPr>
            <a:r>
              <a:rPr lang="cs-CZ" sz="9600" b="1" dirty="0"/>
              <a:t>Hypotéza 1: </a:t>
            </a:r>
            <a:r>
              <a:rPr lang="cs-CZ" sz="9600" dirty="0"/>
              <a:t>Orientací jednotlivých vrstev tisknutého zkušebního vzorku lze ovlivnit jeho pevnost v tahu. </a:t>
            </a:r>
          </a:p>
          <a:p>
            <a:pPr>
              <a:lnSpc>
                <a:spcPct val="140000"/>
              </a:lnSpc>
            </a:pPr>
            <a:r>
              <a:rPr lang="cs-CZ" sz="9600" b="1" dirty="0"/>
              <a:t>Výzkumná otázka 2: </a:t>
            </a:r>
            <a:r>
              <a:rPr lang="cs-CZ" sz="9600" dirty="0"/>
              <a:t>Jak lze vyřešit konstrukční překážky, které nastávají v průběhu návrhu modelu?</a:t>
            </a:r>
          </a:p>
          <a:p>
            <a:pPr>
              <a:lnSpc>
                <a:spcPct val="140000"/>
              </a:lnSpc>
            </a:pPr>
            <a:r>
              <a:rPr lang="cs-CZ" sz="9600" b="1" dirty="0"/>
              <a:t>Hypotéza 2: </a:t>
            </a:r>
            <a:r>
              <a:rPr lang="cs-CZ" sz="9600" dirty="0"/>
              <a:t>Správnou volbou konstrukčního řešení lze ušetřit materiál.</a:t>
            </a:r>
          </a:p>
          <a:p>
            <a:pPr marL="0" indent="0">
              <a:buNone/>
            </a:pPr>
            <a:endParaRPr lang="cs-CZ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4" name="Picture 2" descr="Dokumentový server VŠTE">
            <a:extLst>
              <a:ext uri="{FF2B5EF4-FFF2-40B4-BE49-F238E27FC236}">
                <a16:creationId xmlns:a16="http://schemas.microsoft.com/office/drawing/2014/main" id="{D7EBF0C9-1610-FB68-6DA3-B74454279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338" y="-18189"/>
            <a:ext cx="1547664" cy="15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348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116E9F2-82FA-6B85-14C6-1BE319164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748240"/>
            <a:ext cx="9906000" cy="1117073"/>
          </a:xfrm>
        </p:spPr>
        <p:txBody>
          <a:bodyPr>
            <a:normAutofit/>
          </a:bodyPr>
          <a:lstStyle/>
          <a:p>
            <a:pPr algn="ctr"/>
            <a:r>
              <a:rPr lang="cs-CZ" sz="3700" dirty="0"/>
              <a:t>Úvod do problému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A85344-C1EA-8A80-945F-98A1D25F8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0" y="2249487"/>
            <a:ext cx="9840911" cy="3541714"/>
          </a:xfrm>
        </p:spPr>
        <p:txBody>
          <a:bodyPr anchor="t">
            <a:normAutofit/>
          </a:bodyPr>
          <a:lstStyle/>
          <a:p>
            <a:r>
              <a:rPr lang="cs-CZ" dirty="0"/>
              <a:t>Technologie 3D tisku</a:t>
            </a:r>
          </a:p>
          <a:p>
            <a:r>
              <a:rPr lang="cs-CZ" dirty="0"/>
              <a:t>FDM/FFF technologie tisku</a:t>
            </a:r>
          </a:p>
          <a:p>
            <a:pPr marL="0" indent="0">
              <a:buNone/>
            </a:pPr>
            <a:endParaRPr lang="cs-CZ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4" name="Picture 2" descr="Dokumentový server VŠTE">
            <a:extLst>
              <a:ext uri="{FF2B5EF4-FFF2-40B4-BE49-F238E27FC236}">
                <a16:creationId xmlns:a16="http://schemas.microsoft.com/office/drawing/2014/main" id="{D7EBF0C9-1610-FB68-6DA3-B74454279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338" y="-18189"/>
            <a:ext cx="1547664" cy="15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1CC0D77-5720-6BEC-4A84-6A7B5E60A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300" y="2271713"/>
            <a:ext cx="5593593" cy="393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43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16E9F2-82FA-6B85-14C6-1BE319164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700" dirty="0"/>
              <a:t>Konstrukce, modelování a </a:t>
            </a:r>
            <a:r>
              <a:rPr lang="cs-CZ" sz="3700" dirty="0" err="1"/>
              <a:t>slicování</a:t>
            </a:r>
            <a:endParaRPr lang="cs-CZ" sz="3700" dirty="0"/>
          </a:p>
        </p:txBody>
      </p:sp>
      <p:pic>
        <p:nvPicPr>
          <p:cNvPr id="4" name="Picture 2" descr="Dokumentový server VŠTE">
            <a:extLst>
              <a:ext uri="{FF2B5EF4-FFF2-40B4-BE49-F238E27FC236}">
                <a16:creationId xmlns:a16="http://schemas.microsoft.com/office/drawing/2014/main" id="{D7EBF0C9-1610-FB68-6DA3-B74454279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338" y="-18189"/>
            <a:ext cx="1547664" cy="15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DE287E31-F358-72A0-A6F6-CEB5E189BA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78337" y="2097087"/>
            <a:ext cx="2987242" cy="2253618"/>
          </a:xfrm>
          <a:prstGeom prst="rect">
            <a:avLst/>
          </a:prstGeom>
        </p:spPr>
      </p:pic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CD2A9068-CD40-7E6E-8703-AA0B4E1861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426" r="640"/>
          <a:stretch/>
        </p:blipFill>
        <p:spPr>
          <a:xfrm>
            <a:off x="6824952" y="2097087"/>
            <a:ext cx="4222459" cy="2181492"/>
          </a:xfrm>
          <a:prstGeom prst="rect">
            <a:avLst/>
          </a:prstGeom>
        </p:spPr>
      </p:pic>
      <p:pic>
        <p:nvPicPr>
          <p:cNvPr id="3" name="Zástupný obsah 6">
            <a:extLst>
              <a:ext uri="{FF2B5EF4-FFF2-40B4-BE49-F238E27FC236}">
                <a16:creationId xmlns:a16="http://schemas.microsoft.com/office/drawing/2014/main" id="{B06848FE-EA61-07F1-8E03-CEB2D4523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8160" y="4456113"/>
            <a:ext cx="4694652" cy="2127083"/>
          </a:xfrm>
          <a:prstGeom prst="rect">
            <a:avLst/>
          </a:prstGeom>
        </p:spPr>
      </p:pic>
      <p:pic>
        <p:nvPicPr>
          <p:cNvPr id="5" name="Zástupný obsah 8">
            <a:extLst>
              <a:ext uri="{FF2B5EF4-FFF2-40B4-BE49-F238E27FC236}">
                <a16:creationId xmlns:a16="http://schemas.microsoft.com/office/drawing/2014/main" id="{6B9BE808-0BA1-B620-7BD0-AE8195218ED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6" b="14736"/>
          <a:stretch/>
        </p:blipFill>
        <p:spPr>
          <a:xfrm>
            <a:off x="6824951" y="4405011"/>
            <a:ext cx="4222459" cy="218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93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16E9F2-82FA-6B85-14C6-1BE319164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619127"/>
            <a:ext cx="9906000" cy="1210736"/>
          </a:xfrm>
        </p:spPr>
        <p:txBody>
          <a:bodyPr>
            <a:normAutofit/>
          </a:bodyPr>
          <a:lstStyle/>
          <a:p>
            <a:pPr algn="ctr"/>
            <a:r>
              <a:rPr lang="cs-CZ" sz="3700" dirty="0"/>
              <a:t>Dosažené Výsledky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D3B6B1-97E9-8681-446C-25E578D40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809" y="1643267"/>
            <a:ext cx="4646602" cy="823912"/>
          </a:xfrm>
        </p:spPr>
        <p:txBody>
          <a:bodyPr/>
          <a:lstStyle/>
          <a:p>
            <a:r>
              <a:rPr lang="cs-CZ" dirty="0"/>
              <a:t>Vzorek orientovaný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DE287E31-F358-72A0-A6F6-CEB5E189BA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" b="13374"/>
          <a:stretch/>
        </p:blipFill>
        <p:spPr>
          <a:xfrm>
            <a:off x="1447809" y="2467179"/>
            <a:ext cx="4649783" cy="2172634"/>
          </a:xfrm>
          <a:prstGeom prst="rect">
            <a:avLst/>
          </a:prstGeo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9879410-92A8-77EE-0995-2C24889D83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863" y="1604409"/>
            <a:ext cx="4646602" cy="823912"/>
          </a:xfrm>
        </p:spPr>
        <p:txBody>
          <a:bodyPr/>
          <a:lstStyle/>
          <a:p>
            <a:r>
              <a:rPr lang="cs-CZ" dirty="0"/>
              <a:t>Vzorek orientovaný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CD2A9068-CD40-7E6E-8703-AA0B4E18611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81863" y="2467179"/>
            <a:ext cx="4765548" cy="2172634"/>
          </a:xfrm>
          <a:prstGeom prst="rect">
            <a:avLst/>
          </a:prstGeom>
        </p:spPr>
      </p:pic>
      <p:pic>
        <p:nvPicPr>
          <p:cNvPr id="4" name="Picture 2" descr="Dokumentový server VŠTE">
            <a:extLst>
              <a:ext uri="{FF2B5EF4-FFF2-40B4-BE49-F238E27FC236}">
                <a16:creationId xmlns:a16="http://schemas.microsoft.com/office/drawing/2014/main" id="{D7EBF0C9-1610-FB68-6DA3-B74454279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338" y="-18189"/>
            <a:ext cx="1547664" cy="15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412112C1-6FF3-8912-532D-DF3ECCCC2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071328"/>
              </p:ext>
            </p:extLst>
          </p:nvPr>
        </p:nvGraphicFramePr>
        <p:xfrm>
          <a:off x="1740525" y="5018149"/>
          <a:ext cx="8707772" cy="12207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83060">
                  <a:extLst>
                    <a:ext uri="{9D8B030D-6E8A-4147-A177-3AD203B41FA5}">
                      <a16:colId xmlns:a16="http://schemas.microsoft.com/office/drawing/2014/main" val="1039707053"/>
                    </a:ext>
                  </a:extLst>
                </a:gridCol>
                <a:gridCol w="3724712">
                  <a:extLst>
                    <a:ext uri="{9D8B030D-6E8A-4147-A177-3AD203B41FA5}">
                      <a16:colId xmlns:a16="http://schemas.microsoft.com/office/drawing/2014/main" val="34611473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Bef>
                          <a:spcPts val="1200"/>
                        </a:spcBef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 Orientace zkušební tyčinky při tisku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Bef>
                          <a:spcPts val="1200"/>
                        </a:spcBef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Síla potřebná k přetržení [N]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100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Naplocho (namáhání podélně s vrstvami)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Bef>
                          <a:spcPts val="1200"/>
                        </a:spcBef>
                      </a:pPr>
                      <a:r>
                        <a:rPr lang="cs-CZ" sz="2000" b="0" dirty="0">
                          <a:effectLst/>
                        </a:rPr>
                        <a:t>2 543 N</a:t>
                      </a:r>
                      <a:endParaRPr lang="cs-CZ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464421"/>
                  </a:ext>
                </a:extLst>
              </a:tr>
              <a:tr h="40033">
                <a:tc>
                  <a:txBody>
                    <a:bodyPr/>
                    <a:lstStyle/>
                    <a:p>
                      <a:pPr indent="540385" algn="l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Na výšku (namáhání kolmo na vrstvy)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Bef>
                          <a:spcPts val="1200"/>
                        </a:spcBef>
                      </a:pPr>
                      <a:r>
                        <a:rPr lang="cs-CZ" sz="2000" b="0" dirty="0">
                          <a:effectLst/>
                        </a:rPr>
                        <a:t>1 276 N</a:t>
                      </a:r>
                      <a:endParaRPr lang="cs-CZ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105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677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16E9F2-82FA-6B85-14C6-1BE319164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700"/>
              <a:t>Dosažené výsledky</a:t>
            </a:r>
            <a:endParaRPr lang="cs-CZ" sz="3700" dirty="0"/>
          </a:p>
        </p:txBody>
      </p:sp>
      <p:pic>
        <p:nvPicPr>
          <p:cNvPr id="4" name="Picture 2" descr="Dokumentový server VŠTE">
            <a:extLst>
              <a:ext uri="{FF2B5EF4-FFF2-40B4-BE49-F238E27FC236}">
                <a16:creationId xmlns:a16="http://schemas.microsoft.com/office/drawing/2014/main" id="{D7EBF0C9-1610-FB68-6DA3-B74454279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338" y="-18189"/>
            <a:ext cx="1547664" cy="15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Zástupný obsah 52">
            <a:extLst>
              <a:ext uri="{FF2B5EF4-FFF2-40B4-BE49-F238E27FC236}">
                <a16:creationId xmlns:a16="http://schemas.microsoft.com/office/drawing/2014/main" id="{8E5C576E-4435-3D9D-F6C5-EA20EE6DD3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1573041" y="2097088"/>
            <a:ext cx="4102979" cy="405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Zástupný obsah 55">
            <a:extLst>
              <a:ext uri="{FF2B5EF4-FFF2-40B4-BE49-F238E27FC236}">
                <a16:creationId xmlns:a16="http://schemas.microsoft.com/office/drawing/2014/main" id="{483672F4-4129-6DED-5DC8-129A31CD0B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3668" t="1068" r="2317" b="868"/>
          <a:stretch/>
        </p:blipFill>
        <p:spPr bwMode="auto">
          <a:xfrm>
            <a:off x="6854477" y="2097088"/>
            <a:ext cx="3581570" cy="40522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123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16E9F2-82FA-6B85-14C6-1BE319164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700"/>
              <a:t>Dosažené výsledky</a:t>
            </a:r>
            <a:endParaRPr lang="cs-CZ" sz="3700" dirty="0"/>
          </a:p>
        </p:txBody>
      </p:sp>
      <p:pic>
        <p:nvPicPr>
          <p:cNvPr id="4" name="Picture 2" descr="Dokumentový server VŠTE">
            <a:extLst>
              <a:ext uri="{FF2B5EF4-FFF2-40B4-BE49-F238E27FC236}">
                <a16:creationId xmlns:a16="http://schemas.microsoft.com/office/drawing/2014/main" id="{D7EBF0C9-1610-FB68-6DA3-B74454279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338" y="-18189"/>
            <a:ext cx="1547664" cy="15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4C31F4B7-73ED-A4D4-4E82-88ADB4278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2332" y="1909724"/>
            <a:ext cx="7504158" cy="4694414"/>
          </a:xfrm>
        </p:spPr>
      </p:pic>
    </p:spTree>
    <p:extLst>
      <p:ext uri="{BB962C8B-B14F-4D97-AF65-F5344CB8AC3E}">
        <p14:creationId xmlns:p14="http://schemas.microsoft.com/office/powerpoint/2010/main" val="3514045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Obvo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6</TotalTime>
  <Words>403</Words>
  <Application>Microsoft Office PowerPoint</Application>
  <PresentationFormat>Širokoúhlá obrazovka</PresentationFormat>
  <Paragraphs>52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Tw Cen MT</vt:lpstr>
      <vt:lpstr>Obvod</vt:lpstr>
      <vt:lpstr>Principy konstrukce dílů pro FDM/FFF aditivní výrobu</vt:lpstr>
      <vt:lpstr>Motivace a důvody k řešení daného problému</vt:lpstr>
      <vt:lpstr>Cíl práce</vt:lpstr>
      <vt:lpstr>Hypotézy a výzkumné otázky</vt:lpstr>
      <vt:lpstr>Úvod do problému</vt:lpstr>
      <vt:lpstr>Konstrukce, modelování a slicování</vt:lpstr>
      <vt:lpstr>Dosažené Výsledky</vt:lpstr>
      <vt:lpstr>Dosažené výsledky</vt:lpstr>
      <vt:lpstr>Dosažené výsledky</vt:lpstr>
      <vt:lpstr>Přínos práce</vt:lpstr>
      <vt:lpstr>Shrnutí práce</vt:lpstr>
      <vt:lpstr>Děkuji za pozornost</vt:lpstr>
      <vt:lpstr>Odpovědi na dotazy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Principy konstrukce dílů pro FDM/FFF aditivní výrobu</dc:title>
  <dc:creator>CZ, Praktikant2</dc:creator>
  <cp:lastModifiedBy>Urban</cp:lastModifiedBy>
  <cp:revision>43</cp:revision>
  <dcterms:created xsi:type="dcterms:W3CDTF">2023-05-09T11:51:57Z</dcterms:created>
  <dcterms:modified xsi:type="dcterms:W3CDTF">2023-06-13T14:21:46Z</dcterms:modified>
</cp:coreProperties>
</file>