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565BF-3BDB-455B-BF46-A65AC590C16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4CD8F04-A470-41E2-B056-27EA0DA5B930}">
      <dgm:prSet/>
      <dgm:spPr/>
      <dgm:t>
        <a:bodyPr/>
        <a:lstStyle/>
        <a:p>
          <a:r>
            <a:rPr lang="cs-CZ"/>
            <a:t>Jaké další metody by bylo možné aplikovat kromě použité SWOT analýzy?</a:t>
          </a:r>
          <a:endParaRPr lang="en-US"/>
        </a:p>
      </dgm:t>
    </dgm:pt>
    <dgm:pt modelId="{8EF09B3B-D0F4-4B80-B0A2-9C67B57FE846}" type="parTrans" cxnId="{3F3FA542-91A9-40E9-9A98-2818C61E41AA}">
      <dgm:prSet/>
      <dgm:spPr/>
      <dgm:t>
        <a:bodyPr/>
        <a:lstStyle/>
        <a:p>
          <a:endParaRPr lang="en-US"/>
        </a:p>
      </dgm:t>
    </dgm:pt>
    <dgm:pt modelId="{F18EF8E7-A7A5-453B-B89E-B2223F8A4DF5}" type="sibTrans" cxnId="{3F3FA542-91A9-40E9-9A98-2818C61E41AA}">
      <dgm:prSet/>
      <dgm:spPr/>
      <dgm:t>
        <a:bodyPr/>
        <a:lstStyle/>
        <a:p>
          <a:endParaRPr lang="en-US"/>
        </a:p>
      </dgm:t>
    </dgm:pt>
    <dgm:pt modelId="{A140F8DF-9560-47A5-8E59-A0B7E19E9F22}">
      <dgm:prSet/>
      <dgm:spPr/>
      <dgm:t>
        <a:bodyPr/>
        <a:lstStyle/>
        <a:p>
          <a:r>
            <a:rPr lang="cs-CZ" dirty="0"/>
            <a:t>Budou Vámi navržená opatření zavedeny ve firmě?</a:t>
          </a:r>
          <a:endParaRPr lang="en-US" dirty="0"/>
        </a:p>
      </dgm:t>
    </dgm:pt>
    <dgm:pt modelId="{639B75C5-C010-49D6-A5F8-1348DCBB01DF}" type="parTrans" cxnId="{97D7D9CE-D036-4506-9515-E2946432F2CB}">
      <dgm:prSet/>
      <dgm:spPr/>
      <dgm:t>
        <a:bodyPr/>
        <a:lstStyle/>
        <a:p>
          <a:endParaRPr lang="en-US"/>
        </a:p>
      </dgm:t>
    </dgm:pt>
    <dgm:pt modelId="{2FB0170E-19A5-4D13-9795-AB23644C5363}" type="sibTrans" cxnId="{97D7D9CE-D036-4506-9515-E2946432F2CB}">
      <dgm:prSet/>
      <dgm:spPr/>
      <dgm:t>
        <a:bodyPr/>
        <a:lstStyle/>
        <a:p>
          <a:endParaRPr lang="en-US"/>
        </a:p>
      </dgm:t>
    </dgm:pt>
    <dgm:pt modelId="{1E51D185-D424-4292-A52F-FFF7C11D7AA0}">
      <dgm:prSet/>
      <dgm:spPr/>
      <dgm:t>
        <a:bodyPr/>
        <a:lstStyle/>
        <a:p>
          <a:r>
            <a:rPr lang="cs-CZ"/>
            <a:t>Jaká byla reakce firmy na Vaše návrhy a opatření?</a:t>
          </a:r>
          <a:endParaRPr lang="en-US"/>
        </a:p>
      </dgm:t>
    </dgm:pt>
    <dgm:pt modelId="{BBAE4A66-91B6-4292-80FB-4BCBEB02E8CE}" type="parTrans" cxnId="{6B30CE3E-7713-435C-B6E1-B434195139CD}">
      <dgm:prSet/>
      <dgm:spPr/>
      <dgm:t>
        <a:bodyPr/>
        <a:lstStyle/>
        <a:p>
          <a:endParaRPr lang="en-US"/>
        </a:p>
      </dgm:t>
    </dgm:pt>
    <dgm:pt modelId="{C3E1A6B4-5AE5-4A9A-AE47-9D00949264B6}" type="sibTrans" cxnId="{6B30CE3E-7713-435C-B6E1-B434195139CD}">
      <dgm:prSet/>
      <dgm:spPr/>
      <dgm:t>
        <a:bodyPr/>
        <a:lstStyle/>
        <a:p>
          <a:endParaRPr lang="en-US"/>
        </a:p>
      </dgm:t>
    </dgm:pt>
    <dgm:pt modelId="{E9D778C1-16A5-4DAD-A375-B4E00D196DEE}" type="pres">
      <dgm:prSet presAssocID="{117565BF-3BDB-455B-BF46-A65AC590C166}" presName="root" presStyleCnt="0">
        <dgm:presLayoutVars>
          <dgm:dir/>
          <dgm:resizeHandles val="exact"/>
        </dgm:presLayoutVars>
      </dgm:prSet>
      <dgm:spPr/>
    </dgm:pt>
    <dgm:pt modelId="{C9570B7B-6F5E-4292-8B07-2AEB10E65570}" type="pres">
      <dgm:prSet presAssocID="{14CD8F04-A470-41E2-B056-27EA0DA5B930}" presName="compNode" presStyleCnt="0"/>
      <dgm:spPr/>
    </dgm:pt>
    <dgm:pt modelId="{41777C3E-C6B2-40B2-8CE6-2203DE558D78}" type="pres">
      <dgm:prSet presAssocID="{14CD8F04-A470-41E2-B056-27EA0DA5B9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EC21300-5408-4E7D-9C7F-BCD090BDD467}" type="pres">
      <dgm:prSet presAssocID="{14CD8F04-A470-41E2-B056-27EA0DA5B930}" presName="spaceRect" presStyleCnt="0"/>
      <dgm:spPr/>
    </dgm:pt>
    <dgm:pt modelId="{E8BFFAD2-CF12-472E-9345-9E1B83DE5E5A}" type="pres">
      <dgm:prSet presAssocID="{14CD8F04-A470-41E2-B056-27EA0DA5B930}" presName="textRect" presStyleLbl="revTx" presStyleIdx="0" presStyleCnt="3">
        <dgm:presLayoutVars>
          <dgm:chMax val="1"/>
          <dgm:chPref val="1"/>
        </dgm:presLayoutVars>
      </dgm:prSet>
      <dgm:spPr/>
    </dgm:pt>
    <dgm:pt modelId="{0C7E51B8-B8C8-4E7F-AB62-1C7F06A95692}" type="pres">
      <dgm:prSet presAssocID="{F18EF8E7-A7A5-453B-B89E-B2223F8A4DF5}" presName="sibTrans" presStyleCnt="0"/>
      <dgm:spPr/>
    </dgm:pt>
    <dgm:pt modelId="{54CD3D34-8FA6-45CA-864E-42522B8E7D24}" type="pres">
      <dgm:prSet presAssocID="{A140F8DF-9560-47A5-8E59-A0B7E19E9F22}" presName="compNode" presStyleCnt="0"/>
      <dgm:spPr/>
    </dgm:pt>
    <dgm:pt modelId="{6AE9A7AE-4007-4A4D-AF1F-9D8679C7904C}" type="pres">
      <dgm:prSet presAssocID="{A140F8DF-9560-47A5-8E59-A0B7E19E9F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ploměr"/>
        </a:ext>
      </dgm:extLst>
    </dgm:pt>
    <dgm:pt modelId="{066C31EB-B013-4765-9999-08E6CC0FB959}" type="pres">
      <dgm:prSet presAssocID="{A140F8DF-9560-47A5-8E59-A0B7E19E9F22}" presName="spaceRect" presStyleCnt="0"/>
      <dgm:spPr/>
    </dgm:pt>
    <dgm:pt modelId="{E14112B5-A36C-4E07-9D0D-68C3E25D4462}" type="pres">
      <dgm:prSet presAssocID="{A140F8DF-9560-47A5-8E59-A0B7E19E9F22}" presName="textRect" presStyleLbl="revTx" presStyleIdx="1" presStyleCnt="3">
        <dgm:presLayoutVars>
          <dgm:chMax val="1"/>
          <dgm:chPref val="1"/>
        </dgm:presLayoutVars>
      </dgm:prSet>
      <dgm:spPr/>
    </dgm:pt>
    <dgm:pt modelId="{876E9D2F-6B7D-4559-BED9-A916D4257FD7}" type="pres">
      <dgm:prSet presAssocID="{2FB0170E-19A5-4D13-9795-AB23644C5363}" presName="sibTrans" presStyleCnt="0"/>
      <dgm:spPr/>
    </dgm:pt>
    <dgm:pt modelId="{B92D67CE-33DC-41CE-91EE-FDF10046A2BE}" type="pres">
      <dgm:prSet presAssocID="{1E51D185-D424-4292-A52F-FFF7C11D7AA0}" presName="compNode" presStyleCnt="0"/>
      <dgm:spPr/>
    </dgm:pt>
    <dgm:pt modelId="{402BB7EA-0433-44E4-ACCC-5278E22B3629}" type="pres">
      <dgm:prSet presAssocID="{1E51D185-D424-4292-A52F-FFF7C11D7A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7762B4A7-7B84-40FE-82BC-C94EFCB28C72}" type="pres">
      <dgm:prSet presAssocID="{1E51D185-D424-4292-A52F-FFF7C11D7AA0}" presName="spaceRect" presStyleCnt="0"/>
      <dgm:spPr/>
    </dgm:pt>
    <dgm:pt modelId="{DE499FA0-F5E6-44CF-915F-D3D22ECC182B}" type="pres">
      <dgm:prSet presAssocID="{1E51D185-D424-4292-A52F-FFF7C11D7AA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321A516-8339-431B-9AEC-E4946FFE7C83}" type="presOf" srcId="{1E51D185-D424-4292-A52F-FFF7C11D7AA0}" destId="{DE499FA0-F5E6-44CF-915F-D3D22ECC182B}" srcOrd="0" destOrd="0" presId="urn:microsoft.com/office/officeart/2018/2/layout/IconLabelList"/>
    <dgm:cxn modelId="{6B30CE3E-7713-435C-B6E1-B434195139CD}" srcId="{117565BF-3BDB-455B-BF46-A65AC590C166}" destId="{1E51D185-D424-4292-A52F-FFF7C11D7AA0}" srcOrd="2" destOrd="0" parTransId="{BBAE4A66-91B6-4292-80FB-4BCBEB02E8CE}" sibTransId="{C3E1A6B4-5AE5-4A9A-AE47-9D00949264B6}"/>
    <dgm:cxn modelId="{3F3FA542-91A9-40E9-9A98-2818C61E41AA}" srcId="{117565BF-3BDB-455B-BF46-A65AC590C166}" destId="{14CD8F04-A470-41E2-B056-27EA0DA5B930}" srcOrd="0" destOrd="0" parTransId="{8EF09B3B-D0F4-4B80-B0A2-9C67B57FE846}" sibTransId="{F18EF8E7-A7A5-453B-B89E-B2223F8A4DF5}"/>
    <dgm:cxn modelId="{B6C22498-C6A5-4945-AB71-CCE110F91F7A}" type="presOf" srcId="{117565BF-3BDB-455B-BF46-A65AC590C166}" destId="{E9D778C1-16A5-4DAD-A375-B4E00D196DEE}" srcOrd="0" destOrd="0" presId="urn:microsoft.com/office/officeart/2018/2/layout/IconLabelList"/>
    <dgm:cxn modelId="{95E690C4-12EB-4FEA-8DFF-69AE881E78AA}" type="presOf" srcId="{A140F8DF-9560-47A5-8E59-A0B7E19E9F22}" destId="{E14112B5-A36C-4E07-9D0D-68C3E25D4462}" srcOrd="0" destOrd="0" presId="urn:microsoft.com/office/officeart/2018/2/layout/IconLabelList"/>
    <dgm:cxn modelId="{97D7D9CE-D036-4506-9515-E2946432F2CB}" srcId="{117565BF-3BDB-455B-BF46-A65AC590C166}" destId="{A140F8DF-9560-47A5-8E59-A0B7E19E9F22}" srcOrd="1" destOrd="0" parTransId="{639B75C5-C010-49D6-A5F8-1348DCBB01DF}" sibTransId="{2FB0170E-19A5-4D13-9795-AB23644C5363}"/>
    <dgm:cxn modelId="{2DF1FAD7-D986-46C3-855E-1BDF2AF3AE2C}" type="presOf" srcId="{14CD8F04-A470-41E2-B056-27EA0DA5B930}" destId="{E8BFFAD2-CF12-472E-9345-9E1B83DE5E5A}" srcOrd="0" destOrd="0" presId="urn:microsoft.com/office/officeart/2018/2/layout/IconLabelList"/>
    <dgm:cxn modelId="{29ABC774-1583-4A7A-9E78-69C37B35898C}" type="presParOf" srcId="{E9D778C1-16A5-4DAD-A375-B4E00D196DEE}" destId="{C9570B7B-6F5E-4292-8B07-2AEB10E65570}" srcOrd="0" destOrd="0" presId="urn:microsoft.com/office/officeart/2018/2/layout/IconLabelList"/>
    <dgm:cxn modelId="{377FE74B-3B2D-4EC9-9961-65B033504F41}" type="presParOf" srcId="{C9570B7B-6F5E-4292-8B07-2AEB10E65570}" destId="{41777C3E-C6B2-40B2-8CE6-2203DE558D78}" srcOrd="0" destOrd="0" presId="urn:microsoft.com/office/officeart/2018/2/layout/IconLabelList"/>
    <dgm:cxn modelId="{38BAED16-7EA9-44E0-907F-1D808CADAAF3}" type="presParOf" srcId="{C9570B7B-6F5E-4292-8B07-2AEB10E65570}" destId="{2EC21300-5408-4E7D-9C7F-BCD090BDD467}" srcOrd="1" destOrd="0" presId="urn:microsoft.com/office/officeart/2018/2/layout/IconLabelList"/>
    <dgm:cxn modelId="{D015145B-8B4A-45AE-A7D9-1E0AFCDFCC37}" type="presParOf" srcId="{C9570B7B-6F5E-4292-8B07-2AEB10E65570}" destId="{E8BFFAD2-CF12-472E-9345-9E1B83DE5E5A}" srcOrd="2" destOrd="0" presId="urn:microsoft.com/office/officeart/2018/2/layout/IconLabelList"/>
    <dgm:cxn modelId="{D6416A91-39D3-4783-9A0C-CE17E6E37579}" type="presParOf" srcId="{E9D778C1-16A5-4DAD-A375-B4E00D196DEE}" destId="{0C7E51B8-B8C8-4E7F-AB62-1C7F06A95692}" srcOrd="1" destOrd="0" presId="urn:microsoft.com/office/officeart/2018/2/layout/IconLabelList"/>
    <dgm:cxn modelId="{5154EED8-BE3B-483E-9D24-0A02A28F2E43}" type="presParOf" srcId="{E9D778C1-16A5-4DAD-A375-B4E00D196DEE}" destId="{54CD3D34-8FA6-45CA-864E-42522B8E7D24}" srcOrd="2" destOrd="0" presId="urn:microsoft.com/office/officeart/2018/2/layout/IconLabelList"/>
    <dgm:cxn modelId="{61606633-EE5B-44C0-AE46-33B3FDA82C1D}" type="presParOf" srcId="{54CD3D34-8FA6-45CA-864E-42522B8E7D24}" destId="{6AE9A7AE-4007-4A4D-AF1F-9D8679C7904C}" srcOrd="0" destOrd="0" presId="urn:microsoft.com/office/officeart/2018/2/layout/IconLabelList"/>
    <dgm:cxn modelId="{A69D5693-FD34-4130-8EE9-4AECA0F354CD}" type="presParOf" srcId="{54CD3D34-8FA6-45CA-864E-42522B8E7D24}" destId="{066C31EB-B013-4765-9999-08E6CC0FB959}" srcOrd="1" destOrd="0" presId="urn:microsoft.com/office/officeart/2018/2/layout/IconLabelList"/>
    <dgm:cxn modelId="{99894BB5-F754-45EB-9CCA-EC9D6A9BDB10}" type="presParOf" srcId="{54CD3D34-8FA6-45CA-864E-42522B8E7D24}" destId="{E14112B5-A36C-4E07-9D0D-68C3E25D4462}" srcOrd="2" destOrd="0" presId="urn:microsoft.com/office/officeart/2018/2/layout/IconLabelList"/>
    <dgm:cxn modelId="{D7EB9BF0-8894-47B5-A6BE-2493E55DC4F3}" type="presParOf" srcId="{E9D778C1-16A5-4DAD-A375-B4E00D196DEE}" destId="{876E9D2F-6B7D-4559-BED9-A916D4257FD7}" srcOrd="3" destOrd="0" presId="urn:microsoft.com/office/officeart/2018/2/layout/IconLabelList"/>
    <dgm:cxn modelId="{3C250669-1EC8-4FC5-8BB7-171D01CFFAF1}" type="presParOf" srcId="{E9D778C1-16A5-4DAD-A375-B4E00D196DEE}" destId="{B92D67CE-33DC-41CE-91EE-FDF10046A2BE}" srcOrd="4" destOrd="0" presId="urn:microsoft.com/office/officeart/2018/2/layout/IconLabelList"/>
    <dgm:cxn modelId="{A3F6DFB8-2999-4BBD-96D0-E57B223E79FE}" type="presParOf" srcId="{B92D67CE-33DC-41CE-91EE-FDF10046A2BE}" destId="{402BB7EA-0433-44E4-ACCC-5278E22B3629}" srcOrd="0" destOrd="0" presId="urn:microsoft.com/office/officeart/2018/2/layout/IconLabelList"/>
    <dgm:cxn modelId="{2532306D-6CD4-412B-9C7F-68591C29695B}" type="presParOf" srcId="{B92D67CE-33DC-41CE-91EE-FDF10046A2BE}" destId="{7762B4A7-7B84-40FE-82BC-C94EFCB28C72}" srcOrd="1" destOrd="0" presId="urn:microsoft.com/office/officeart/2018/2/layout/IconLabelList"/>
    <dgm:cxn modelId="{624CE976-119F-43D2-999D-22F45411485D}" type="presParOf" srcId="{B92D67CE-33DC-41CE-91EE-FDF10046A2BE}" destId="{DE499FA0-F5E6-44CF-915F-D3D22ECC182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77C3E-C6B2-40B2-8CE6-2203DE558D78}">
      <dsp:nvSpPr>
        <dsp:cNvPr id="0" name=""/>
        <dsp:cNvSpPr/>
      </dsp:nvSpPr>
      <dsp:spPr>
        <a:xfrm>
          <a:off x="1130019" y="370974"/>
          <a:ext cx="1285965" cy="1285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FFAD2-CF12-472E-9345-9E1B83DE5E5A}">
      <dsp:nvSpPr>
        <dsp:cNvPr id="0" name=""/>
        <dsp:cNvSpPr/>
      </dsp:nvSpPr>
      <dsp:spPr>
        <a:xfrm>
          <a:off x="344152" y="2011000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Jaké další metody by bylo možné aplikovat kromě použité SWOT analýzy?</a:t>
          </a:r>
          <a:endParaRPr lang="en-US" sz="1800" kern="1200"/>
        </a:p>
      </dsp:txBody>
      <dsp:txXfrm>
        <a:off x="344152" y="2011000"/>
        <a:ext cx="2857700" cy="720000"/>
      </dsp:txXfrm>
    </dsp:sp>
    <dsp:sp modelId="{6AE9A7AE-4007-4A4D-AF1F-9D8679C7904C}">
      <dsp:nvSpPr>
        <dsp:cNvPr id="0" name=""/>
        <dsp:cNvSpPr/>
      </dsp:nvSpPr>
      <dsp:spPr>
        <a:xfrm>
          <a:off x="4487817" y="370974"/>
          <a:ext cx="1285965" cy="1285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112B5-A36C-4E07-9D0D-68C3E25D4462}">
      <dsp:nvSpPr>
        <dsp:cNvPr id="0" name=""/>
        <dsp:cNvSpPr/>
      </dsp:nvSpPr>
      <dsp:spPr>
        <a:xfrm>
          <a:off x="3701950" y="2011000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Budou Vámi navržená opatření zavedeny ve firmě?</a:t>
          </a:r>
          <a:endParaRPr lang="en-US" sz="1800" kern="1200" dirty="0"/>
        </a:p>
      </dsp:txBody>
      <dsp:txXfrm>
        <a:off x="3701950" y="2011000"/>
        <a:ext cx="2857700" cy="720000"/>
      </dsp:txXfrm>
    </dsp:sp>
    <dsp:sp modelId="{402BB7EA-0433-44E4-ACCC-5278E22B3629}">
      <dsp:nvSpPr>
        <dsp:cNvPr id="0" name=""/>
        <dsp:cNvSpPr/>
      </dsp:nvSpPr>
      <dsp:spPr>
        <a:xfrm>
          <a:off x="7845615" y="370974"/>
          <a:ext cx="1285965" cy="1285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99FA0-F5E6-44CF-915F-D3D22ECC182B}">
      <dsp:nvSpPr>
        <dsp:cNvPr id="0" name=""/>
        <dsp:cNvSpPr/>
      </dsp:nvSpPr>
      <dsp:spPr>
        <a:xfrm>
          <a:off x="7059747" y="2011000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Jaká byla reakce firmy na Vaše návrhy a opatření?</a:t>
          </a:r>
          <a:endParaRPr lang="en-US" sz="1800" kern="1200"/>
        </a:p>
      </dsp:txBody>
      <dsp:txXfrm>
        <a:off x="7059747" y="2011000"/>
        <a:ext cx="28577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tailní záběr článku řetězu">
            <a:extLst>
              <a:ext uri="{FF2B5EF4-FFF2-40B4-BE49-F238E27FC236}">
                <a16:creationId xmlns:a16="http://schemas.microsoft.com/office/drawing/2014/main" id="{A856E095-4DBE-F171-BDE2-A3EB209DD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87" b="30078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DE886B-91D4-46F4-36CB-923C1ED86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9936"/>
            <a:ext cx="8991600" cy="1645759"/>
          </a:xfrm>
        </p:spPr>
        <p:txBody>
          <a:bodyPr>
            <a:normAutofit/>
          </a:bodyPr>
          <a:lstStyle/>
          <a:p>
            <a:r>
              <a:rPr lang="cs-CZ" sz="2900"/>
              <a:t>Řízení Dodavatelského řetězce  a jeho efekt biče ve firmě Agrana </a:t>
            </a:r>
            <a:r>
              <a:rPr lang="cs-CZ" sz="2900" err="1"/>
              <a:t>Gmbh</a:t>
            </a:r>
            <a:r>
              <a:rPr lang="cs-CZ" sz="2900"/>
              <a:t>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347442-EF4F-88A8-3A9F-582324717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9604" y="5142452"/>
            <a:ext cx="5537202" cy="137579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1200" dirty="0"/>
              <a:t>Autor bakalářské práce:	Michaela Hochmuth, MBA</a:t>
            </a:r>
          </a:p>
          <a:p>
            <a:pPr algn="l">
              <a:lnSpc>
                <a:spcPct val="90000"/>
              </a:lnSpc>
            </a:pPr>
            <a:r>
              <a:rPr lang="cs-CZ" sz="1200" dirty="0"/>
              <a:t>Vedoucí bakalářské práce:	Ing. Martina </a:t>
            </a:r>
            <a:r>
              <a:rPr lang="cs-CZ" sz="1200" dirty="0" err="1"/>
              <a:t>Hlatká</a:t>
            </a:r>
            <a:endParaRPr lang="cs-CZ" sz="1200" dirty="0"/>
          </a:p>
          <a:p>
            <a:pPr algn="l">
              <a:lnSpc>
                <a:spcPct val="90000"/>
              </a:lnSpc>
            </a:pPr>
            <a:r>
              <a:rPr lang="cs-CZ" sz="1200" dirty="0"/>
              <a:t>Oponent bakalářské práce:	Ing. Štěpán </a:t>
            </a:r>
            <a:r>
              <a:rPr lang="cs-CZ" sz="1200" dirty="0" err="1"/>
              <a:t>Pacas</a:t>
            </a:r>
            <a:endParaRPr lang="cs-CZ" sz="1200" dirty="0"/>
          </a:p>
          <a:p>
            <a:pPr algn="l">
              <a:lnSpc>
                <a:spcPct val="90000"/>
              </a:lnSpc>
            </a:pPr>
            <a:r>
              <a:rPr lang="cs-CZ" sz="1200" dirty="0"/>
              <a:t>České Budějovice, červen 2023</a:t>
            </a:r>
          </a:p>
          <a:p>
            <a:pPr algn="l">
              <a:lnSpc>
                <a:spcPct val="90000"/>
              </a:lnSpc>
            </a:pPr>
            <a:endParaRPr lang="cs-CZ" sz="500" dirty="0"/>
          </a:p>
        </p:txBody>
      </p:sp>
    </p:spTree>
    <p:extLst>
      <p:ext uri="{BB962C8B-B14F-4D97-AF65-F5344CB8AC3E}">
        <p14:creationId xmlns:p14="http://schemas.microsoft.com/office/powerpoint/2010/main" val="182177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C40D8-9160-988A-B776-F35DE76C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4CACB2-8ADF-7E68-F170-3DAB5AE3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cs-CZ" dirty="0"/>
              <a:t>Zájem o téma dodavatelských řetězců na základě předchozího studia.</a:t>
            </a:r>
          </a:p>
          <a:p>
            <a:r>
              <a:rPr lang="cs-CZ" dirty="0"/>
              <a:t>Zajímavé téma propojující studium a pracovní profesi.</a:t>
            </a:r>
          </a:p>
          <a:p>
            <a:r>
              <a:rPr lang="cs-CZ" dirty="0"/>
              <a:t>Snaha o nalezení efektivního řešení za pomoci použitých metod.</a:t>
            </a:r>
          </a:p>
        </p:txBody>
      </p:sp>
      <p:pic>
        <p:nvPicPr>
          <p:cNvPr id="7" name="Picture 4" descr="Mnoho otazníků na černém pozadí">
            <a:extLst>
              <a:ext uri="{FF2B5EF4-FFF2-40B4-BE49-F238E27FC236}">
                <a16:creationId xmlns:a16="http://schemas.microsoft.com/office/drawing/2014/main" id="{10A317E6-6A89-641F-881A-50E4DD4B4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3" r="2" b="2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0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8BBC5-63A3-4D6E-EF89-ECA6BA80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7D912-07C6-3D71-7B2D-42B778B02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cs-CZ" dirty="0"/>
              <a:t>Cílem bakalářské práce je analyzovat dodavatelský řetězec v rakouské společnosti Agrana GmbH a na základě provedených analýz nastavit racionální řešení vzniklého efektu biče včetně jeho zhodnocení.</a:t>
            </a:r>
          </a:p>
        </p:txBody>
      </p:sp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A4E736AA-B522-20BF-DAEC-80673C41F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4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BE9E9-17A9-25AE-4321-48237609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>
            <a:normAutofit/>
          </a:bodyPr>
          <a:lstStyle/>
          <a:p>
            <a:r>
              <a:rPr lang="cs-CZ" sz="2200"/>
              <a:t>Definované hypotézy nebo 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EFD34-E5C8-6EB1-A640-4AE52C13C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4486656" cy="3255252"/>
          </a:xfrm>
        </p:spPr>
        <p:txBody>
          <a:bodyPr>
            <a:normAutofit/>
          </a:bodyPr>
          <a:lstStyle/>
          <a:p>
            <a:r>
              <a:rPr lang="cs-CZ" dirty="0"/>
              <a:t>Jaký problém nastal?</a:t>
            </a:r>
          </a:p>
          <a:p>
            <a:r>
              <a:rPr lang="cs-CZ" dirty="0"/>
              <a:t>Kdo/co ho zapříčinil?</a:t>
            </a:r>
          </a:p>
          <a:p>
            <a:r>
              <a:rPr lang="cs-CZ" dirty="0"/>
              <a:t>Jaká vzniknou okamžitá opatření?</a:t>
            </a:r>
          </a:p>
          <a:p>
            <a:r>
              <a:rPr lang="cs-CZ" dirty="0"/>
              <a:t>Co bude možným a přípustným řešením?</a:t>
            </a:r>
          </a:p>
          <a:p>
            <a:r>
              <a:rPr lang="cs-CZ" dirty="0"/>
              <a:t>Co bude udržitelným řešením v rámci ekologických norem?</a:t>
            </a:r>
          </a:p>
        </p:txBody>
      </p:sp>
      <p:pic>
        <p:nvPicPr>
          <p:cNvPr id="5" name="Picture 4" descr="Detailní záběr pravítka">
            <a:extLst>
              <a:ext uri="{FF2B5EF4-FFF2-40B4-BE49-F238E27FC236}">
                <a16:creationId xmlns:a16="http://schemas.microsoft.com/office/drawing/2014/main" id="{39C5C3A1-3EEA-A296-A1B9-06866D7C8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9" r="23027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4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785C1-ED07-75F3-BB5F-404B9BB6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cs-CZ" sz="2000"/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5D25F-BA14-F7D3-AAF2-9F09A480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69" y="2640692"/>
            <a:ext cx="3658273" cy="3255252"/>
          </a:xfrm>
        </p:spPr>
        <p:txBody>
          <a:bodyPr>
            <a:normAutofit/>
          </a:bodyPr>
          <a:lstStyle/>
          <a:p>
            <a:r>
              <a:rPr lang="cs-CZ" sz="1600" dirty="0"/>
              <a:t>Metoda pozorování (zjištění problému)</a:t>
            </a:r>
          </a:p>
          <a:p>
            <a:r>
              <a:rPr lang="cs-CZ" sz="1600" dirty="0"/>
              <a:t>Sběr a analýza dat</a:t>
            </a:r>
          </a:p>
          <a:p>
            <a:r>
              <a:rPr lang="cs-CZ" sz="1600" dirty="0"/>
              <a:t>SWOT analýza</a:t>
            </a:r>
          </a:p>
          <a:p>
            <a:r>
              <a:rPr lang="cs-CZ" sz="1600" dirty="0"/>
              <a:t>Metoda 5x Proč?</a:t>
            </a:r>
          </a:p>
          <a:p>
            <a:r>
              <a:rPr lang="cs-CZ" sz="1600" dirty="0"/>
              <a:t>Globální analýza</a:t>
            </a:r>
          </a:p>
          <a:p>
            <a:r>
              <a:rPr lang="cs-CZ" sz="1600" dirty="0"/>
              <a:t>Kauzální analýza</a:t>
            </a:r>
          </a:p>
        </p:txBody>
      </p:sp>
      <p:pic>
        <p:nvPicPr>
          <p:cNvPr id="5" name="Picture 4" descr="Lupa ukazující klesající výkon">
            <a:extLst>
              <a:ext uri="{FF2B5EF4-FFF2-40B4-BE49-F238E27FC236}">
                <a16:creationId xmlns:a16="http://schemas.microsoft.com/office/drawing/2014/main" id="{24431774-389C-5D3B-0186-182899ECC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4693298" y="10"/>
            <a:ext cx="74987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D1FB4-3C67-7460-982A-0C2316A9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Dosažené výsledky a 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8902EE-16DD-7A96-36F0-A6022E63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500"/>
              <a:t>Jaká vzniknou okamžitá opatření?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Push → Pull systém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Fotovoltaika, solární panely, dotace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Zvýšení odbytu</a:t>
            </a:r>
          </a:p>
          <a:p>
            <a:pPr>
              <a:lnSpc>
                <a:spcPct val="90000"/>
              </a:lnSpc>
            </a:pPr>
            <a:r>
              <a:rPr lang="cs-CZ" sz="1500"/>
              <a:t>Co bude možným a přípustným řešením?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Zlepšení informačních toků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Úprava smluv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Zaměření se na výrobu </a:t>
            </a:r>
            <a:r>
              <a:rPr lang="cs-CZ" sz="1500" err="1"/>
              <a:t>bioethanolu</a:t>
            </a:r>
            <a:r>
              <a:rPr lang="cs-CZ" sz="1500"/>
              <a:t> a lepku</a:t>
            </a:r>
          </a:p>
          <a:p>
            <a:pPr>
              <a:lnSpc>
                <a:spcPct val="90000"/>
              </a:lnSpc>
            </a:pPr>
            <a:r>
              <a:rPr lang="cs-CZ" sz="1500"/>
              <a:t>Co bude udržitelným řešením v rámci ekologických norem?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Bio produkty, bio plastické sáčky</a:t>
            </a:r>
          </a:p>
          <a:p>
            <a:pPr>
              <a:lnSpc>
                <a:spcPct val="90000"/>
              </a:lnSpc>
            </a:pPr>
            <a:endParaRPr lang="cs-CZ" sz="1500"/>
          </a:p>
        </p:txBody>
      </p:sp>
      <p:pic>
        <p:nvPicPr>
          <p:cNvPr id="5" name="Picture 4" descr="Detailní záběr solárního panelu">
            <a:extLst>
              <a:ext uri="{FF2B5EF4-FFF2-40B4-BE49-F238E27FC236}">
                <a16:creationId xmlns:a16="http://schemas.microsoft.com/office/drawing/2014/main" id="{376CDB6C-B11A-AEF0-C413-C530CCBD7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4" r="26945" b="-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6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99B6-2DA4-4C94-421D-2F2A723A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Stručné závěrečné shrnutí</a:t>
            </a:r>
          </a:p>
        </p:txBody>
      </p:sp>
      <p:pic>
        <p:nvPicPr>
          <p:cNvPr id="5" name="Picture 4" descr="Pero umístěné nad řádkem podpisu">
            <a:extLst>
              <a:ext uri="{FF2B5EF4-FFF2-40B4-BE49-F238E27FC236}">
                <a16:creationId xmlns:a16="http://schemas.microsoft.com/office/drawing/2014/main" id="{AD2B96AF-3EF2-833B-D98B-811C3B173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82" r="2387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C9551-3C03-4D72-0901-981F4694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cs-CZ" dirty="0"/>
              <a:t>Dodavatelský řetězec zanalyzován a optimalizován.</a:t>
            </a:r>
          </a:p>
          <a:p>
            <a:r>
              <a:rPr lang="cs-CZ" dirty="0"/>
              <a:t>Efekt biče zredukován.</a:t>
            </a:r>
          </a:p>
          <a:p>
            <a:r>
              <a:rPr lang="cs-CZ" dirty="0"/>
              <a:t>Efektivní použití metod.</a:t>
            </a:r>
          </a:p>
          <a:p>
            <a:r>
              <a:rPr lang="cs-CZ" dirty="0"/>
              <a:t>Racionální řešení implementováno.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2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9DD39-5710-4FA9-2892-BFE80ABB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262626"/>
                </a:solidFill>
              </a:rPr>
              <a:t>Odpovědi na otázky vedoucího, oponenta a komise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6CD657A-5643-E3E7-9F56-FB4C2EF49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505729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02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198B2-71EC-25B9-90AF-3B8D9CF6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 err="1">
                <a:solidFill>
                  <a:srgbClr val="262626"/>
                </a:solidFill>
              </a:rPr>
              <a:t>Děkuji</a:t>
            </a:r>
            <a:r>
              <a:rPr lang="en-US" dirty="0">
                <a:solidFill>
                  <a:srgbClr val="262626"/>
                </a:solidFill>
              </a:rPr>
              <a:t> za </a:t>
            </a:r>
            <a:r>
              <a:rPr lang="en-US" dirty="0" err="1">
                <a:solidFill>
                  <a:srgbClr val="262626"/>
                </a:solidFill>
              </a:rPr>
              <a:t>pozornost</a:t>
            </a: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EDC96F59-706D-ED28-BAE3-FC9FF14DE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5008" y="2638044"/>
            <a:ext cx="3101983" cy="31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3202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482</TotalTime>
  <Words>284</Words>
  <Application>Microsoft Office PowerPoint</Application>
  <PresentationFormat>Širokoúhlá obrazovka</PresentationFormat>
  <Paragraphs>45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Balík</vt:lpstr>
      <vt:lpstr>Řízení Dodavatelského řetězce  a jeho efekt biče ve firmě Agrana Gmbh. </vt:lpstr>
      <vt:lpstr>Motivace a důvody k řešení daného problému</vt:lpstr>
      <vt:lpstr>Cíl práce</vt:lpstr>
      <vt:lpstr>Definované hypotézy nebo výzkumné otázky</vt:lpstr>
      <vt:lpstr>Použité metody</vt:lpstr>
      <vt:lpstr>Dosažené výsledky a přínos práce</vt:lpstr>
      <vt:lpstr>Stručné závěrečné shrnutí</vt:lpstr>
      <vt:lpstr>Odpovědi na otázky vedoucího, oponenta a komise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Dodavatelský řetězec ve firmě Agrana Gmbh. A jeho efekt biče</dc:title>
  <dc:creator>Michaela Hochmuth</dc:creator>
  <cp:lastModifiedBy>Michaela Hochmuth</cp:lastModifiedBy>
  <cp:revision>4</cp:revision>
  <dcterms:created xsi:type="dcterms:W3CDTF">2023-05-15T19:00:43Z</dcterms:created>
  <dcterms:modified xsi:type="dcterms:W3CDTF">2023-06-04T07:22:11Z</dcterms:modified>
</cp:coreProperties>
</file>