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1" r:id="rId5"/>
    <p:sldId id="260" r:id="rId6"/>
    <p:sldId id="268" r:id="rId7"/>
    <p:sldId id="269" r:id="rId8"/>
    <p:sldId id="271" r:id="rId9"/>
    <p:sldId id="270" r:id="rId10"/>
    <p:sldId id="263" r:id="rId11"/>
    <p:sldId id="264"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0"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6/13/2023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B832F7-2F86-C31D-D19D-29CAF4FC26D9}"/>
              </a:ext>
            </a:extLst>
          </p:cNvPr>
          <p:cNvSpPr>
            <a:spLocks noGrp="1"/>
          </p:cNvSpPr>
          <p:nvPr>
            <p:ph type="ctrTitle"/>
          </p:nvPr>
        </p:nvSpPr>
        <p:spPr/>
        <p:txBody>
          <a:bodyPr/>
          <a:lstStyle/>
          <a:p>
            <a:r>
              <a:rPr lang="cs-CZ" dirty="0">
                <a:latin typeface="Arial" panose="020B0604020202020204" pitchFamily="34" charset="0"/>
                <a:cs typeface="Arial" panose="020B0604020202020204" pitchFamily="34" charset="0"/>
              </a:rPr>
              <a:t>Čističky odpadních vod</a:t>
            </a:r>
          </a:p>
        </p:txBody>
      </p:sp>
      <p:pic>
        <p:nvPicPr>
          <p:cNvPr id="4" name="Obrázek 3">
            <a:extLst>
              <a:ext uri="{FF2B5EF4-FFF2-40B4-BE49-F238E27FC236}">
                <a16:creationId xmlns:a16="http://schemas.microsoft.com/office/drawing/2014/main" id="{DF94EA30-B582-A744-3406-770DDBE8D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31" y="0"/>
            <a:ext cx="1837678" cy="1837678"/>
          </a:xfrm>
          <a:prstGeom prst="rect">
            <a:avLst/>
          </a:prstGeom>
        </p:spPr>
      </p:pic>
      <p:sp>
        <p:nvSpPr>
          <p:cNvPr id="5" name="TextovéPole 4">
            <a:extLst>
              <a:ext uri="{FF2B5EF4-FFF2-40B4-BE49-F238E27FC236}">
                <a16:creationId xmlns:a16="http://schemas.microsoft.com/office/drawing/2014/main" id="{2175CEE1-2871-9D4F-5D8D-DD4908A6B726}"/>
              </a:ext>
            </a:extLst>
          </p:cNvPr>
          <p:cNvSpPr txBox="1"/>
          <p:nvPr/>
        </p:nvSpPr>
        <p:spPr>
          <a:xfrm>
            <a:off x="2024109" y="0"/>
            <a:ext cx="3557384" cy="1200329"/>
          </a:xfrm>
          <a:prstGeom prst="rect">
            <a:avLst/>
          </a:prstGeom>
          <a:noFill/>
        </p:spPr>
        <p:txBody>
          <a:bodyPr wrap="none" rtlCol="0">
            <a:spAutoFit/>
          </a:bodyPr>
          <a:lstStyle/>
          <a:p>
            <a:pPr algn="l"/>
            <a:r>
              <a:rPr lang="cs-CZ" sz="2400" dirty="0">
                <a:solidFill>
                  <a:srgbClr val="863635"/>
                </a:solidFill>
                <a:latin typeface="Arial" panose="020B0604020202020204" pitchFamily="34" charset="0"/>
                <a:cs typeface="Arial" panose="020B0604020202020204" pitchFamily="34" charset="0"/>
              </a:rPr>
              <a:t>Vysoká škola </a:t>
            </a:r>
          </a:p>
          <a:p>
            <a:pPr algn="l"/>
            <a:r>
              <a:rPr lang="cs-CZ" sz="2400" dirty="0">
                <a:solidFill>
                  <a:srgbClr val="863635"/>
                </a:solidFill>
                <a:latin typeface="Arial" panose="020B0604020202020204" pitchFamily="34" charset="0"/>
                <a:cs typeface="Arial" panose="020B0604020202020204" pitchFamily="34" charset="0"/>
              </a:rPr>
              <a:t>technická a ekonomická </a:t>
            </a:r>
          </a:p>
          <a:p>
            <a:pPr algn="l"/>
            <a:r>
              <a:rPr lang="cs-CZ" sz="2400" dirty="0">
                <a:solidFill>
                  <a:srgbClr val="863635"/>
                </a:solidFill>
                <a:latin typeface="Arial" panose="020B0604020202020204" pitchFamily="34" charset="0"/>
                <a:cs typeface="Arial" panose="020B0604020202020204" pitchFamily="34" charset="0"/>
              </a:rPr>
              <a:t>v Českých Budějovicích</a:t>
            </a:r>
          </a:p>
        </p:txBody>
      </p:sp>
      <p:sp>
        <p:nvSpPr>
          <p:cNvPr id="6" name="TextovéPole 5">
            <a:extLst>
              <a:ext uri="{FF2B5EF4-FFF2-40B4-BE49-F238E27FC236}">
                <a16:creationId xmlns:a16="http://schemas.microsoft.com/office/drawing/2014/main" id="{C6806D0F-09F9-837C-D856-D6E4C4B88CEA}"/>
              </a:ext>
            </a:extLst>
          </p:cNvPr>
          <p:cNvSpPr txBox="1"/>
          <p:nvPr/>
        </p:nvSpPr>
        <p:spPr>
          <a:xfrm>
            <a:off x="6174298" y="5534561"/>
            <a:ext cx="6017702" cy="1323439"/>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Autor práce: Pavel Nekovář</a:t>
            </a:r>
          </a:p>
          <a:p>
            <a:r>
              <a:rPr lang="cs-CZ" sz="2000" dirty="0">
                <a:latin typeface="Arial" panose="020B0604020202020204" pitchFamily="34" charset="0"/>
                <a:cs typeface="Arial" panose="020B0604020202020204" pitchFamily="34" charset="0"/>
              </a:rPr>
              <a:t>Datum zpracování práce: 1.12.2022</a:t>
            </a:r>
          </a:p>
          <a:p>
            <a:r>
              <a:rPr lang="cs-CZ" sz="2000" dirty="0">
                <a:latin typeface="Arial" panose="020B0604020202020204" pitchFamily="34" charset="0"/>
                <a:cs typeface="Arial" panose="020B0604020202020204" pitchFamily="34" charset="0"/>
              </a:rPr>
              <a:t>Vedoucí bakalářské práce: Ing. Aleš Kaňkovský </a:t>
            </a:r>
          </a:p>
          <a:p>
            <a:r>
              <a:rPr lang="cs-CZ" sz="2000" dirty="0">
                <a:latin typeface="Arial" panose="020B0604020202020204" pitchFamily="34" charset="0"/>
                <a:cs typeface="Arial" panose="020B0604020202020204" pitchFamily="34" charset="0"/>
              </a:rPr>
              <a:t>Oponent bakalářské práce: Ing. Jan </a:t>
            </a:r>
            <a:r>
              <a:rPr lang="cs-CZ" sz="2000" dirty="0" err="1">
                <a:latin typeface="Arial" panose="020B0604020202020204" pitchFamily="34" charset="0"/>
                <a:cs typeface="Arial" panose="020B0604020202020204" pitchFamily="34" charset="0"/>
              </a:rPr>
              <a:t>Zugárek</a:t>
            </a:r>
            <a:endParaRPr lang="cs-CZ" sz="2000" dirty="0">
              <a:latin typeface="Arial" panose="020B0604020202020204" pitchFamily="34" charset="0"/>
              <a:cs typeface="Arial" panose="020B0604020202020204" pitchFamily="34" charset="0"/>
            </a:endParaRPr>
          </a:p>
        </p:txBody>
      </p:sp>
      <p:sp>
        <p:nvSpPr>
          <p:cNvPr id="7" name="TextovéPole 6">
            <a:extLst>
              <a:ext uri="{FF2B5EF4-FFF2-40B4-BE49-F238E27FC236}">
                <a16:creationId xmlns:a16="http://schemas.microsoft.com/office/drawing/2014/main" id="{84869190-57DD-CE6B-3010-4D1A793BE38B}"/>
              </a:ext>
            </a:extLst>
          </p:cNvPr>
          <p:cNvSpPr txBox="1"/>
          <p:nvPr/>
        </p:nvSpPr>
        <p:spPr>
          <a:xfrm>
            <a:off x="2743200" y="4777381"/>
            <a:ext cx="3350597" cy="584775"/>
          </a:xfrm>
          <a:prstGeom prst="rect">
            <a:avLst/>
          </a:prstGeom>
          <a:noFill/>
        </p:spPr>
        <p:txBody>
          <a:bodyPr wrap="none" rtlCol="0">
            <a:spAutoFit/>
          </a:bodyPr>
          <a:lstStyle/>
          <a:p>
            <a:r>
              <a:rPr lang="cs-CZ" sz="3200" dirty="0">
                <a:latin typeface="Arial" panose="020B0604020202020204" pitchFamily="34" charset="0"/>
                <a:cs typeface="Arial" panose="020B0604020202020204" pitchFamily="34" charset="0"/>
              </a:rPr>
              <a:t>Bakalářská práce</a:t>
            </a:r>
          </a:p>
        </p:txBody>
      </p:sp>
      <p:sp>
        <p:nvSpPr>
          <p:cNvPr id="9" name="TextovéPole 8">
            <a:extLst>
              <a:ext uri="{FF2B5EF4-FFF2-40B4-BE49-F238E27FC236}">
                <a16:creationId xmlns:a16="http://schemas.microsoft.com/office/drawing/2014/main" id="{FA9255B9-ABB7-28FF-1181-33B0FC764444}"/>
              </a:ext>
            </a:extLst>
          </p:cNvPr>
          <p:cNvSpPr txBox="1"/>
          <p:nvPr/>
        </p:nvSpPr>
        <p:spPr>
          <a:xfrm>
            <a:off x="9085278" y="82494"/>
            <a:ext cx="2920292" cy="461665"/>
          </a:xfrm>
          <a:prstGeom prst="rect">
            <a:avLst/>
          </a:prstGeom>
          <a:noFill/>
        </p:spPr>
        <p:txBody>
          <a:bodyPr wrap="square">
            <a:spAutoFit/>
          </a:bodyPr>
          <a:lstStyle/>
          <a:p>
            <a:r>
              <a:rPr lang="cs-CZ" sz="2400" dirty="0">
                <a:latin typeface="Arial" panose="020B0604020202020204" pitchFamily="34" charset="0"/>
                <a:cs typeface="Arial" panose="020B0604020202020204" pitchFamily="34" charset="0"/>
              </a:rPr>
              <a:t>Pozemní stavby</a:t>
            </a:r>
          </a:p>
        </p:txBody>
      </p:sp>
    </p:spTree>
    <p:extLst>
      <p:ext uri="{BB962C8B-B14F-4D97-AF65-F5344CB8AC3E}">
        <p14:creationId xmlns:p14="http://schemas.microsoft.com/office/powerpoint/2010/main" val="324593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E8C681-AE96-0E7E-03FC-087CA80DB34E}"/>
              </a:ext>
            </a:extLst>
          </p:cNvPr>
          <p:cNvSpPr>
            <a:spLocks noGrp="1"/>
          </p:cNvSpPr>
          <p:nvPr>
            <p:ph type="title"/>
          </p:nvPr>
        </p:nvSpPr>
        <p:spPr/>
        <p:txBody>
          <a:bodyPr/>
          <a:lstStyle/>
          <a:p>
            <a:r>
              <a:rPr lang="cs-CZ" sz="4000" dirty="0">
                <a:latin typeface="Arial" panose="020B0604020202020204" pitchFamily="34" charset="0"/>
                <a:cs typeface="Arial" panose="020B0604020202020204" pitchFamily="34" charset="0"/>
              </a:rPr>
              <a:t>Závěr</a:t>
            </a:r>
            <a:r>
              <a:rPr lang="cs-CZ" dirty="0"/>
              <a:t> </a:t>
            </a:r>
          </a:p>
        </p:txBody>
      </p:sp>
      <p:sp>
        <p:nvSpPr>
          <p:cNvPr id="3" name="Zástupný obsah 2">
            <a:extLst>
              <a:ext uri="{FF2B5EF4-FFF2-40B4-BE49-F238E27FC236}">
                <a16:creationId xmlns:a16="http://schemas.microsoft.com/office/drawing/2014/main" id="{392E63D8-AB42-F23A-A1D6-2088E784B3F4}"/>
              </a:ext>
            </a:extLst>
          </p:cNvPr>
          <p:cNvSpPr>
            <a:spLocks noGrp="1"/>
          </p:cNvSpPr>
          <p:nvPr>
            <p:ph sz="half" idx="1"/>
          </p:nvPr>
        </p:nvSpPr>
        <p:spPr>
          <a:xfrm>
            <a:off x="2589211" y="2133600"/>
            <a:ext cx="8911687" cy="3777622"/>
          </a:xfrm>
        </p:spPr>
        <p:txBody>
          <a:bodyPr>
            <a:normAutofit/>
          </a:bodyPr>
          <a:lstStyle/>
          <a:p>
            <a:r>
              <a:rPr lang="cs-CZ" sz="2000" dirty="0">
                <a:latin typeface="Arial" panose="020B0604020202020204" pitchFamily="34" charset="0"/>
                <a:cs typeface="Arial" panose="020B0604020202020204" pitchFamily="34" charset="0"/>
              </a:rPr>
              <a:t>Cíl bakalářské práce byl naplněn.</a:t>
            </a:r>
          </a:p>
          <a:p>
            <a:r>
              <a:rPr lang="cs-CZ" sz="2000" dirty="0">
                <a:latin typeface="Arial" panose="020B0604020202020204" pitchFamily="34" charset="0"/>
                <a:cs typeface="Arial" panose="020B0604020202020204" pitchFamily="34" charset="0"/>
              </a:rPr>
              <a:t>Výzkumné otázky byly zpracovány </a:t>
            </a:r>
          </a:p>
          <a:p>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Bakalářská práce obsahuje:</a:t>
            </a:r>
          </a:p>
          <a:p>
            <a:pPr lvl="1"/>
            <a:r>
              <a:rPr lang="cs-CZ" sz="2000" dirty="0">
                <a:latin typeface="Arial" panose="020B0604020202020204" pitchFamily="34" charset="0"/>
                <a:cs typeface="Arial" panose="020B0604020202020204" pitchFamily="34" charset="0"/>
              </a:rPr>
              <a:t>Informace o způsobech čištění odpadních vod </a:t>
            </a:r>
          </a:p>
          <a:p>
            <a:pPr lvl="1"/>
            <a:r>
              <a:rPr lang="cs-CZ" sz="2000" dirty="0">
                <a:latin typeface="Arial" panose="020B0604020202020204" pitchFamily="34" charset="0"/>
                <a:cs typeface="Arial" panose="020B0604020202020204" pitchFamily="34" charset="0"/>
              </a:rPr>
              <a:t>Varianty řešení likvidace odpadních vod na pozemku </a:t>
            </a:r>
          </a:p>
          <a:p>
            <a:pPr lvl="1"/>
            <a:r>
              <a:rPr lang="cs-CZ" sz="2000" dirty="0">
                <a:latin typeface="Arial" panose="020B0604020202020204" pitchFamily="34" charset="0"/>
                <a:cs typeface="Arial" panose="020B0604020202020204" pitchFamily="34" charset="0"/>
              </a:rPr>
              <a:t>Ukázka řešení likvidace odpadních vod na pozemku</a:t>
            </a:r>
          </a:p>
          <a:p>
            <a:pPr lvl="1"/>
            <a:r>
              <a:rPr lang="cs-CZ" sz="2000" dirty="0">
                <a:latin typeface="Arial" panose="020B0604020202020204" pitchFamily="34" charset="0"/>
                <a:cs typeface="Arial" panose="020B0604020202020204" pitchFamily="34" charset="0"/>
              </a:rPr>
              <a:t>Porovnání jednotlivých variant</a:t>
            </a:r>
          </a:p>
        </p:txBody>
      </p:sp>
    </p:spTree>
    <p:extLst>
      <p:ext uri="{BB962C8B-B14F-4D97-AF65-F5344CB8AC3E}">
        <p14:creationId xmlns:p14="http://schemas.microsoft.com/office/powerpoint/2010/main" val="1067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2F868E-88E1-0F3F-997B-B2B693A0D987}"/>
              </a:ext>
            </a:extLst>
          </p:cNvPr>
          <p:cNvSpPr>
            <a:spLocks noGrp="1"/>
          </p:cNvSpPr>
          <p:nvPr>
            <p:ph type="title"/>
          </p:nvPr>
        </p:nvSpPr>
        <p:spPr>
          <a:xfrm>
            <a:off x="3127914" y="3188605"/>
            <a:ext cx="8911687" cy="1280890"/>
          </a:xfrm>
        </p:spPr>
        <p:txBody>
          <a:bodyPr>
            <a:normAutofit/>
          </a:bodyPr>
          <a:lstStyle/>
          <a:p>
            <a:r>
              <a:rPr lang="cs-CZ" sz="4000" dirty="0">
                <a:latin typeface="Arial" panose="020B0604020202020204" pitchFamily="34" charset="0"/>
                <a:cs typeface="Arial" panose="020B0604020202020204" pitchFamily="34" charset="0"/>
              </a:rPr>
              <a:t>Děkuji za pozornost </a:t>
            </a:r>
          </a:p>
        </p:txBody>
      </p:sp>
      <p:sp>
        <p:nvSpPr>
          <p:cNvPr id="4" name="Zástupný obsah 3">
            <a:extLst>
              <a:ext uri="{FF2B5EF4-FFF2-40B4-BE49-F238E27FC236}">
                <a16:creationId xmlns:a16="http://schemas.microsoft.com/office/drawing/2014/main" id="{FA319592-90FF-A0BF-D474-BC8A71F4D1C6}"/>
              </a:ext>
            </a:extLst>
          </p:cNvPr>
          <p:cNvSpPr>
            <a:spLocks noGrp="1"/>
          </p:cNvSpPr>
          <p:nvPr>
            <p:ph sz="half" idx="2"/>
          </p:nvPr>
        </p:nvSpPr>
        <p:spPr>
          <a:xfrm>
            <a:off x="8481270" y="6229350"/>
            <a:ext cx="3558331" cy="428625"/>
          </a:xfrm>
        </p:spPr>
        <p:txBody>
          <a:bodyPr>
            <a:noAutofit/>
          </a:bodyPr>
          <a:lstStyle/>
          <a:p>
            <a:pPr marL="0" indent="0">
              <a:buNone/>
            </a:pPr>
            <a:r>
              <a:rPr lang="cs-CZ" sz="2000" dirty="0">
                <a:latin typeface="Arial" panose="020B0604020202020204" pitchFamily="34" charset="0"/>
                <a:cs typeface="Arial" panose="020B0604020202020204" pitchFamily="34" charset="0"/>
              </a:rPr>
              <a:t>Pavel Nekovář 25 208 </a:t>
            </a:r>
          </a:p>
        </p:txBody>
      </p:sp>
    </p:spTree>
    <p:extLst>
      <p:ext uri="{BB962C8B-B14F-4D97-AF65-F5344CB8AC3E}">
        <p14:creationId xmlns:p14="http://schemas.microsoft.com/office/powerpoint/2010/main" val="255848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336788-5CD4-0F8D-0954-C2E65A02234E}"/>
              </a:ext>
            </a:extLst>
          </p:cNvPr>
          <p:cNvSpPr>
            <a:spLocks noGrp="1"/>
          </p:cNvSpPr>
          <p:nvPr>
            <p:ph type="title"/>
          </p:nvPr>
        </p:nvSpPr>
        <p:spPr/>
        <p:txBody>
          <a:bodyPr/>
          <a:lstStyle/>
          <a:p>
            <a:r>
              <a:rPr lang="cs-CZ" sz="4000" dirty="0">
                <a:latin typeface="Arial" panose="020B0604020202020204" pitchFamily="34" charset="0"/>
                <a:cs typeface="Arial" panose="020B0604020202020204" pitchFamily="34" charset="0"/>
              </a:rPr>
              <a:t>Doplňující</a:t>
            </a:r>
            <a:r>
              <a:rPr lang="cs-CZ" dirty="0"/>
              <a:t> dotazy </a:t>
            </a:r>
            <a:br>
              <a:rPr lang="cs-CZ" dirty="0"/>
            </a:br>
            <a:endParaRPr lang="cs-CZ" dirty="0"/>
          </a:p>
        </p:txBody>
      </p:sp>
      <p:sp>
        <p:nvSpPr>
          <p:cNvPr id="3" name="Zástupný obsah 2">
            <a:extLst>
              <a:ext uri="{FF2B5EF4-FFF2-40B4-BE49-F238E27FC236}">
                <a16:creationId xmlns:a16="http://schemas.microsoft.com/office/drawing/2014/main" id="{864F111D-61F4-7C53-D3D7-CBCECF0ED7EB}"/>
              </a:ext>
            </a:extLst>
          </p:cNvPr>
          <p:cNvSpPr>
            <a:spLocks noGrp="1"/>
          </p:cNvSpPr>
          <p:nvPr>
            <p:ph sz="half" idx="1"/>
          </p:nvPr>
        </p:nvSpPr>
        <p:spPr>
          <a:xfrm>
            <a:off x="2495549" y="1428749"/>
            <a:ext cx="9201149" cy="5105401"/>
          </a:xfrm>
        </p:spPr>
        <p:txBody>
          <a:bodyPr>
            <a:normAutofit lnSpcReduction="10000"/>
          </a:bodyPr>
          <a:lstStyle/>
          <a:p>
            <a:r>
              <a:rPr lang="cs-CZ" sz="2000" dirty="0">
                <a:latin typeface="Arial" panose="020B0604020202020204" pitchFamily="34" charset="0"/>
                <a:cs typeface="Arial" panose="020B0604020202020204" pitchFamily="34" charset="0"/>
              </a:rPr>
              <a:t>V případě umístění / osazení technologických prvků a ostatních prvků (</a:t>
            </a:r>
            <a:r>
              <a:rPr lang="cs-CZ" sz="2000" dirty="0" err="1">
                <a:latin typeface="Arial" panose="020B0604020202020204" pitchFamily="34" charset="0"/>
                <a:cs typeface="Arial" panose="020B0604020202020204" pitchFamily="34" charset="0"/>
              </a:rPr>
              <a:t>dČOV</a:t>
            </a:r>
            <a:r>
              <a:rPr lang="cs-CZ" sz="2000" dirty="0">
                <a:latin typeface="Arial" panose="020B0604020202020204" pitchFamily="34" charset="0"/>
                <a:cs typeface="Arial" panose="020B0604020202020204" pitchFamily="34" charset="0"/>
              </a:rPr>
              <a:t>, septik, filtr, vsak, trativod…), na pozemku platí jaká pravidla z hlediska jejich polohy vůči sousedním pozemkům? - Čemu v případě provedení vsaku v blízkosti sousedního pozemku musíme předejít? </a:t>
            </a:r>
          </a:p>
          <a:p>
            <a:pPr marL="0" indent="0">
              <a:buNone/>
            </a:pPr>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Vysvětlete pojem anaerobní separátor</a:t>
            </a:r>
          </a:p>
          <a:p>
            <a:r>
              <a:rPr lang="cs-CZ" sz="2000" dirty="0">
                <a:latin typeface="Arial" panose="020B0604020202020204" pitchFamily="34" charset="0"/>
                <a:cs typeface="Arial" panose="020B0604020202020204" pitchFamily="34" charset="0"/>
              </a:rPr>
              <a:t>V BP na str. 22 uvedeno: Žumpu je možné použít jako poslední článek vícekomorových septiků. Jakým způsobem je možno žumpu v tomto případě použít? Jaký zde má význam? </a:t>
            </a:r>
          </a:p>
          <a:p>
            <a:r>
              <a:rPr lang="cs-CZ" sz="2000" dirty="0">
                <a:latin typeface="Arial" panose="020B0604020202020204" pitchFamily="34" charset="0"/>
                <a:cs typeface="Arial" panose="020B0604020202020204" pitchFamily="34" charset="0"/>
              </a:rPr>
              <a:t>V BP na str. 35 uvedeno: Vzhledem k absenci veřejné kanalizace je jediná možnost zasakování na pozemku pomocí vsakovacích nádrží. Nesouhlasím s tímto výrokem. Jakými jinými způsoby lze hospodařit se srážkovými vodami na pozemku? </a:t>
            </a:r>
          </a:p>
          <a:p>
            <a:r>
              <a:rPr lang="cs-CZ" sz="2000" dirty="0">
                <a:latin typeface="Arial" panose="020B0604020202020204" pitchFamily="34" charset="0"/>
                <a:cs typeface="Arial" panose="020B0604020202020204" pitchFamily="34" charset="0"/>
              </a:rPr>
              <a:t>Co jiného lze použít v zemních filtrech než písek? Existuje materiál, který by odbourával znečištění více?</a:t>
            </a:r>
          </a:p>
        </p:txBody>
      </p:sp>
    </p:spTree>
    <p:extLst>
      <p:ext uri="{BB962C8B-B14F-4D97-AF65-F5344CB8AC3E}">
        <p14:creationId xmlns:p14="http://schemas.microsoft.com/office/powerpoint/2010/main" val="499799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6B25B6-A1CA-8286-E9E5-D299F6301D1A}"/>
              </a:ext>
            </a:extLst>
          </p:cNvPr>
          <p:cNvSpPr>
            <a:spLocks noGrp="1"/>
          </p:cNvSpPr>
          <p:nvPr>
            <p:ph type="title"/>
          </p:nvPr>
        </p:nvSpPr>
        <p:spPr/>
        <p:txBody>
          <a:bodyPr/>
          <a:lstStyle/>
          <a:p>
            <a:r>
              <a:rPr lang="cs-CZ" sz="4000" dirty="0">
                <a:latin typeface="Arial" panose="020B0604020202020204" pitchFamily="34" charset="0"/>
                <a:cs typeface="Arial" panose="020B0604020202020204" pitchFamily="34" charset="0"/>
              </a:rPr>
              <a:t>Doplňující</a:t>
            </a:r>
            <a:r>
              <a:rPr lang="cs-CZ" dirty="0"/>
              <a:t> dotazy </a:t>
            </a:r>
            <a:br>
              <a:rPr lang="cs-CZ" dirty="0"/>
            </a:br>
            <a:endParaRPr lang="cs-CZ" dirty="0"/>
          </a:p>
        </p:txBody>
      </p:sp>
      <p:sp>
        <p:nvSpPr>
          <p:cNvPr id="3" name="Zástupný obsah 2">
            <a:extLst>
              <a:ext uri="{FF2B5EF4-FFF2-40B4-BE49-F238E27FC236}">
                <a16:creationId xmlns:a16="http://schemas.microsoft.com/office/drawing/2014/main" id="{E6F50044-B69B-D5A9-BF84-FC8D311D4A7F}"/>
              </a:ext>
            </a:extLst>
          </p:cNvPr>
          <p:cNvSpPr>
            <a:spLocks noGrp="1"/>
          </p:cNvSpPr>
          <p:nvPr>
            <p:ph sz="half" idx="1"/>
          </p:nvPr>
        </p:nvSpPr>
        <p:spPr>
          <a:xfrm>
            <a:off x="1819275" y="2133600"/>
            <a:ext cx="9829799" cy="4533900"/>
          </a:xfrm>
        </p:spPr>
        <p:txBody>
          <a:bodyPr>
            <a:normAutofit fontScale="92500" lnSpcReduction="20000"/>
          </a:bodyPr>
          <a:lstStyle/>
          <a:p>
            <a:r>
              <a:rPr lang="cs-CZ" sz="2200" i="1" dirty="0">
                <a:latin typeface="Arial" panose="020B0604020202020204" pitchFamily="34" charset="0"/>
                <a:cs typeface="Arial" panose="020B0604020202020204" pitchFamily="34" charset="0"/>
              </a:rPr>
              <a:t>V BP na str. 13 uvedeno: Balastní voda je srážková, povrchová či spodní voda, která se pomocí drobných či větších netěsností dostává do prostoru čistírny odpadních vod. ... Jejím negativem je, že její teplota je nižší než teplota splaškových vod, což zejména v zimních měsících zpomaluje biologické čištění, neboť nižší teplota zpomaluje činnost bakterií. </a:t>
            </a:r>
            <a:r>
              <a:rPr lang="cs-CZ" sz="2200" b="1" dirty="0">
                <a:latin typeface="Arial" panose="020B0604020202020204" pitchFamily="34" charset="0"/>
                <a:cs typeface="Arial" panose="020B0604020202020204" pitchFamily="34" charset="0"/>
              </a:rPr>
              <a:t>Co přesně jsou balastní vody ve vztahu k odpadním vodám? Jaký jiný problém přináší balastní voda v procesu čištění odpadních vod?</a:t>
            </a:r>
          </a:p>
          <a:p>
            <a:r>
              <a:rPr lang="cs-CZ" sz="2200" dirty="0">
                <a:latin typeface="Arial" panose="020B0604020202020204" pitchFamily="34" charset="0"/>
                <a:cs typeface="Arial" panose="020B0604020202020204" pitchFamily="34" charset="0"/>
              </a:rPr>
              <a:t>V BP na str. 47 uvedeno: </a:t>
            </a:r>
            <a:r>
              <a:rPr lang="cs-CZ" sz="2200" i="1" dirty="0">
                <a:latin typeface="Arial" panose="020B0604020202020204" pitchFamily="34" charset="0"/>
                <a:cs typeface="Arial" panose="020B0604020202020204" pitchFamily="34" charset="0"/>
              </a:rPr>
              <a:t>Aby to bylo možné je nutné vylepšení na čističku ULTRA. A to pomocí vložení nosiče do aktivace a přidáním membránové filtrace. Tím se hodnoty stávají vhodné pro vypouštění užitkových vod. Tohoto vylepšení využijeme pro tuto stavbu, aby bylo možné vodu dále využívat. </a:t>
            </a:r>
            <a:r>
              <a:rPr lang="cs-CZ" sz="2200" b="1" dirty="0">
                <a:latin typeface="Arial" panose="020B0604020202020204" pitchFamily="34" charset="0"/>
                <a:cs typeface="Arial" panose="020B0604020202020204" pitchFamily="34" charset="0"/>
              </a:rPr>
              <a:t>Jakým jiným způsobem (ne tedy membránovou filtrací) lze vodu </a:t>
            </a:r>
            <a:r>
              <a:rPr lang="cs-CZ" sz="2200" b="1" dirty="0" err="1">
                <a:latin typeface="Arial" panose="020B0604020202020204" pitchFamily="34" charset="0"/>
                <a:cs typeface="Arial" panose="020B0604020202020204" pitchFamily="34" charset="0"/>
              </a:rPr>
              <a:t>hygienizovat</a:t>
            </a:r>
            <a:r>
              <a:rPr lang="cs-CZ" sz="2200" b="1" dirty="0">
                <a:latin typeface="Arial" panose="020B0604020202020204" pitchFamily="34" charset="0"/>
                <a:cs typeface="Arial" panose="020B0604020202020204" pitchFamily="34" charset="0"/>
              </a:rPr>
              <a:t>? </a:t>
            </a:r>
          </a:p>
          <a:p>
            <a:r>
              <a:rPr lang="cs-CZ" sz="2200" dirty="0">
                <a:latin typeface="Arial" panose="020B0604020202020204" pitchFamily="34" charset="0"/>
                <a:cs typeface="Arial" panose="020B0604020202020204" pitchFamily="34" charset="0"/>
              </a:rPr>
              <a:t>Jakým způsobem se lze vyhnout odebírání vzorků na odtoku z DČOV či septiku? Nařídí vodoprávní úřad vždy odebírání vzorků na odtoku 1x - 2x/rok?</a:t>
            </a:r>
          </a:p>
          <a:p>
            <a:r>
              <a:rPr lang="cs-CZ" sz="2200" dirty="0">
                <a:latin typeface="Arial" panose="020B0604020202020204" pitchFamily="34" charset="0"/>
                <a:cs typeface="Arial" panose="020B0604020202020204" pitchFamily="34" charset="0"/>
              </a:rPr>
              <a:t>Jaké další nařízení vlády popisuje vypouštění odpadních vod? Jaké jsou přípustné hodnoty?  </a:t>
            </a:r>
          </a:p>
          <a:p>
            <a:endParaRPr lang="cs-CZ" dirty="0"/>
          </a:p>
        </p:txBody>
      </p:sp>
    </p:spTree>
    <p:extLst>
      <p:ext uri="{BB962C8B-B14F-4D97-AF65-F5344CB8AC3E}">
        <p14:creationId xmlns:p14="http://schemas.microsoft.com/office/powerpoint/2010/main" val="393930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BA43CB-BC41-0659-62FD-221DD1E0F311}"/>
              </a:ext>
            </a:extLst>
          </p:cNvPr>
          <p:cNvSpPr>
            <a:spLocks noGrp="1"/>
          </p:cNvSpPr>
          <p:nvPr>
            <p:ph type="title"/>
          </p:nvPr>
        </p:nvSpPr>
        <p:spPr/>
        <p:txBody>
          <a:bodyPr>
            <a:normAutofit/>
          </a:bodyPr>
          <a:lstStyle/>
          <a:p>
            <a:r>
              <a:rPr lang="cs-CZ" sz="4000" dirty="0">
                <a:latin typeface="Arial" panose="020B0604020202020204" pitchFamily="34" charset="0"/>
                <a:cs typeface="Arial" panose="020B0604020202020204" pitchFamily="34" charset="0"/>
              </a:rPr>
              <a:t>Zdroje</a:t>
            </a:r>
          </a:p>
        </p:txBody>
      </p:sp>
      <p:sp>
        <p:nvSpPr>
          <p:cNvPr id="3" name="Zástupný obsah 2">
            <a:extLst>
              <a:ext uri="{FF2B5EF4-FFF2-40B4-BE49-F238E27FC236}">
                <a16:creationId xmlns:a16="http://schemas.microsoft.com/office/drawing/2014/main" id="{40DBF1F9-88E8-764B-F70C-E0FD32839234}"/>
              </a:ext>
            </a:extLst>
          </p:cNvPr>
          <p:cNvSpPr>
            <a:spLocks noGrp="1"/>
          </p:cNvSpPr>
          <p:nvPr>
            <p:ph sz="half" idx="1"/>
          </p:nvPr>
        </p:nvSpPr>
        <p:spPr>
          <a:xfrm>
            <a:off x="2592924" y="2057400"/>
            <a:ext cx="8608476" cy="3825247"/>
          </a:xfrm>
        </p:spPr>
        <p:txBody>
          <a:bodyPr/>
          <a:lstStyle/>
          <a:p>
            <a:r>
              <a:rPr lang="cs-CZ" sz="2000" dirty="0">
                <a:latin typeface="Arial" panose="020B0604020202020204" pitchFamily="34" charset="0"/>
                <a:cs typeface="Arial" panose="020B0604020202020204" pitchFamily="34" charset="0"/>
              </a:rPr>
              <a:t>[1] Mapy.cz </a:t>
            </a:r>
          </a:p>
          <a:p>
            <a:r>
              <a:rPr lang="cs-CZ" sz="2000" dirty="0">
                <a:latin typeface="Arial" panose="020B0604020202020204" pitchFamily="34" charset="0"/>
                <a:cs typeface="Arial" panose="020B0604020202020204" pitchFamily="34" charset="0"/>
              </a:rPr>
              <a:t>[2] Projektová dokumentace </a:t>
            </a:r>
            <a:r>
              <a:rPr lang="cs-CZ" sz="2000" dirty="0" err="1">
                <a:latin typeface="Arial" panose="020B0604020202020204" pitchFamily="34" charset="0"/>
                <a:cs typeface="Arial" panose="020B0604020202020204" pitchFamily="34" charset="0"/>
              </a:rPr>
              <a:t>Majoarchitekti</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454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8C29EA-F6A1-0E2F-21F1-219239B5E1F8}"/>
              </a:ext>
            </a:extLst>
          </p:cNvPr>
          <p:cNvSpPr>
            <a:spLocks noGrp="1"/>
          </p:cNvSpPr>
          <p:nvPr>
            <p:ph type="title"/>
          </p:nvPr>
        </p:nvSpPr>
        <p:spPr/>
        <p:txBody>
          <a:bodyPr/>
          <a:lstStyle/>
          <a:p>
            <a:r>
              <a:rPr lang="cs-CZ" sz="4000" dirty="0">
                <a:latin typeface="Arial" panose="020B0604020202020204" pitchFamily="34" charset="0"/>
                <a:cs typeface="Arial" panose="020B0604020202020204" pitchFamily="34" charset="0"/>
              </a:rPr>
              <a:t>Obsah</a:t>
            </a:r>
            <a:endParaRPr lang="cs-CZ" dirty="0">
              <a:latin typeface="Arial" panose="020B0604020202020204" pitchFamily="34" charset="0"/>
              <a:cs typeface="Arial" panose="020B0604020202020204" pitchFamily="34" charset="0"/>
            </a:endParaRPr>
          </a:p>
        </p:txBody>
      </p:sp>
      <p:sp>
        <p:nvSpPr>
          <p:cNvPr id="3" name="Zástupný obsah 2">
            <a:extLst>
              <a:ext uri="{FF2B5EF4-FFF2-40B4-BE49-F238E27FC236}">
                <a16:creationId xmlns:a16="http://schemas.microsoft.com/office/drawing/2014/main" id="{AAD98837-04F9-D1D6-4024-17B093338DC0}"/>
              </a:ext>
            </a:extLst>
          </p:cNvPr>
          <p:cNvSpPr>
            <a:spLocks noGrp="1"/>
          </p:cNvSpPr>
          <p:nvPr>
            <p:ph idx="1"/>
          </p:nvPr>
        </p:nvSpPr>
        <p:spPr/>
        <p:txBody>
          <a:bodyPr>
            <a:normAutofit/>
          </a:bodyPr>
          <a:lstStyle/>
          <a:p>
            <a:r>
              <a:rPr lang="cs-CZ" sz="2000" dirty="0">
                <a:latin typeface="Arial" panose="020B0604020202020204" pitchFamily="34" charset="0"/>
                <a:cs typeface="Arial" panose="020B0604020202020204" pitchFamily="34" charset="0"/>
              </a:rPr>
              <a:t>Motivace a popis řešené oblasti </a:t>
            </a:r>
          </a:p>
          <a:p>
            <a:r>
              <a:rPr lang="cs-CZ" sz="2000" dirty="0">
                <a:latin typeface="Arial" panose="020B0604020202020204" pitchFamily="34" charset="0"/>
                <a:cs typeface="Arial" panose="020B0604020202020204" pitchFamily="34" charset="0"/>
              </a:rPr>
              <a:t>Referenční objekt</a:t>
            </a:r>
          </a:p>
          <a:p>
            <a:r>
              <a:rPr lang="cs-CZ" sz="2000" dirty="0">
                <a:latin typeface="Arial" panose="020B0604020202020204" pitchFamily="34" charset="0"/>
                <a:cs typeface="Arial" panose="020B0604020202020204" pitchFamily="34" charset="0"/>
              </a:rPr>
              <a:t>Výzkumné otázky</a:t>
            </a:r>
          </a:p>
          <a:p>
            <a:r>
              <a:rPr lang="cs-CZ" sz="2000" dirty="0">
                <a:latin typeface="Arial" panose="020B0604020202020204" pitchFamily="34" charset="0"/>
                <a:cs typeface="Arial" panose="020B0604020202020204" pitchFamily="34" charset="0"/>
              </a:rPr>
              <a:t>Návrhy řešení </a:t>
            </a:r>
          </a:p>
          <a:p>
            <a:r>
              <a:rPr lang="cs-CZ" sz="2000" dirty="0">
                <a:latin typeface="Arial" panose="020B0604020202020204" pitchFamily="34" charset="0"/>
                <a:cs typeface="Arial" panose="020B0604020202020204" pitchFamily="34" charset="0"/>
              </a:rPr>
              <a:t>Závěr </a:t>
            </a:r>
          </a:p>
          <a:p>
            <a:r>
              <a:rPr lang="cs-CZ" sz="2000" dirty="0">
                <a:latin typeface="Arial" panose="020B0604020202020204" pitchFamily="34" charset="0"/>
                <a:cs typeface="Arial" panose="020B0604020202020204" pitchFamily="34" charset="0"/>
              </a:rPr>
              <a:t>Zdroje </a:t>
            </a:r>
          </a:p>
          <a:p>
            <a:r>
              <a:rPr lang="cs-CZ" sz="2000" dirty="0">
                <a:latin typeface="Arial" panose="020B0604020202020204" pitchFamily="34" charset="0"/>
                <a:cs typeface="Arial" panose="020B0604020202020204" pitchFamily="34" charset="0"/>
              </a:rPr>
              <a:t>Doplňující dotazy </a:t>
            </a:r>
          </a:p>
        </p:txBody>
      </p:sp>
    </p:spTree>
    <p:extLst>
      <p:ext uri="{BB962C8B-B14F-4D97-AF65-F5344CB8AC3E}">
        <p14:creationId xmlns:p14="http://schemas.microsoft.com/office/powerpoint/2010/main" val="112862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CE8641-9B53-C9AF-80B9-7FDD5041AA88}"/>
              </a:ext>
            </a:extLst>
          </p:cNvPr>
          <p:cNvSpPr>
            <a:spLocks noGrp="1"/>
          </p:cNvSpPr>
          <p:nvPr>
            <p:ph type="title"/>
          </p:nvPr>
        </p:nvSpPr>
        <p:spPr/>
        <p:txBody>
          <a:bodyPr>
            <a:noAutofit/>
          </a:bodyPr>
          <a:lstStyle/>
          <a:p>
            <a:r>
              <a:rPr lang="cs-CZ" sz="4000" dirty="0">
                <a:latin typeface="Arial" panose="020B0604020202020204" pitchFamily="34" charset="0"/>
                <a:cs typeface="Arial" panose="020B0604020202020204" pitchFamily="34" charset="0"/>
              </a:rPr>
              <a:t>Motivace a popis řešené oblasti </a:t>
            </a:r>
            <a:br>
              <a:rPr lang="cs-CZ" sz="4000" dirty="0">
                <a:latin typeface="Arial" panose="020B0604020202020204" pitchFamily="34" charset="0"/>
                <a:cs typeface="Arial" panose="020B0604020202020204" pitchFamily="34" charset="0"/>
              </a:rPr>
            </a:br>
            <a:endParaRPr lang="cs-CZ" sz="4000" dirty="0">
              <a:latin typeface="Arial" panose="020B0604020202020204" pitchFamily="34" charset="0"/>
              <a:cs typeface="Arial" panose="020B0604020202020204" pitchFamily="34" charset="0"/>
            </a:endParaRPr>
          </a:p>
        </p:txBody>
      </p:sp>
      <p:sp>
        <p:nvSpPr>
          <p:cNvPr id="3" name="Zástupný obsah 2">
            <a:extLst>
              <a:ext uri="{FF2B5EF4-FFF2-40B4-BE49-F238E27FC236}">
                <a16:creationId xmlns:a16="http://schemas.microsoft.com/office/drawing/2014/main" id="{89EF2D87-CFD5-2FD9-2C5D-109BB48A8341}"/>
              </a:ext>
            </a:extLst>
          </p:cNvPr>
          <p:cNvSpPr>
            <a:spLocks noGrp="1"/>
          </p:cNvSpPr>
          <p:nvPr>
            <p:ph sz="half" idx="1"/>
          </p:nvPr>
        </p:nvSpPr>
        <p:spPr>
          <a:xfrm>
            <a:off x="2589211" y="2133600"/>
            <a:ext cx="8106751" cy="3777622"/>
          </a:xfrm>
        </p:spPr>
        <p:txBody>
          <a:bodyPr/>
          <a:lstStyle/>
          <a:p>
            <a:r>
              <a:rPr lang="cs-CZ" sz="2000" dirty="0">
                <a:latin typeface="Arial" panose="020B0604020202020204" pitchFamily="34" charset="0"/>
                <a:cs typeface="Arial" panose="020B0604020202020204" pitchFamily="34" charset="0"/>
              </a:rPr>
              <a:t>Navázání na projekt </a:t>
            </a:r>
          </a:p>
          <a:p>
            <a:r>
              <a:rPr lang="cs-CZ" sz="2000" dirty="0">
                <a:latin typeface="Arial" panose="020B0604020202020204" pitchFamily="34" charset="0"/>
                <a:cs typeface="Arial" panose="020B0604020202020204" pitchFamily="34" charset="0"/>
              </a:rPr>
              <a:t>Oblast zájmu </a:t>
            </a:r>
          </a:p>
          <a:p>
            <a:r>
              <a:rPr lang="cs-CZ" sz="2000" dirty="0">
                <a:latin typeface="Arial" panose="020B0604020202020204" pitchFamily="34" charset="0"/>
                <a:cs typeface="Arial" panose="020B0604020202020204" pitchFamily="34" charset="0"/>
              </a:rPr>
              <a:t>Aktuálnost problému</a:t>
            </a:r>
          </a:p>
          <a:p>
            <a:endParaRPr lang="cs-CZ" dirty="0"/>
          </a:p>
        </p:txBody>
      </p:sp>
    </p:spTree>
    <p:extLst>
      <p:ext uri="{BB962C8B-B14F-4D97-AF65-F5344CB8AC3E}">
        <p14:creationId xmlns:p14="http://schemas.microsoft.com/office/powerpoint/2010/main" val="251354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1EBB79-823C-CFBE-31AC-86893C141F30}"/>
              </a:ext>
            </a:extLst>
          </p:cNvPr>
          <p:cNvSpPr>
            <a:spLocks noGrp="1"/>
          </p:cNvSpPr>
          <p:nvPr>
            <p:ph type="title"/>
          </p:nvPr>
        </p:nvSpPr>
        <p:spPr/>
        <p:txBody>
          <a:bodyPr>
            <a:noAutofit/>
          </a:bodyPr>
          <a:lstStyle/>
          <a:p>
            <a:r>
              <a:rPr lang="cs-CZ" sz="4000" dirty="0">
                <a:latin typeface="Arial" panose="020B0604020202020204" pitchFamily="34" charset="0"/>
                <a:cs typeface="Arial" panose="020B0604020202020204" pitchFamily="34" charset="0"/>
              </a:rPr>
              <a:t>Referenční objekt</a:t>
            </a:r>
            <a:br>
              <a:rPr lang="cs-CZ" sz="4000" dirty="0">
                <a:latin typeface="Arial" panose="020B0604020202020204" pitchFamily="34" charset="0"/>
                <a:cs typeface="Arial" panose="020B0604020202020204" pitchFamily="34" charset="0"/>
              </a:rPr>
            </a:br>
            <a:endParaRPr lang="cs-CZ" sz="4000" dirty="0">
              <a:latin typeface="Arial" panose="020B0604020202020204" pitchFamily="34" charset="0"/>
              <a:cs typeface="Arial" panose="020B0604020202020204" pitchFamily="34" charset="0"/>
            </a:endParaRPr>
          </a:p>
        </p:txBody>
      </p:sp>
      <p:pic>
        <p:nvPicPr>
          <p:cNvPr id="6" name="Zástupný obsah 5" descr="Obsah obrázku rostlina, venku, tráva, strom&#10;&#10;Popis byl vytvořen automaticky">
            <a:extLst>
              <a:ext uri="{FF2B5EF4-FFF2-40B4-BE49-F238E27FC236}">
                <a16:creationId xmlns:a16="http://schemas.microsoft.com/office/drawing/2014/main" id="{C91F0486-06E5-3768-DAC6-A82137C30144}"/>
              </a:ext>
            </a:extLst>
          </p:cNvPr>
          <p:cNvPicPr>
            <a:picLocks noGrp="1" noChangeAspect="1"/>
          </p:cNvPicPr>
          <p:nvPr>
            <p:ph sz="half" idx="1"/>
          </p:nvPr>
        </p:nvPicPr>
        <p:blipFill>
          <a:blip r:embed="rId2"/>
          <a:stretch>
            <a:fillRect/>
          </a:stretch>
        </p:blipFill>
        <p:spPr>
          <a:xfrm>
            <a:off x="7048767" y="2302292"/>
            <a:ext cx="4313237" cy="3601552"/>
          </a:xfrm>
        </p:spPr>
      </p:pic>
      <p:pic>
        <p:nvPicPr>
          <p:cNvPr id="11" name="Zástupný obsah 10" descr="Obsah obrázku mapa&#10;&#10;Popis byl vytvořen automaticky">
            <a:extLst>
              <a:ext uri="{FF2B5EF4-FFF2-40B4-BE49-F238E27FC236}">
                <a16:creationId xmlns:a16="http://schemas.microsoft.com/office/drawing/2014/main" id="{FC2680EC-20D2-B54F-4D06-97561DF5B67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479055" y="2302292"/>
            <a:ext cx="4107555" cy="3601551"/>
          </a:xfrm>
          <a:prstGeom prst="rect">
            <a:avLst/>
          </a:prstGeom>
        </p:spPr>
      </p:pic>
      <p:sp>
        <p:nvSpPr>
          <p:cNvPr id="13" name="TextovéPole 12">
            <a:extLst>
              <a:ext uri="{FF2B5EF4-FFF2-40B4-BE49-F238E27FC236}">
                <a16:creationId xmlns:a16="http://schemas.microsoft.com/office/drawing/2014/main" id="{98AE31A8-6E57-C91F-868D-E31E086AB7B6}"/>
              </a:ext>
            </a:extLst>
          </p:cNvPr>
          <p:cNvSpPr txBox="1"/>
          <p:nvPr/>
        </p:nvSpPr>
        <p:spPr>
          <a:xfrm>
            <a:off x="2479055" y="5931803"/>
            <a:ext cx="1194558" cy="400110"/>
          </a:xfrm>
          <a:prstGeom prst="rect">
            <a:avLst/>
          </a:prstGeom>
          <a:noFill/>
        </p:spPr>
        <p:txBody>
          <a:bodyPr wrap="none" rtlCol="0">
            <a:spAutoFit/>
          </a:bodyPr>
          <a:lstStyle/>
          <a:p>
            <a:r>
              <a:rPr lang="cs-CZ" sz="2000" dirty="0">
                <a:latin typeface="Arial" panose="020B0604020202020204" pitchFamily="34" charset="0"/>
                <a:cs typeface="Arial" panose="020B0604020202020204" pitchFamily="34" charset="0"/>
              </a:rPr>
              <a:t>Zdroj: [1]</a:t>
            </a:r>
          </a:p>
        </p:txBody>
      </p:sp>
      <p:sp>
        <p:nvSpPr>
          <p:cNvPr id="14" name="TextovéPole 13">
            <a:extLst>
              <a:ext uri="{FF2B5EF4-FFF2-40B4-BE49-F238E27FC236}">
                <a16:creationId xmlns:a16="http://schemas.microsoft.com/office/drawing/2014/main" id="{E825E351-4DA4-7E73-A6CC-E950DC605968}"/>
              </a:ext>
            </a:extLst>
          </p:cNvPr>
          <p:cNvSpPr txBox="1"/>
          <p:nvPr/>
        </p:nvSpPr>
        <p:spPr>
          <a:xfrm>
            <a:off x="7048767" y="5864558"/>
            <a:ext cx="1194558" cy="400110"/>
          </a:xfrm>
          <a:prstGeom prst="rect">
            <a:avLst/>
          </a:prstGeom>
          <a:noFill/>
        </p:spPr>
        <p:txBody>
          <a:bodyPr wrap="none" rtlCol="0">
            <a:spAutoFit/>
          </a:bodyPr>
          <a:lstStyle/>
          <a:p>
            <a:r>
              <a:rPr lang="cs-CZ" sz="2000" dirty="0">
                <a:latin typeface="Arial" panose="020B0604020202020204" pitchFamily="34" charset="0"/>
                <a:cs typeface="Arial" panose="020B0604020202020204" pitchFamily="34" charset="0"/>
              </a:rPr>
              <a:t>Zdroj: [2]</a:t>
            </a:r>
          </a:p>
        </p:txBody>
      </p:sp>
    </p:spTree>
    <p:extLst>
      <p:ext uri="{BB962C8B-B14F-4D97-AF65-F5344CB8AC3E}">
        <p14:creationId xmlns:p14="http://schemas.microsoft.com/office/powerpoint/2010/main" val="155646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6FD59C-1D62-FE1F-6EA6-299F4BE42586}"/>
              </a:ext>
            </a:extLst>
          </p:cNvPr>
          <p:cNvSpPr>
            <a:spLocks noGrp="1"/>
          </p:cNvSpPr>
          <p:nvPr>
            <p:ph type="title"/>
          </p:nvPr>
        </p:nvSpPr>
        <p:spPr/>
        <p:txBody>
          <a:bodyPr>
            <a:noAutofit/>
          </a:bodyPr>
          <a:lstStyle/>
          <a:p>
            <a:r>
              <a:rPr lang="cs-CZ" sz="4000" dirty="0">
                <a:latin typeface="Arial" panose="020B0604020202020204" pitchFamily="34" charset="0"/>
                <a:cs typeface="Arial" panose="020B0604020202020204" pitchFamily="34" charset="0"/>
              </a:rPr>
              <a:t>Výzkumné otázky</a:t>
            </a:r>
            <a:br>
              <a:rPr lang="cs-CZ" sz="4000" dirty="0">
                <a:latin typeface="Arial" panose="020B0604020202020204" pitchFamily="34" charset="0"/>
                <a:cs typeface="Arial" panose="020B0604020202020204" pitchFamily="34" charset="0"/>
              </a:rPr>
            </a:br>
            <a:endParaRPr lang="cs-CZ" sz="4000" dirty="0">
              <a:latin typeface="Arial" panose="020B0604020202020204" pitchFamily="34" charset="0"/>
              <a:cs typeface="Arial" panose="020B0604020202020204" pitchFamily="34" charset="0"/>
            </a:endParaRPr>
          </a:p>
        </p:txBody>
      </p:sp>
      <p:sp>
        <p:nvSpPr>
          <p:cNvPr id="3" name="Zástupný obsah 2">
            <a:extLst>
              <a:ext uri="{FF2B5EF4-FFF2-40B4-BE49-F238E27FC236}">
                <a16:creationId xmlns:a16="http://schemas.microsoft.com/office/drawing/2014/main" id="{2AD7A479-3190-AF22-4DA9-B8D85099E813}"/>
              </a:ext>
            </a:extLst>
          </p:cNvPr>
          <p:cNvSpPr>
            <a:spLocks noGrp="1"/>
          </p:cNvSpPr>
          <p:nvPr>
            <p:ph sz="half" idx="1"/>
          </p:nvPr>
        </p:nvSpPr>
        <p:spPr>
          <a:xfrm>
            <a:off x="2589211" y="2133600"/>
            <a:ext cx="8840789" cy="1695450"/>
          </a:xfrm>
        </p:spPr>
        <p:txBody>
          <a:bodyPr>
            <a:normAutofit/>
          </a:bodyPr>
          <a:lstStyle/>
          <a:p>
            <a:r>
              <a:rPr lang="cs-CZ" sz="2000" i="0" dirty="0">
                <a:solidFill>
                  <a:srgbClr val="0A0A0A"/>
                </a:solidFill>
                <a:effectLst/>
                <a:latin typeface="Arial" panose="020B0604020202020204" pitchFamily="34" charset="0"/>
                <a:cs typeface="Arial" panose="020B0604020202020204" pitchFamily="34" charset="0"/>
              </a:rPr>
              <a:t>1. Výzkumná otázka: Variantní návrh likvidace splaškových odpadních vod na referenční stavbě a pozemku.</a:t>
            </a:r>
            <a:endParaRPr lang="cs-CZ" sz="2000" dirty="0">
              <a:latin typeface="Arial" panose="020B0604020202020204" pitchFamily="34" charset="0"/>
              <a:cs typeface="Arial" panose="020B0604020202020204" pitchFamily="34" charset="0"/>
            </a:endParaRPr>
          </a:p>
        </p:txBody>
      </p:sp>
      <p:sp>
        <p:nvSpPr>
          <p:cNvPr id="4" name="Zástupný obsah 3">
            <a:extLst>
              <a:ext uri="{FF2B5EF4-FFF2-40B4-BE49-F238E27FC236}">
                <a16:creationId xmlns:a16="http://schemas.microsoft.com/office/drawing/2014/main" id="{AF022A30-D1E5-D8B4-CA66-632CA7DE3D0E}"/>
              </a:ext>
            </a:extLst>
          </p:cNvPr>
          <p:cNvSpPr>
            <a:spLocks noGrp="1"/>
          </p:cNvSpPr>
          <p:nvPr>
            <p:ph sz="half" idx="2"/>
          </p:nvPr>
        </p:nvSpPr>
        <p:spPr>
          <a:xfrm>
            <a:off x="2589211" y="3429000"/>
            <a:ext cx="8911687" cy="1162050"/>
          </a:xfrm>
        </p:spPr>
        <p:txBody>
          <a:bodyPr>
            <a:normAutofit/>
          </a:bodyPr>
          <a:lstStyle/>
          <a:p>
            <a:r>
              <a:rPr lang="cs-CZ" sz="2000" i="0" dirty="0">
                <a:solidFill>
                  <a:srgbClr val="0A0A0A"/>
                </a:solidFill>
                <a:effectLst/>
                <a:latin typeface="Arial" panose="020B0604020202020204" pitchFamily="34" charset="0"/>
                <a:cs typeface="Arial" panose="020B0604020202020204" pitchFamily="34" charset="0"/>
              </a:rPr>
              <a:t>2. Výzkumná otázka: Multikriteriální posouzení navržených variant likvidace splaškových odpadních vod.</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140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3C8721-1E10-F3AE-7C24-385EF9D35E67}"/>
              </a:ext>
            </a:extLst>
          </p:cNvPr>
          <p:cNvSpPr>
            <a:spLocks noGrp="1"/>
          </p:cNvSpPr>
          <p:nvPr>
            <p:ph type="title"/>
          </p:nvPr>
        </p:nvSpPr>
        <p:spPr/>
        <p:txBody>
          <a:bodyPr>
            <a:normAutofit/>
          </a:bodyPr>
          <a:lstStyle/>
          <a:p>
            <a:r>
              <a:rPr lang="cs-CZ" sz="4000" dirty="0">
                <a:latin typeface="Arial" panose="020B0604020202020204" pitchFamily="34" charset="0"/>
                <a:cs typeface="Arial" panose="020B0604020202020204" pitchFamily="34" charset="0"/>
              </a:rPr>
              <a:t>Návrh řešení  </a:t>
            </a:r>
          </a:p>
        </p:txBody>
      </p:sp>
      <p:sp>
        <p:nvSpPr>
          <p:cNvPr id="4" name="Zástupný obsah 3">
            <a:extLst>
              <a:ext uri="{FF2B5EF4-FFF2-40B4-BE49-F238E27FC236}">
                <a16:creationId xmlns:a16="http://schemas.microsoft.com/office/drawing/2014/main" id="{529079D1-91B3-835D-3672-ED2401441D4B}"/>
              </a:ext>
            </a:extLst>
          </p:cNvPr>
          <p:cNvSpPr>
            <a:spLocks noGrp="1"/>
          </p:cNvSpPr>
          <p:nvPr>
            <p:ph sz="half" idx="2"/>
          </p:nvPr>
        </p:nvSpPr>
        <p:spPr>
          <a:xfrm>
            <a:off x="2592924" y="1788846"/>
            <a:ext cx="4342893" cy="1280890"/>
          </a:xfrm>
        </p:spPr>
        <p:txBody>
          <a:bodyPr>
            <a:normAutofit/>
          </a:bodyPr>
          <a:lstStyle/>
          <a:p>
            <a:r>
              <a:rPr lang="cs-CZ" sz="2000" dirty="0">
                <a:latin typeface="Arial" panose="020B0604020202020204" pitchFamily="34" charset="0"/>
                <a:cs typeface="Arial" panose="020B0604020202020204" pitchFamily="34" charset="0"/>
              </a:rPr>
              <a:t>Jímání a vývoz </a:t>
            </a:r>
          </a:p>
          <a:p>
            <a:r>
              <a:rPr lang="cs-CZ" sz="2000" dirty="0">
                <a:latin typeface="Arial" panose="020B0604020202020204" pitchFamily="34" charset="0"/>
                <a:cs typeface="Arial" panose="020B0604020202020204" pitchFamily="34" charset="0"/>
              </a:rPr>
              <a:t>Velké rozměry</a:t>
            </a:r>
          </a:p>
          <a:p>
            <a:r>
              <a:rPr lang="cs-CZ" sz="2000" dirty="0">
                <a:latin typeface="Arial" panose="020B0604020202020204" pitchFamily="34" charset="0"/>
                <a:cs typeface="Arial" panose="020B0604020202020204" pitchFamily="34" charset="0"/>
              </a:rPr>
              <a:t>Pravidelné výdaje</a:t>
            </a:r>
          </a:p>
        </p:txBody>
      </p:sp>
      <p:sp>
        <p:nvSpPr>
          <p:cNvPr id="5" name="Zástupný text 4">
            <a:extLst>
              <a:ext uri="{FF2B5EF4-FFF2-40B4-BE49-F238E27FC236}">
                <a16:creationId xmlns:a16="http://schemas.microsoft.com/office/drawing/2014/main" id="{40FE9405-600D-1164-BE5C-65CEF0B15251}"/>
              </a:ext>
            </a:extLst>
          </p:cNvPr>
          <p:cNvSpPr>
            <a:spLocks noGrp="1"/>
          </p:cNvSpPr>
          <p:nvPr>
            <p:ph type="body" sz="quarter" idx="3"/>
          </p:nvPr>
        </p:nvSpPr>
        <p:spPr>
          <a:xfrm>
            <a:off x="2592924" y="1234831"/>
            <a:ext cx="3999001" cy="576262"/>
          </a:xfrm>
        </p:spPr>
        <p:txBody>
          <a:bodyPr/>
          <a:lstStyle/>
          <a:p>
            <a:r>
              <a:rPr lang="cs-CZ" sz="3200" dirty="0">
                <a:latin typeface="Arial" panose="020B0604020202020204" pitchFamily="34" charset="0"/>
                <a:cs typeface="Arial" panose="020B0604020202020204" pitchFamily="34" charset="0"/>
              </a:rPr>
              <a:t>Žumpa</a:t>
            </a:r>
            <a:endParaRPr lang="cs-CZ" dirty="0">
              <a:latin typeface="Arial" panose="020B0604020202020204" pitchFamily="34" charset="0"/>
              <a:cs typeface="Arial" panose="020B0604020202020204" pitchFamily="34" charset="0"/>
            </a:endParaRPr>
          </a:p>
        </p:txBody>
      </p:sp>
      <p:pic>
        <p:nvPicPr>
          <p:cNvPr id="7" name="Zástupný obsah 6">
            <a:extLst>
              <a:ext uri="{FF2B5EF4-FFF2-40B4-BE49-F238E27FC236}">
                <a16:creationId xmlns:a16="http://schemas.microsoft.com/office/drawing/2014/main" id="{4A47D2D3-95FA-85D5-6FCC-5B36BD891C4A}"/>
              </a:ext>
            </a:extLst>
          </p:cNvPr>
          <p:cNvPicPr>
            <a:picLocks noGrp="1" noChangeAspect="1"/>
          </p:cNvPicPr>
          <p:nvPr>
            <p:ph sz="quarter" idx="4"/>
          </p:nvPr>
        </p:nvPicPr>
        <p:blipFill>
          <a:blip r:embed="rId2"/>
          <a:stretch>
            <a:fillRect/>
          </a:stretch>
        </p:blipFill>
        <p:spPr>
          <a:xfrm>
            <a:off x="6821147" y="528859"/>
            <a:ext cx="4421162" cy="5986241"/>
          </a:xfrm>
          <a:prstGeom prst="rect">
            <a:avLst/>
          </a:prstGeom>
        </p:spPr>
      </p:pic>
      <p:pic>
        <p:nvPicPr>
          <p:cNvPr id="11" name="Obrázek 10">
            <a:extLst>
              <a:ext uri="{FF2B5EF4-FFF2-40B4-BE49-F238E27FC236}">
                <a16:creationId xmlns:a16="http://schemas.microsoft.com/office/drawing/2014/main" id="{85027189-304B-07A5-B2A8-D26E10AAAEF0}"/>
              </a:ext>
            </a:extLst>
          </p:cNvPr>
          <p:cNvPicPr>
            <a:picLocks noChangeAspect="1"/>
          </p:cNvPicPr>
          <p:nvPr/>
        </p:nvPicPr>
        <p:blipFill>
          <a:blip r:embed="rId3"/>
          <a:stretch>
            <a:fillRect/>
          </a:stretch>
        </p:blipFill>
        <p:spPr>
          <a:xfrm>
            <a:off x="972286" y="3171825"/>
            <a:ext cx="5848861" cy="3343275"/>
          </a:xfrm>
          <a:prstGeom prst="rect">
            <a:avLst/>
          </a:prstGeom>
        </p:spPr>
      </p:pic>
    </p:spTree>
    <p:extLst>
      <p:ext uri="{BB962C8B-B14F-4D97-AF65-F5344CB8AC3E}">
        <p14:creationId xmlns:p14="http://schemas.microsoft.com/office/powerpoint/2010/main" val="61756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3C8721-1E10-F3AE-7C24-385EF9D35E67}"/>
              </a:ext>
            </a:extLst>
          </p:cNvPr>
          <p:cNvSpPr>
            <a:spLocks noGrp="1"/>
          </p:cNvSpPr>
          <p:nvPr>
            <p:ph type="title"/>
          </p:nvPr>
        </p:nvSpPr>
        <p:spPr/>
        <p:txBody>
          <a:bodyPr>
            <a:normAutofit/>
          </a:bodyPr>
          <a:lstStyle/>
          <a:p>
            <a:r>
              <a:rPr lang="cs-CZ" sz="4000" dirty="0">
                <a:latin typeface="Arial" panose="020B0604020202020204" pitchFamily="34" charset="0"/>
                <a:cs typeface="Arial" panose="020B0604020202020204" pitchFamily="34" charset="0"/>
              </a:rPr>
              <a:t>Návrh řešení  </a:t>
            </a:r>
          </a:p>
        </p:txBody>
      </p:sp>
      <p:sp>
        <p:nvSpPr>
          <p:cNvPr id="4" name="Zástupný obsah 3">
            <a:extLst>
              <a:ext uri="{FF2B5EF4-FFF2-40B4-BE49-F238E27FC236}">
                <a16:creationId xmlns:a16="http://schemas.microsoft.com/office/drawing/2014/main" id="{529079D1-91B3-835D-3672-ED2401441D4B}"/>
              </a:ext>
            </a:extLst>
          </p:cNvPr>
          <p:cNvSpPr>
            <a:spLocks noGrp="1"/>
          </p:cNvSpPr>
          <p:nvPr>
            <p:ph sz="half" idx="2"/>
          </p:nvPr>
        </p:nvSpPr>
        <p:spPr>
          <a:xfrm>
            <a:off x="2551249" y="1793386"/>
            <a:ext cx="4342893" cy="1280890"/>
          </a:xfrm>
        </p:spPr>
        <p:txBody>
          <a:bodyPr>
            <a:normAutofit/>
          </a:bodyPr>
          <a:lstStyle/>
          <a:p>
            <a:r>
              <a:rPr lang="cs-CZ" sz="2000" dirty="0">
                <a:latin typeface="Arial" panose="020B0604020202020204" pitchFamily="34" charset="0"/>
                <a:cs typeface="Arial" panose="020B0604020202020204" pitchFamily="34" charset="0"/>
              </a:rPr>
              <a:t>Přečištění přes zemní filtr</a:t>
            </a:r>
          </a:p>
          <a:p>
            <a:r>
              <a:rPr lang="cs-CZ" sz="2000" dirty="0">
                <a:latin typeface="Arial" panose="020B0604020202020204" pitchFamily="34" charset="0"/>
                <a:cs typeface="Arial" panose="020B0604020202020204" pitchFamily="34" charset="0"/>
              </a:rPr>
              <a:t>Znovu využití vody</a:t>
            </a:r>
          </a:p>
          <a:p>
            <a:r>
              <a:rPr lang="cs-CZ" sz="2000" dirty="0">
                <a:latin typeface="Arial" panose="020B0604020202020204" pitchFamily="34" charset="0"/>
                <a:cs typeface="Arial" panose="020B0604020202020204" pitchFamily="34" charset="0"/>
              </a:rPr>
              <a:t>Nulové náklady na provoz</a:t>
            </a:r>
          </a:p>
        </p:txBody>
      </p:sp>
      <p:sp>
        <p:nvSpPr>
          <p:cNvPr id="5" name="Zástupný text 4">
            <a:extLst>
              <a:ext uri="{FF2B5EF4-FFF2-40B4-BE49-F238E27FC236}">
                <a16:creationId xmlns:a16="http://schemas.microsoft.com/office/drawing/2014/main" id="{40FE9405-600D-1164-BE5C-65CEF0B15251}"/>
              </a:ext>
            </a:extLst>
          </p:cNvPr>
          <p:cNvSpPr>
            <a:spLocks noGrp="1"/>
          </p:cNvSpPr>
          <p:nvPr>
            <p:ph type="body" sz="quarter" idx="3"/>
          </p:nvPr>
        </p:nvSpPr>
        <p:spPr>
          <a:xfrm>
            <a:off x="2592924" y="1234831"/>
            <a:ext cx="3999001" cy="576262"/>
          </a:xfrm>
        </p:spPr>
        <p:txBody>
          <a:bodyPr/>
          <a:lstStyle/>
          <a:p>
            <a:r>
              <a:rPr lang="cs-CZ" sz="3200" dirty="0">
                <a:latin typeface="Arial" panose="020B0604020202020204" pitchFamily="34" charset="0"/>
                <a:cs typeface="Arial" panose="020B0604020202020204" pitchFamily="34" charset="0"/>
              </a:rPr>
              <a:t>Septik</a:t>
            </a:r>
            <a:endParaRPr lang="cs-CZ" sz="2800" dirty="0">
              <a:latin typeface="Arial" panose="020B0604020202020204" pitchFamily="34" charset="0"/>
              <a:cs typeface="Arial" panose="020B0604020202020204" pitchFamily="34" charset="0"/>
            </a:endParaRPr>
          </a:p>
        </p:txBody>
      </p:sp>
      <p:pic>
        <p:nvPicPr>
          <p:cNvPr id="8" name="Zástupný obsah 7">
            <a:extLst>
              <a:ext uri="{FF2B5EF4-FFF2-40B4-BE49-F238E27FC236}">
                <a16:creationId xmlns:a16="http://schemas.microsoft.com/office/drawing/2014/main" id="{9E2B3267-81AC-C5EE-1B0A-E25607226289}"/>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497679" y="2978761"/>
            <a:ext cx="5041572" cy="3023408"/>
          </a:xfrm>
          <a:prstGeom prst="rect">
            <a:avLst/>
          </a:prstGeom>
        </p:spPr>
      </p:pic>
      <p:pic>
        <p:nvPicPr>
          <p:cNvPr id="10" name="Obrázek 9">
            <a:extLst>
              <a:ext uri="{FF2B5EF4-FFF2-40B4-BE49-F238E27FC236}">
                <a16:creationId xmlns:a16="http://schemas.microsoft.com/office/drawing/2014/main" id="{EED1663D-0865-EB48-F1D1-3DB8D25A9CB7}"/>
              </a:ext>
            </a:extLst>
          </p:cNvPr>
          <p:cNvPicPr>
            <a:picLocks noChangeAspect="1"/>
          </p:cNvPicPr>
          <p:nvPr/>
        </p:nvPicPr>
        <p:blipFill>
          <a:blip r:embed="rId3"/>
          <a:stretch>
            <a:fillRect/>
          </a:stretch>
        </p:blipFill>
        <p:spPr>
          <a:xfrm>
            <a:off x="1602296" y="2978761"/>
            <a:ext cx="4895383" cy="3879239"/>
          </a:xfrm>
          <a:prstGeom prst="rect">
            <a:avLst/>
          </a:prstGeom>
        </p:spPr>
      </p:pic>
    </p:spTree>
    <p:extLst>
      <p:ext uri="{BB962C8B-B14F-4D97-AF65-F5344CB8AC3E}">
        <p14:creationId xmlns:p14="http://schemas.microsoft.com/office/powerpoint/2010/main" val="286308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3C8721-1E10-F3AE-7C24-385EF9D35E67}"/>
              </a:ext>
            </a:extLst>
          </p:cNvPr>
          <p:cNvSpPr>
            <a:spLocks noGrp="1"/>
          </p:cNvSpPr>
          <p:nvPr>
            <p:ph type="title"/>
          </p:nvPr>
        </p:nvSpPr>
        <p:spPr/>
        <p:txBody>
          <a:bodyPr>
            <a:normAutofit/>
          </a:bodyPr>
          <a:lstStyle/>
          <a:p>
            <a:r>
              <a:rPr lang="cs-CZ" sz="4000" dirty="0">
                <a:latin typeface="Arial" panose="020B0604020202020204" pitchFamily="34" charset="0"/>
                <a:cs typeface="Arial" panose="020B0604020202020204" pitchFamily="34" charset="0"/>
              </a:rPr>
              <a:t>Návrh řešení  </a:t>
            </a:r>
          </a:p>
        </p:txBody>
      </p:sp>
      <p:sp>
        <p:nvSpPr>
          <p:cNvPr id="4" name="Zástupný obsah 3">
            <a:extLst>
              <a:ext uri="{FF2B5EF4-FFF2-40B4-BE49-F238E27FC236}">
                <a16:creationId xmlns:a16="http://schemas.microsoft.com/office/drawing/2014/main" id="{529079D1-91B3-835D-3672-ED2401441D4B}"/>
              </a:ext>
            </a:extLst>
          </p:cNvPr>
          <p:cNvSpPr>
            <a:spLocks noGrp="1"/>
          </p:cNvSpPr>
          <p:nvPr>
            <p:ph sz="half" idx="2"/>
          </p:nvPr>
        </p:nvSpPr>
        <p:spPr>
          <a:xfrm>
            <a:off x="2549238" y="1781369"/>
            <a:ext cx="4342893" cy="1280890"/>
          </a:xfrm>
        </p:spPr>
        <p:txBody>
          <a:bodyPr>
            <a:normAutofit/>
          </a:bodyPr>
          <a:lstStyle/>
          <a:p>
            <a:r>
              <a:rPr lang="cs-CZ" sz="2000" dirty="0">
                <a:latin typeface="Arial" panose="020B0604020202020204" pitchFamily="34" charset="0"/>
                <a:cs typeface="Arial" panose="020B0604020202020204" pitchFamily="34" charset="0"/>
              </a:rPr>
              <a:t>Dokonalé přečištění</a:t>
            </a:r>
          </a:p>
          <a:p>
            <a:r>
              <a:rPr lang="cs-CZ" sz="2000" dirty="0">
                <a:latin typeface="Arial" panose="020B0604020202020204" pitchFamily="34" charset="0"/>
                <a:cs typeface="Arial" panose="020B0604020202020204" pitchFamily="34" charset="0"/>
              </a:rPr>
              <a:t>Znovu využití vody</a:t>
            </a:r>
          </a:p>
          <a:p>
            <a:r>
              <a:rPr lang="cs-CZ" sz="2000" dirty="0">
                <a:latin typeface="Arial" panose="020B0604020202020204" pitchFamily="34" charset="0"/>
                <a:cs typeface="Arial" panose="020B0604020202020204" pitchFamily="34" charset="0"/>
              </a:rPr>
              <a:t>Výdaje na elektrický proud</a:t>
            </a:r>
          </a:p>
        </p:txBody>
      </p:sp>
      <p:sp>
        <p:nvSpPr>
          <p:cNvPr id="5" name="Zástupný text 4">
            <a:extLst>
              <a:ext uri="{FF2B5EF4-FFF2-40B4-BE49-F238E27FC236}">
                <a16:creationId xmlns:a16="http://schemas.microsoft.com/office/drawing/2014/main" id="{40FE9405-600D-1164-BE5C-65CEF0B15251}"/>
              </a:ext>
            </a:extLst>
          </p:cNvPr>
          <p:cNvSpPr>
            <a:spLocks noGrp="1"/>
          </p:cNvSpPr>
          <p:nvPr>
            <p:ph type="body" sz="quarter" idx="3"/>
          </p:nvPr>
        </p:nvSpPr>
        <p:spPr>
          <a:xfrm>
            <a:off x="2592923" y="1234831"/>
            <a:ext cx="8170151" cy="576262"/>
          </a:xfrm>
        </p:spPr>
        <p:txBody>
          <a:bodyPr/>
          <a:lstStyle/>
          <a:p>
            <a:r>
              <a:rPr lang="cs-CZ" sz="3200" dirty="0">
                <a:latin typeface="Arial" panose="020B0604020202020204" pitchFamily="34" charset="0"/>
                <a:cs typeface="Arial" panose="020B0604020202020204" pitchFamily="34" charset="0"/>
              </a:rPr>
              <a:t>Domovní čistička odpadních vod</a:t>
            </a:r>
          </a:p>
        </p:txBody>
      </p:sp>
      <p:pic>
        <p:nvPicPr>
          <p:cNvPr id="7" name="Zástupný obsah 6">
            <a:extLst>
              <a:ext uri="{FF2B5EF4-FFF2-40B4-BE49-F238E27FC236}">
                <a16:creationId xmlns:a16="http://schemas.microsoft.com/office/drawing/2014/main" id="{465412EE-E04C-F5E7-F093-8EE26A39FC25}"/>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471316" y="2998075"/>
            <a:ext cx="4338637" cy="3151859"/>
          </a:xfrm>
          <a:prstGeom prst="rect">
            <a:avLst/>
          </a:prstGeom>
        </p:spPr>
      </p:pic>
      <p:pic>
        <p:nvPicPr>
          <p:cNvPr id="12" name="Obrázek 11">
            <a:extLst>
              <a:ext uri="{FF2B5EF4-FFF2-40B4-BE49-F238E27FC236}">
                <a16:creationId xmlns:a16="http://schemas.microsoft.com/office/drawing/2014/main" id="{62290833-8442-9F0D-2C72-0EDF5BF46C26}"/>
              </a:ext>
            </a:extLst>
          </p:cNvPr>
          <p:cNvPicPr>
            <a:picLocks noChangeAspect="1"/>
          </p:cNvPicPr>
          <p:nvPr/>
        </p:nvPicPr>
        <p:blipFill>
          <a:blip r:embed="rId3"/>
          <a:stretch>
            <a:fillRect/>
          </a:stretch>
        </p:blipFill>
        <p:spPr>
          <a:xfrm>
            <a:off x="1629041" y="2998075"/>
            <a:ext cx="5842274" cy="3881419"/>
          </a:xfrm>
          <a:prstGeom prst="rect">
            <a:avLst/>
          </a:prstGeom>
        </p:spPr>
      </p:pic>
    </p:spTree>
    <p:extLst>
      <p:ext uri="{BB962C8B-B14F-4D97-AF65-F5344CB8AC3E}">
        <p14:creationId xmlns:p14="http://schemas.microsoft.com/office/powerpoint/2010/main" val="234243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E3CFA8-CC91-3360-305D-EF6AEB20F5F0}"/>
              </a:ext>
            </a:extLst>
          </p:cNvPr>
          <p:cNvSpPr>
            <a:spLocks noGrp="1"/>
          </p:cNvSpPr>
          <p:nvPr>
            <p:ph type="title"/>
          </p:nvPr>
        </p:nvSpPr>
        <p:spPr/>
        <p:txBody>
          <a:bodyPr>
            <a:normAutofit/>
          </a:bodyPr>
          <a:lstStyle/>
          <a:p>
            <a:r>
              <a:rPr lang="cs-CZ" sz="4000" dirty="0">
                <a:latin typeface="Arial" panose="020B0604020202020204" pitchFamily="34" charset="0"/>
                <a:cs typeface="Arial" panose="020B0604020202020204" pitchFamily="34" charset="0"/>
              </a:rPr>
              <a:t>Vyhodnocení </a:t>
            </a:r>
          </a:p>
        </p:txBody>
      </p:sp>
      <p:sp>
        <p:nvSpPr>
          <p:cNvPr id="4" name="Zástupný obsah 3">
            <a:extLst>
              <a:ext uri="{FF2B5EF4-FFF2-40B4-BE49-F238E27FC236}">
                <a16:creationId xmlns:a16="http://schemas.microsoft.com/office/drawing/2014/main" id="{65072D8D-AB6C-2B30-2647-912E43ACE99F}"/>
              </a:ext>
            </a:extLst>
          </p:cNvPr>
          <p:cNvSpPr>
            <a:spLocks noGrp="1"/>
          </p:cNvSpPr>
          <p:nvPr>
            <p:ph sz="half" idx="2"/>
          </p:nvPr>
        </p:nvSpPr>
        <p:spPr>
          <a:xfrm>
            <a:off x="1839095" y="1905000"/>
            <a:ext cx="4342893" cy="3354060"/>
          </a:xfrm>
        </p:spPr>
        <p:txBody>
          <a:bodyPr/>
          <a:lstStyle/>
          <a:p>
            <a:r>
              <a:rPr lang="cs-CZ" sz="2000" dirty="0">
                <a:latin typeface="Arial" panose="020B0604020202020204" pitchFamily="34" charset="0"/>
                <a:cs typeface="Arial" panose="020B0604020202020204" pitchFamily="34" charset="0"/>
              </a:rPr>
              <a:t>Multikriteriální hodnocení </a:t>
            </a:r>
          </a:p>
          <a:p>
            <a:r>
              <a:rPr lang="cs-CZ" sz="2000" dirty="0">
                <a:latin typeface="Arial" panose="020B0604020202020204" pitchFamily="34" charset="0"/>
                <a:cs typeface="Arial" panose="020B0604020202020204" pitchFamily="34" charset="0"/>
              </a:rPr>
              <a:t>Nejlepší varianta </a:t>
            </a:r>
            <a:r>
              <a:rPr lang="cs-CZ" sz="2000" dirty="0" err="1">
                <a:latin typeface="Arial" panose="020B0604020202020204" pitchFamily="34" charset="0"/>
                <a:cs typeface="Arial" panose="020B0604020202020204" pitchFamily="34" charset="0"/>
              </a:rPr>
              <a:t>dČOV</a:t>
            </a:r>
            <a:r>
              <a:rPr lang="cs-CZ" sz="2000" dirty="0">
                <a:latin typeface="Arial" panose="020B0604020202020204" pitchFamily="34" charset="0"/>
                <a:cs typeface="Arial" panose="020B0604020202020204" pitchFamily="34" charset="0"/>
              </a:rPr>
              <a:t> s opětovným využitím přečištěné vody</a:t>
            </a:r>
          </a:p>
          <a:p>
            <a:pPr marL="0" indent="0">
              <a:buNone/>
            </a:pPr>
            <a:endParaRPr lang="cs-CZ" dirty="0"/>
          </a:p>
        </p:txBody>
      </p:sp>
      <p:pic>
        <p:nvPicPr>
          <p:cNvPr id="10" name="Zástupný obsah 9">
            <a:extLst>
              <a:ext uri="{FF2B5EF4-FFF2-40B4-BE49-F238E27FC236}">
                <a16:creationId xmlns:a16="http://schemas.microsoft.com/office/drawing/2014/main" id="{363B80BC-4EE2-35F1-CC4F-7CAEF4F02373}"/>
              </a:ext>
            </a:extLst>
          </p:cNvPr>
          <p:cNvPicPr>
            <a:picLocks noGrp="1" noChangeAspect="1"/>
          </p:cNvPicPr>
          <p:nvPr>
            <p:ph sz="quarter" idx="4"/>
          </p:nvPr>
        </p:nvPicPr>
        <p:blipFill>
          <a:blip r:embed="rId2"/>
          <a:stretch>
            <a:fillRect/>
          </a:stretch>
        </p:blipFill>
        <p:spPr>
          <a:xfrm>
            <a:off x="5868180" y="1598940"/>
            <a:ext cx="6079287" cy="4346118"/>
          </a:xfrm>
        </p:spPr>
      </p:pic>
    </p:spTree>
    <p:extLst>
      <p:ext uri="{BB962C8B-B14F-4D97-AF65-F5344CB8AC3E}">
        <p14:creationId xmlns:p14="http://schemas.microsoft.com/office/powerpoint/2010/main" val="3825868464"/>
      </p:ext>
    </p:extLst>
  </p:cSld>
  <p:clrMapOvr>
    <a:masterClrMapping/>
  </p:clrMapOvr>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453</TotalTime>
  <Words>569</Words>
  <Application>Microsoft Office PowerPoint</Application>
  <PresentationFormat>Širokoúhlá obrazovka</PresentationFormat>
  <Paragraphs>72</Paragraphs>
  <Slides>14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Century Gothic</vt:lpstr>
      <vt:lpstr>Wingdings 3</vt:lpstr>
      <vt:lpstr>Stébla</vt:lpstr>
      <vt:lpstr>Čističky odpadních vod</vt:lpstr>
      <vt:lpstr>Obsah</vt:lpstr>
      <vt:lpstr>Motivace a popis řešené oblasti  </vt:lpstr>
      <vt:lpstr>Referenční objekt </vt:lpstr>
      <vt:lpstr>Výzkumné otázky </vt:lpstr>
      <vt:lpstr>Návrh řešení  </vt:lpstr>
      <vt:lpstr>Návrh řešení  </vt:lpstr>
      <vt:lpstr>Návrh řešení  </vt:lpstr>
      <vt:lpstr>Vyhodnocení </vt:lpstr>
      <vt:lpstr>Závěr </vt:lpstr>
      <vt:lpstr>Děkuji za pozornost </vt:lpstr>
      <vt:lpstr>Doplňující dotazy  </vt:lpstr>
      <vt:lpstr>Doplňující dotazy  </vt:lpstr>
      <vt:lpstr>Zdroje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Čističky odpadních vod</dc:title>
  <dc:creator>Pavel Nekovář</dc:creator>
  <cp:lastModifiedBy>Pavel Nekovář</cp:lastModifiedBy>
  <cp:revision>4</cp:revision>
  <dcterms:created xsi:type="dcterms:W3CDTF">2023-06-12T12:39:07Z</dcterms:created>
  <dcterms:modified xsi:type="dcterms:W3CDTF">2023-06-13T17:46:02Z</dcterms:modified>
</cp:coreProperties>
</file>