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0" r:id="rId5"/>
    <p:sldId id="269" r:id="rId6"/>
    <p:sldId id="273" r:id="rId7"/>
    <p:sldId id="274" r:id="rId8"/>
    <p:sldId id="260" r:id="rId9"/>
    <p:sldId id="271" r:id="rId10"/>
    <p:sldId id="261" r:id="rId11"/>
    <p:sldId id="262" r:id="rId12"/>
    <p:sldId id="272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0" autoAdjust="0"/>
    <p:restoredTop sz="94660"/>
  </p:normalViewPr>
  <p:slideViewPr>
    <p:cSldViewPr snapToGrid="0">
      <p:cViewPr>
        <p:scale>
          <a:sx n="100" d="100"/>
          <a:sy n="100" d="100"/>
        </p:scale>
        <p:origin x="72" y="-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Porotherm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385.53</c:v>
                </c:pt>
                <c:pt idx="1">
                  <c:v>0</c:v>
                </c:pt>
                <c:pt idx="2">
                  <c:v>0</c:v>
                </c:pt>
                <c:pt idx="3">
                  <c:v>376.245</c:v>
                </c:pt>
                <c:pt idx="4">
                  <c:v>0</c:v>
                </c:pt>
                <c:pt idx="5">
                  <c:v>0</c:v>
                </c:pt>
                <c:pt idx="6">
                  <c:v>188.745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Ytong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0</c:v>
                </c:pt>
                <c:pt idx="1">
                  <c:v>281.43</c:v>
                </c:pt>
                <c:pt idx="2">
                  <c:v>0</c:v>
                </c:pt>
                <c:pt idx="3">
                  <c:v>0</c:v>
                </c:pt>
                <c:pt idx="4">
                  <c:v>272.14499999999998</c:v>
                </c:pt>
                <c:pt idx="5">
                  <c:v>0</c:v>
                </c:pt>
                <c:pt idx="6">
                  <c:v>0</c:v>
                </c:pt>
                <c:pt idx="7">
                  <c:v>199.345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Heluz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List1!$D$2:$D$10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377.05</c:v>
                </c:pt>
                <c:pt idx="3">
                  <c:v>0</c:v>
                </c:pt>
                <c:pt idx="4">
                  <c:v>0</c:v>
                </c:pt>
                <c:pt idx="5">
                  <c:v>366.64499999999998</c:v>
                </c:pt>
                <c:pt idx="6">
                  <c:v>0</c:v>
                </c:pt>
                <c:pt idx="7">
                  <c:v>0</c:v>
                </c:pt>
                <c:pt idx="8">
                  <c:v>252.745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570640"/>
        <c:axId val="-1196570096"/>
      </c:barChart>
      <c:catAx>
        <c:axId val="-119657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70096"/>
        <c:crosses val="autoZero"/>
        <c:auto val="1"/>
        <c:lblAlgn val="ctr"/>
        <c:lblOffset val="100"/>
        <c:noMultiLvlLbl val="0"/>
      </c:catAx>
      <c:valAx>
        <c:axId val="-119657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dirty="0"/>
                  <a:t>Plošná</a:t>
                </a:r>
                <a:r>
                  <a:rPr lang="cs-CZ" sz="1400" baseline="0" dirty="0"/>
                  <a:t> hmotnost [kg/m</a:t>
                </a:r>
                <a:r>
                  <a:rPr lang="cs-CZ" sz="1400" baseline="30000" dirty="0"/>
                  <a:t>2</a:t>
                </a:r>
                <a:r>
                  <a:rPr lang="cs-CZ" sz="1400" baseline="0" dirty="0"/>
                  <a:t>]</a:t>
                </a:r>
                <a:endParaRPr lang="cs-CZ" sz="1400" dirty="0"/>
              </a:p>
            </c:rich>
          </c:tx>
          <c:layout>
            <c:manualLayout>
              <c:xMode val="edge"/>
              <c:yMode val="edge"/>
              <c:x val="4.7732696897374704E-3"/>
              <c:y val="9.869487985033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706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Porotherm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5542</c:v>
                </c:pt>
                <c:pt idx="1">
                  <c:v>0</c:v>
                </c:pt>
                <c:pt idx="2">
                  <c:v>0</c:v>
                </c:pt>
                <c:pt idx="3">
                  <c:v>4982.72</c:v>
                </c:pt>
                <c:pt idx="4">
                  <c:v>0</c:v>
                </c:pt>
                <c:pt idx="5">
                  <c:v>0</c:v>
                </c:pt>
                <c:pt idx="6">
                  <c:v>2543.0100000000002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Ytong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0</c:v>
                </c:pt>
                <c:pt idx="1">
                  <c:v>3995.39</c:v>
                </c:pt>
                <c:pt idx="2">
                  <c:v>0</c:v>
                </c:pt>
                <c:pt idx="3">
                  <c:v>0</c:v>
                </c:pt>
                <c:pt idx="4">
                  <c:v>3436.11</c:v>
                </c:pt>
                <c:pt idx="5">
                  <c:v>0</c:v>
                </c:pt>
                <c:pt idx="6">
                  <c:v>0</c:v>
                </c:pt>
                <c:pt idx="7">
                  <c:v>3036.54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Heluz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List1!$D$2:$D$10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5608.29</c:v>
                </c:pt>
                <c:pt idx="3">
                  <c:v>0</c:v>
                </c:pt>
                <c:pt idx="4">
                  <c:v>0</c:v>
                </c:pt>
                <c:pt idx="5">
                  <c:v>5205.76</c:v>
                </c:pt>
                <c:pt idx="6">
                  <c:v>0</c:v>
                </c:pt>
                <c:pt idx="7">
                  <c:v>0</c:v>
                </c:pt>
                <c:pt idx="8">
                  <c:v>3336.29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569008"/>
        <c:axId val="-1196573360"/>
      </c:barChart>
      <c:catAx>
        <c:axId val="-119656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73360"/>
        <c:crosses val="autoZero"/>
        <c:auto val="1"/>
        <c:lblAlgn val="ctr"/>
        <c:lblOffset val="100"/>
        <c:noMultiLvlLbl val="0"/>
      </c:catAx>
      <c:valAx>
        <c:axId val="-119657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aseline="0"/>
                  <a:t>Cena s DPH [Kč/m</a:t>
                </a:r>
                <a:r>
                  <a:rPr lang="cs-CZ" sz="1400" baseline="30000"/>
                  <a:t>2</a:t>
                </a:r>
                <a:r>
                  <a:rPr lang="cs-CZ" sz="1400" baseline="0"/>
                  <a:t>]</a:t>
                </a:r>
                <a:endParaRPr lang="cs-CZ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69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Porotherm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0.16700000000000001</c:v>
                </c:pt>
                <c:pt idx="1">
                  <c:v>0</c:v>
                </c:pt>
                <c:pt idx="2">
                  <c:v>0</c:v>
                </c:pt>
                <c:pt idx="3">
                  <c:v>0.16600000000000001</c:v>
                </c:pt>
                <c:pt idx="4">
                  <c:v>0</c:v>
                </c:pt>
                <c:pt idx="5">
                  <c:v>0</c:v>
                </c:pt>
                <c:pt idx="6">
                  <c:v>0.16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Ytong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0</c:v>
                </c:pt>
                <c:pt idx="1">
                  <c:v>0.17899999999999999</c:v>
                </c:pt>
                <c:pt idx="2">
                  <c:v>0</c:v>
                </c:pt>
                <c:pt idx="3">
                  <c:v>0</c:v>
                </c:pt>
                <c:pt idx="4">
                  <c:v>0.17799999999999999</c:v>
                </c:pt>
                <c:pt idx="5">
                  <c:v>0</c:v>
                </c:pt>
                <c:pt idx="6">
                  <c:v>0</c:v>
                </c:pt>
                <c:pt idx="7">
                  <c:v>0.13900000000000001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Heluz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List1!$A$2:$A$10</c:f>
              <c:strCache>
                <c:ptCount val="9"/>
                <c:pt idx="0">
                  <c:v>Varianta 1</c:v>
                </c:pt>
                <c:pt idx="1">
                  <c:v>Varianta 2</c:v>
                </c:pt>
                <c:pt idx="2">
                  <c:v>Varianta 3</c:v>
                </c:pt>
                <c:pt idx="3">
                  <c:v>Varianta 4</c:v>
                </c:pt>
                <c:pt idx="4">
                  <c:v>Varianta 5</c:v>
                </c:pt>
                <c:pt idx="5">
                  <c:v>Varianta 6</c:v>
                </c:pt>
                <c:pt idx="6">
                  <c:v>Varianta 7</c:v>
                </c:pt>
                <c:pt idx="7">
                  <c:v>Varianta 8</c:v>
                </c:pt>
                <c:pt idx="8">
                  <c:v>Varianta 9</c:v>
                </c:pt>
              </c:strCache>
            </c:strRef>
          </c:cat>
          <c:val>
            <c:numRef>
              <c:f>List1!$D$2:$D$10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0.16700000000000001</c:v>
                </c:pt>
                <c:pt idx="3">
                  <c:v>0</c:v>
                </c:pt>
                <c:pt idx="4">
                  <c:v>0</c:v>
                </c:pt>
                <c:pt idx="5">
                  <c:v>0.16600000000000001</c:v>
                </c:pt>
                <c:pt idx="6">
                  <c:v>0</c:v>
                </c:pt>
                <c:pt idx="7">
                  <c:v>0</c:v>
                </c:pt>
                <c:pt idx="8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567920"/>
        <c:axId val="-1196571184"/>
      </c:barChart>
      <c:catAx>
        <c:axId val="-119656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71184"/>
        <c:crosses val="autoZero"/>
        <c:auto val="1"/>
        <c:lblAlgn val="ctr"/>
        <c:lblOffset val="100"/>
        <c:noMultiLvlLbl val="0"/>
      </c:catAx>
      <c:valAx>
        <c:axId val="-119657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aseline="0"/>
                  <a:t>Součinitele prostupu tepla U [W/m</a:t>
                </a:r>
                <a:r>
                  <a:rPr lang="cs-CZ" sz="1400" baseline="30000"/>
                  <a:t>2</a:t>
                </a:r>
                <a:r>
                  <a:rPr lang="cs-CZ" sz="1400" baseline="0"/>
                  <a:t>.K]</a:t>
                </a:r>
                <a:endParaRPr lang="cs-CZ" sz="1400"/>
              </a:p>
            </c:rich>
          </c:tx>
          <c:layout>
            <c:manualLayout>
              <c:xMode val="edge"/>
              <c:yMode val="edge"/>
              <c:x val="6.9444444444444441E-3"/>
              <c:y val="1.58730158730158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67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Modřín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Sever</c:v>
                </c:pt>
                <c:pt idx="1">
                  <c:v>Východ</c:v>
                </c:pt>
                <c:pt idx="2">
                  <c:v>Severozápad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Omítka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Sever</c:v>
                </c:pt>
                <c:pt idx="1">
                  <c:v>Východ</c:v>
                </c:pt>
                <c:pt idx="2">
                  <c:v>Severozápad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Falcovaný plech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Sever</c:v>
                </c:pt>
                <c:pt idx="1">
                  <c:v>Východ</c:v>
                </c:pt>
                <c:pt idx="2">
                  <c:v>Severozápad</c:v>
                </c:pt>
              </c:strCache>
            </c:strRef>
          </c:cat>
          <c:val>
            <c:numRef>
              <c:f>List1!$D$2:$D$4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567376"/>
        <c:axId val="-1246889600"/>
      </c:barChart>
      <c:catAx>
        <c:axId val="-119656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246889600"/>
        <c:crosses val="autoZero"/>
        <c:auto val="1"/>
        <c:lblAlgn val="ctr"/>
        <c:lblOffset val="100"/>
        <c:noMultiLvlLbl val="0"/>
      </c:catAx>
      <c:valAx>
        <c:axId val="-124688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aseline="0" dirty="0" smtClean="0"/>
                  <a:t>Počet hlasů</a:t>
                </a:r>
                <a:endParaRPr lang="cs-CZ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196567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450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7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32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39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75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03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8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98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76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07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9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D93F3-22B5-456C-98F3-FC70DABD660D}" type="datetimeFigureOut">
              <a:rPr lang="cs-CZ" smtClean="0"/>
              <a:t>13. 6. 2023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75EC-DEE0-4EC5-B942-DD5846D5F5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528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26398"/>
          <a:stretch/>
        </p:blipFill>
        <p:spPr>
          <a:xfrm>
            <a:off x="0" y="0"/>
            <a:ext cx="12167895" cy="457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1819390"/>
            <a:ext cx="9144000" cy="1115064"/>
          </a:xfrm>
        </p:spPr>
        <p:txBody>
          <a:bodyPr/>
          <a:lstStyle/>
          <a:p>
            <a:r>
              <a:rPr lang="cs-CZ" b="1" dirty="0" smtClean="0"/>
              <a:t>BAKALÁŘSKÁ PRÁCE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3999" y="2982496"/>
            <a:ext cx="9144000" cy="1655762"/>
          </a:xfrm>
        </p:spPr>
        <p:txBody>
          <a:bodyPr/>
          <a:lstStyle/>
          <a:p>
            <a:r>
              <a:rPr lang="cs-CZ" b="1" dirty="0" smtClean="0"/>
              <a:t>HORSKÁ CHATA U KRÝMUSE 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2171700" y="4686300"/>
            <a:ext cx="102489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  <a:p>
            <a:r>
              <a:rPr lang="cs-CZ" b="1" dirty="0" smtClean="0"/>
              <a:t>VYPRACOVAL:</a:t>
            </a:r>
            <a:r>
              <a:rPr lang="cs-CZ" dirty="0" smtClean="0"/>
              <a:t> 	Václav </a:t>
            </a:r>
            <a:r>
              <a:rPr lang="cs-CZ" dirty="0" err="1" smtClean="0"/>
              <a:t>Robl</a:t>
            </a:r>
            <a:r>
              <a:rPr lang="cs-CZ" dirty="0" smtClean="0"/>
              <a:t>						</a:t>
            </a:r>
          </a:p>
          <a:p>
            <a:r>
              <a:rPr lang="cs-CZ" b="1" dirty="0" smtClean="0"/>
              <a:t>VEDOUCÍ PRÁCE:</a:t>
            </a:r>
            <a:r>
              <a:rPr lang="cs-CZ" dirty="0"/>
              <a:t> </a:t>
            </a:r>
            <a:r>
              <a:rPr lang="cs-CZ" dirty="0" smtClean="0"/>
              <a:t>	Ing. Aleš Kaňkovský</a:t>
            </a:r>
          </a:p>
          <a:p>
            <a:r>
              <a:rPr lang="cs-CZ" b="1" dirty="0" smtClean="0"/>
              <a:t>OPONENT:</a:t>
            </a:r>
            <a:r>
              <a:rPr lang="cs-CZ" dirty="0" smtClean="0"/>
              <a:t> 	Ing. Hana </a:t>
            </a:r>
            <a:r>
              <a:rPr lang="cs-CZ" dirty="0" err="1" smtClean="0"/>
              <a:t>Sebroňová</a:t>
            </a:r>
            <a:endParaRPr lang="cs-CZ" dirty="0" smtClean="0"/>
          </a:p>
          <a:p>
            <a:r>
              <a:rPr lang="cs-CZ" b="1" dirty="0" smtClean="0"/>
              <a:t>OBOR: 		</a:t>
            </a:r>
            <a:r>
              <a:rPr lang="cs-CZ" dirty="0" smtClean="0"/>
              <a:t>Pozemní stavby</a:t>
            </a:r>
          </a:p>
          <a:p>
            <a:r>
              <a:rPr lang="cs-CZ" b="1" dirty="0" smtClean="0"/>
              <a:t>PŘEDMĚT:</a:t>
            </a:r>
            <a:r>
              <a:rPr lang="cs-CZ" dirty="0" smtClean="0"/>
              <a:t>	ATE_1, ATE_2, ATE_3, PS_BAK</a:t>
            </a:r>
          </a:p>
          <a:p>
            <a:r>
              <a:rPr lang="cs-CZ" b="1" dirty="0" smtClean="0"/>
              <a:t>ODEVZDÁNÍ: 	</a:t>
            </a:r>
            <a:r>
              <a:rPr lang="cs-CZ" dirty="0" smtClean="0"/>
              <a:t>19.4.2023</a:t>
            </a:r>
            <a:endParaRPr lang="cs-CZ" dirty="0"/>
          </a:p>
        </p:txBody>
      </p:sp>
      <p:pic>
        <p:nvPicPr>
          <p:cNvPr id="5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STAVEBNĚ KONSTRUKČNÍ ŘEŠENÍ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/>
            <a:r>
              <a:rPr lang="cs-CZ" dirty="0"/>
              <a:t>Základy: betonové pasy</a:t>
            </a:r>
          </a:p>
          <a:p>
            <a:pPr marL="342900" lvl="0" indent="-342900"/>
            <a:r>
              <a:rPr lang="cs-CZ" dirty="0"/>
              <a:t>Obvodové nosné zdivo: POROTHERM 50 T Profi</a:t>
            </a:r>
          </a:p>
          <a:p>
            <a:pPr marL="342900" lvl="0" indent="-342900"/>
            <a:r>
              <a:rPr lang="cs-CZ" dirty="0"/>
              <a:t>Vnitřní nosné zdivo: POROTHERM 30 AKU Profi</a:t>
            </a:r>
          </a:p>
          <a:p>
            <a:pPr marL="342900" lvl="0" indent="-342900"/>
            <a:r>
              <a:rPr lang="cs-CZ" dirty="0"/>
              <a:t>Příčky: POROTHERM 11,5 Profi</a:t>
            </a:r>
          </a:p>
          <a:p>
            <a:pPr marL="342900" lvl="0" indent="-342900"/>
            <a:r>
              <a:rPr lang="cs-CZ" dirty="0"/>
              <a:t>Překlady: POROTHERM KP7, POROTHERM KP 11,5</a:t>
            </a:r>
          </a:p>
          <a:p>
            <a:pPr marL="342900" lvl="0" indent="-342900"/>
            <a:r>
              <a:rPr lang="cs-CZ" dirty="0"/>
              <a:t>Stropy: systém SPIROLL</a:t>
            </a:r>
          </a:p>
          <a:p>
            <a:pPr marL="342900" lvl="0" indent="-342900"/>
            <a:r>
              <a:rPr lang="cs-CZ" dirty="0"/>
              <a:t>Střešní konstrukce: </a:t>
            </a:r>
            <a:r>
              <a:rPr lang="cs-CZ" dirty="0" err="1"/>
              <a:t>Ocelodřevěný</a:t>
            </a:r>
            <a:r>
              <a:rPr lang="cs-CZ" dirty="0"/>
              <a:t> </a:t>
            </a:r>
            <a:r>
              <a:rPr lang="cs-CZ" dirty="0" smtClean="0"/>
              <a:t>krov</a:t>
            </a:r>
          </a:p>
          <a:p>
            <a:pPr marL="342900" lvl="0" indent="-342900"/>
            <a:r>
              <a:rPr lang="cs-CZ" dirty="0" smtClean="0"/>
              <a:t>Jedná se o stěnový systém obousměrný</a:t>
            </a:r>
            <a:endParaRPr lang="cs-CZ" dirty="0"/>
          </a:p>
        </p:txBody>
      </p:sp>
      <p:pic>
        <p:nvPicPr>
          <p:cNvPr id="4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3291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1" y="0"/>
            <a:ext cx="12179301" cy="20906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537" y="319315"/>
            <a:ext cx="10515600" cy="225615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1. VÝZKUMNÁ OTÁZKA </a:t>
            </a:r>
            <a:r>
              <a:rPr lang="cs-CZ" dirty="0" smtClean="0"/>
              <a:t>- Variantní </a:t>
            </a:r>
            <a:r>
              <a:rPr lang="cs-CZ" dirty="0"/>
              <a:t>návrh obvodové stěny - rozdílné konstrukční i architektonické řešení (min. 3 varianty)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31161"/>
            <a:ext cx="10515600" cy="38147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Variantní řešení č. 1 Porotherm 50 T Profi, modřínová fasáda</a:t>
            </a:r>
          </a:p>
          <a:p>
            <a:r>
              <a:rPr lang="cs-CZ" dirty="0" smtClean="0"/>
              <a:t>Variantní řešení č. 2 Ytong Lambda YQ 500, modřínová fasáda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3 Heluz Family 50 2in1, falcovaný plech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4 </a:t>
            </a:r>
            <a:r>
              <a:rPr lang="cs-CZ" dirty="0"/>
              <a:t>Porotherm 50 T Profi, </a:t>
            </a:r>
            <a:r>
              <a:rPr lang="cs-CZ" dirty="0" smtClean="0"/>
              <a:t>fasádní omítka</a:t>
            </a:r>
          </a:p>
          <a:p>
            <a:r>
              <a:rPr lang="cs-CZ" dirty="0" smtClean="0"/>
              <a:t>Variantní </a:t>
            </a:r>
            <a:r>
              <a:rPr lang="cs-CZ" dirty="0"/>
              <a:t>řešení č. </a:t>
            </a:r>
            <a:r>
              <a:rPr lang="cs-CZ" dirty="0" smtClean="0"/>
              <a:t>5 Ytong Lambda </a:t>
            </a:r>
            <a:r>
              <a:rPr lang="cs-CZ" dirty="0"/>
              <a:t>YQ 500, fasádní </a:t>
            </a:r>
            <a:r>
              <a:rPr lang="cs-CZ" dirty="0" smtClean="0"/>
              <a:t>omítka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6 </a:t>
            </a:r>
            <a:r>
              <a:rPr lang="cs-CZ" dirty="0"/>
              <a:t>Heluz Family 50 2in1, </a:t>
            </a:r>
            <a:r>
              <a:rPr lang="cs-CZ" dirty="0" smtClean="0"/>
              <a:t>fasádní omítka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7 </a:t>
            </a:r>
            <a:r>
              <a:rPr lang="cs-CZ" dirty="0"/>
              <a:t>Porotherm </a:t>
            </a:r>
            <a:r>
              <a:rPr lang="cs-CZ" dirty="0" smtClean="0"/>
              <a:t>30 Profi, minerální vlna, </a:t>
            </a:r>
            <a:r>
              <a:rPr lang="cs-CZ" dirty="0"/>
              <a:t>fasádní </a:t>
            </a:r>
            <a:r>
              <a:rPr lang="cs-CZ" dirty="0" smtClean="0"/>
              <a:t>omítka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8 Ytong Standart 300, expandovaný polystyren, fasádní omítka</a:t>
            </a:r>
          </a:p>
          <a:p>
            <a:r>
              <a:rPr lang="cs-CZ" dirty="0"/>
              <a:t>Variantní řešení č. </a:t>
            </a:r>
            <a:r>
              <a:rPr lang="cs-CZ" dirty="0" smtClean="0"/>
              <a:t>9 </a:t>
            </a:r>
            <a:r>
              <a:rPr lang="cs-CZ" dirty="0"/>
              <a:t>Heluz Family </a:t>
            </a:r>
            <a:r>
              <a:rPr lang="cs-CZ" dirty="0" smtClean="0"/>
              <a:t>30, </a:t>
            </a:r>
            <a:r>
              <a:rPr lang="cs-CZ" dirty="0"/>
              <a:t>minerální vlna, </a:t>
            </a:r>
            <a:r>
              <a:rPr lang="cs-CZ" dirty="0" smtClean="0"/>
              <a:t>fasádní </a:t>
            </a:r>
            <a:r>
              <a:rPr lang="cs-CZ" dirty="0"/>
              <a:t>omítka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13317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-1" y="-19049"/>
            <a:ext cx="12179301" cy="157207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537" y="0"/>
            <a:ext cx="10515600" cy="225615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2</a:t>
            </a:r>
            <a:r>
              <a:rPr lang="cs-CZ" b="1" dirty="0"/>
              <a:t>. VÝZKUMNÁ OTÁZKA </a:t>
            </a:r>
            <a:r>
              <a:rPr lang="cs-CZ" dirty="0"/>
              <a:t>- Posouzení, vyhodnocení a komparace navržených variant z otázky č.1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1537" y="2171700"/>
            <a:ext cx="10515600" cy="3814763"/>
          </a:xfrm>
        </p:spPr>
        <p:txBody>
          <a:bodyPr>
            <a:normAutofit/>
          </a:bodyPr>
          <a:lstStyle/>
          <a:p>
            <a:r>
              <a:rPr lang="cs-CZ" dirty="0" smtClean="0"/>
              <a:t>Hodnocení dle plošné hmotnosti </a:t>
            </a:r>
          </a:p>
          <a:p>
            <a:r>
              <a:rPr lang="cs-CZ" dirty="0" smtClean="0"/>
              <a:t>Hodnocení dle ceny</a:t>
            </a:r>
          </a:p>
          <a:p>
            <a:r>
              <a:rPr lang="cs-CZ" dirty="0" smtClean="0"/>
              <a:t>Hodnocení dle součinitele prostupu tepla (program Teplo 2017)</a:t>
            </a:r>
          </a:p>
          <a:p>
            <a:r>
              <a:rPr lang="cs-CZ" dirty="0" smtClean="0"/>
              <a:t>Hodnocení dle estetického hlediska (3 varianty fasád-vizualizace)</a:t>
            </a:r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25793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r>
              <a:rPr lang="cs-CZ" b="1" dirty="0" smtClean="0"/>
              <a:t>SHRNUTÍ</a:t>
            </a:r>
            <a:endParaRPr lang="cs-CZ" b="1" dirty="0"/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281754678"/>
              </p:ext>
            </p:extLst>
          </p:nvPr>
        </p:nvGraphicFramePr>
        <p:xfrm>
          <a:off x="361950" y="1216365"/>
          <a:ext cx="5508306" cy="220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134448578"/>
              </p:ext>
            </p:extLst>
          </p:nvPr>
        </p:nvGraphicFramePr>
        <p:xfrm>
          <a:off x="6015037" y="1216365"/>
          <a:ext cx="5338764" cy="2209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/>
          <p:cNvGraphicFramePr/>
          <p:nvPr>
            <p:extLst>
              <p:ext uri="{D42A27DB-BD31-4B8C-83A1-F6EECF244321}">
                <p14:modId xmlns:p14="http://schemas.microsoft.com/office/powerpoint/2010/main" val="1693479679"/>
              </p:ext>
            </p:extLst>
          </p:nvPr>
        </p:nvGraphicFramePr>
        <p:xfrm>
          <a:off x="361950" y="3607564"/>
          <a:ext cx="5508306" cy="22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/>
          <p:cNvGraphicFramePr/>
          <p:nvPr>
            <p:extLst>
              <p:ext uri="{D42A27DB-BD31-4B8C-83A1-F6EECF244321}">
                <p14:modId xmlns:p14="http://schemas.microsoft.com/office/powerpoint/2010/main" val="1333485046"/>
              </p:ext>
            </p:extLst>
          </p:nvPr>
        </p:nvGraphicFramePr>
        <p:xfrm>
          <a:off x="6015037" y="3607564"/>
          <a:ext cx="5338764" cy="22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Obdélník 2"/>
          <p:cNvSpPr/>
          <p:nvPr/>
        </p:nvSpPr>
        <p:spPr>
          <a:xfrm>
            <a:off x="4251326" y="2505075"/>
            <a:ext cx="476250" cy="485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752975" y="4893992"/>
            <a:ext cx="469900" cy="3079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9777664" y="2505074"/>
            <a:ext cx="476250" cy="4857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229350" y="5203191"/>
            <a:ext cx="4979670" cy="187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4752975" y="5384161"/>
            <a:ext cx="469900" cy="181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8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537" y="24406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smtClean="0"/>
              <a:t>DĚKUJI ZA POZORNOST</a:t>
            </a:r>
            <a:endParaRPr lang="cs-CZ" sz="6000" b="1" dirty="0"/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157464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DOPLŇUJÍCÍ OTÁZKY </a:t>
            </a:r>
            <a:r>
              <a:rPr lang="cs-CZ" b="1" dirty="0" smtClean="0"/>
              <a:t>VEDOUCÍHO PRÁCE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„Z </a:t>
            </a:r>
            <a:r>
              <a:rPr lang="cs-CZ" i="1" dirty="0"/>
              <a:t>čeho vycházíme při návrhu provětrávané mezery v rámci fasády a jaká je minimální tloušťka mezery</a:t>
            </a:r>
            <a:r>
              <a:rPr lang="cs-CZ" i="1" dirty="0" smtClean="0"/>
              <a:t>?“</a:t>
            </a:r>
          </a:p>
          <a:p>
            <a:pPr lvl="1"/>
            <a:r>
              <a:rPr lang="cs-CZ" dirty="0" smtClean="0"/>
              <a:t>Čím větší odvětrávaná plocha tím větší mezera je potřebná. Svislou provětrávanou mezeru bude ovlivňovat především výška objektu.</a:t>
            </a:r>
          </a:p>
          <a:p>
            <a:pPr lvl="1"/>
            <a:r>
              <a:rPr lang="cs-CZ" dirty="0" smtClean="0"/>
              <a:t>Minimální tloušťka větrané mezery je 40mm. V případě nutnosti zvětšení větrané mezery pootočit latě na výšku. (60mm)</a:t>
            </a:r>
          </a:p>
          <a:p>
            <a:r>
              <a:rPr lang="cs-CZ" i="1" dirty="0"/>
              <a:t>„K čemu může dojít v případě nedostatečné tloušťky provětrávané mezery?“</a:t>
            </a:r>
          </a:p>
          <a:p>
            <a:pPr lvl="1"/>
            <a:r>
              <a:rPr lang="cs-CZ" dirty="0"/>
              <a:t>Může dojít ke srážení vlhkosti a následnému vzniku plísní uvnitř konstrukce. </a:t>
            </a:r>
          </a:p>
          <a:p>
            <a:pPr lvl="1"/>
            <a:r>
              <a:rPr lang="cs-CZ" dirty="0"/>
              <a:t>Dřevěné prvky v takovýchto </a:t>
            </a:r>
            <a:r>
              <a:rPr lang="cs-CZ" dirty="0" smtClean="0"/>
              <a:t>konstrukcích budou ztrácet své původní vlastnosti z důvodu hniloby.</a:t>
            </a:r>
            <a:endParaRPr lang="cs-CZ" dirty="0"/>
          </a:p>
          <a:p>
            <a:pPr marL="457200" lvl="1" indent="0">
              <a:buNone/>
            </a:pPr>
            <a:endParaRPr lang="cs-CZ" dirty="0" smtClean="0"/>
          </a:p>
        </p:txBody>
      </p:sp>
      <p:pic>
        <p:nvPicPr>
          <p:cNvPr id="4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26917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DOPLŇUJÍCÍ OTÁZKY </a:t>
            </a:r>
            <a:r>
              <a:rPr lang="cs-CZ" b="1" dirty="0" smtClean="0"/>
              <a:t>OPONENTA PRÁCE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38514"/>
            <a:ext cx="10515600" cy="4638449"/>
          </a:xfrm>
        </p:spPr>
        <p:txBody>
          <a:bodyPr>
            <a:normAutofit lnSpcReduction="10000"/>
          </a:bodyPr>
          <a:lstStyle/>
          <a:p>
            <a:r>
              <a:rPr lang="cs-CZ" i="1" dirty="0" smtClean="0"/>
              <a:t>„Návrhy </a:t>
            </a:r>
            <a:r>
              <a:rPr lang="cs-CZ" i="1" dirty="0"/>
              <a:t>variantního řešení jsou velmi obsáhlé. Jak jste vybíral jednotlivé návrhy</a:t>
            </a:r>
            <a:r>
              <a:rPr lang="cs-CZ" i="1" dirty="0" smtClean="0"/>
              <a:t>?“</a:t>
            </a:r>
          </a:p>
          <a:p>
            <a:pPr lvl="1"/>
            <a:r>
              <a:rPr lang="cs-CZ" dirty="0" smtClean="0"/>
              <a:t>Prvotní návrh proběhl ve formě konzultace s vedoucím práce - výběr </a:t>
            </a:r>
            <a:r>
              <a:rPr lang="cs-CZ" dirty="0"/>
              <a:t>nejběžnějších zdících systémů (Porotherm, Ytong, Heluz</a:t>
            </a:r>
            <a:r>
              <a:rPr lang="cs-CZ" dirty="0" smtClean="0"/>
              <a:t>), na něž byly navrženy různé fasádní možnosti.</a:t>
            </a:r>
          </a:p>
          <a:p>
            <a:pPr lvl="1"/>
            <a:r>
              <a:rPr lang="cs-CZ" dirty="0" smtClean="0"/>
              <a:t>Návrh skladeb, které přibližně zachovají konečnou celkovou tloušťku obvodového pláště.</a:t>
            </a:r>
          </a:p>
          <a:p>
            <a:pPr lvl="2"/>
            <a:r>
              <a:rPr lang="cs-CZ" dirty="0" smtClean="0"/>
              <a:t>Nedojde k zásadním změnám vnějších ani vnitřních rozměrů</a:t>
            </a:r>
          </a:p>
          <a:p>
            <a:pPr lvl="1"/>
            <a:r>
              <a:rPr lang="cs-CZ" dirty="0" smtClean="0"/>
              <a:t>9 skladeb obsahuje:</a:t>
            </a:r>
          </a:p>
          <a:p>
            <a:pPr lvl="2"/>
            <a:r>
              <a:rPr lang="cs-CZ" dirty="0" smtClean="0"/>
              <a:t>6 variant zdících materiálů (PTH 50 T Profi, PTH 30 Profi, Ytong YQ 500 a standart 300, Heluz Family 50 2in1, Heluz Family 30)</a:t>
            </a:r>
          </a:p>
          <a:p>
            <a:pPr lvl="2"/>
            <a:r>
              <a:rPr lang="cs-CZ" dirty="0" smtClean="0"/>
              <a:t>2 varianty KZS (EPS, minerální vlna)</a:t>
            </a:r>
          </a:p>
          <a:p>
            <a:pPr lvl="2"/>
            <a:r>
              <a:rPr lang="cs-CZ" dirty="0" smtClean="0"/>
              <a:t>3 varianty fasád (modřín, oplechování, omítka)</a:t>
            </a:r>
          </a:p>
          <a:p>
            <a:pPr marL="914400" lvl="2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</p:txBody>
      </p:sp>
      <p:pic>
        <p:nvPicPr>
          <p:cNvPr id="4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40261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OBSAH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Lokalizace projektu</a:t>
            </a:r>
          </a:p>
          <a:p>
            <a:r>
              <a:rPr lang="cs-CZ" dirty="0" smtClean="0"/>
              <a:t>Situace širších vztahů</a:t>
            </a:r>
          </a:p>
          <a:p>
            <a:r>
              <a:rPr lang="cs-CZ" dirty="0" smtClean="0"/>
              <a:t>Dispoziční řešení</a:t>
            </a:r>
          </a:p>
          <a:p>
            <a:r>
              <a:rPr lang="cs-CZ" dirty="0" smtClean="0"/>
              <a:t>Vizualizace</a:t>
            </a:r>
          </a:p>
          <a:p>
            <a:r>
              <a:rPr lang="cs-CZ" dirty="0" smtClean="0"/>
              <a:t>Stavebně konstrukční řešení</a:t>
            </a:r>
          </a:p>
          <a:p>
            <a:r>
              <a:rPr lang="cs-CZ" dirty="0" smtClean="0"/>
              <a:t>1. Výzkumná otázka</a:t>
            </a:r>
          </a:p>
          <a:p>
            <a:r>
              <a:rPr lang="cs-CZ" dirty="0" smtClean="0"/>
              <a:t>2. Výzkumná otázka</a:t>
            </a:r>
          </a:p>
          <a:p>
            <a:r>
              <a:rPr lang="cs-CZ" dirty="0" smtClean="0"/>
              <a:t>Závěr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37710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LOKALIZACE PROJEKTU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96055"/>
          </a:xfrm>
        </p:spPr>
        <p:txBody>
          <a:bodyPr/>
          <a:lstStyle/>
          <a:p>
            <a:r>
              <a:rPr lang="cs-CZ" dirty="0" smtClean="0"/>
              <a:t>Jihočeský kraj</a:t>
            </a:r>
          </a:p>
          <a:p>
            <a:r>
              <a:rPr lang="cs-CZ" dirty="0" smtClean="0"/>
              <a:t>Okres Prachatice</a:t>
            </a:r>
          </a:p>
          <a:p>
            <a:r>
              <a:rPr lang="cs-CZ" dirty="0" smtClean="0"/>
              <a:t>Obec s rozšířenou působností Vimperk</a:t>
            </a:r>
          </a:p>
          <a:p>
            <a:r>
              <a:rPr lang="cs-CZ" dirty="0" smtClean="0"/>
              <a:t>Obec Včelná pod Boubínem</a:t>
            </a:r>
          </a:p>
          <a:p>
            <a:r>
              <a:rPr lang="cs-CZ" dirty="0" smtClean="0"/>
              <a:t>Dotčené pozemky st.44,  343/5</a:t>
            </a:r>
          </a:p>
          <a:p>
            <a:r>
              <a:rPr lang="cs-CZ" dirty="0" smtClean="0"/>
              <a:t>Objekt je navržen v CHKO Šumava</a:t>
            </a:r>
          </a:p>
          <a:p>
            <a:r>
              <a:rPr lang="cs-CZ" dirty="0" smtClean="0"/>
              <a:t>Příjezd k pozemku po veřejné komunikaci a dále po jednoproudé prašné cestě opatřené výhybnami</a:t>
            </a:r>
          </a:p>
          <a:p>
            <a:endParaRPr lang="cs-CZ" dirty="0"/>
          </a:p>
        </p:txBody>
      </p:sp>
      <p:pic>
        <p:nvPicPr>
          <p:cNvPr id="5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42391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SITUACE ŠIRŠÍCH VZTAHŮ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9178" t="19810" r="12861" b="6997"/>
          <a:stretch/>
        </p:blipFill>
        <p:spPr>
          <a:xfrm>
            <a:off x="838200" y="1221717"/>
            <a:ext cx="10225087" cy="53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DISPOZIČNÍ ŘEŠENÍ 1.PP</a:t>
            </a:r>
            <a:endParaRPr lang="cs-CZ" b="1" dirty="0"/>
          </a:p>
        </p:txBody>
      </p:sp>
      <p:pic>
        <p:nvPicPr>
          <p:cNvPr id="7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17923" r="16232" b="46980"/>
          <a:stretch/>
        </p:blipFill>
        <p:spPr>
          <a:xfrm>
            <a:off x="149649" y="1618202"/>
            <a:ext cx="11880000" cy="40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DISPOZIČNÍ ŘEŠENÍ 1.NP</a:t>
            </a:r>
            <a:endParaRPr lang="cs-CZ" b="1" dirty="0"/>
          </a:p>
        </p:txBody>
      </p:sp>
      <p:pic>
        <p:nvPicPr>
          <p:cNvPr id="7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16363" r="15961" b="45268"/>
          <a:stretch/>
        </p:blipFill>
        <p:spPr>
          <a:xfrm>
            <a:off x="149649" y="1352614"/>
            <a:ext cx="11880000" cy="44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 smtClean="0"/>
              <a:t>DISPOZIČNÍ ŘEŠENÍ 2.NP</a:t>
            </a:r>
            <a:endParaRPr lang="cs-CZ" b="1" dirty="0"/>
          </a:p>
        </p:txBody>
      </p:sp>
      <p:pic>
        <p:nvPicPr>
          <p:cNvPr id="7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19481" r="16179" b="45342"/>
          <a:stretch/>
        </p:blipFill>
        <p:spPr>
          <a:xfrm>
            <a:off x="156000" y="1614799"/>
            <a:ext cx="11880000" cy="40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176"/>
            <a:ext cx="10515600" cy="1325563"/>
          </a:xfrm>
        </p:spPr>
        <p:txBody>
          <a:bodyPr/>
          <a:lstStyle/>
          <a:p>
            <a:r>
              <a:rPr lang="cs-CZ" b="1" dirty="0" smtClean="0"/>
              <a:t>VIZUALIZACE</a:t>
            </a:r>
            <a:endParaRPr lang="cs-CZ" b="1" dirty="0"/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pic>
        <p:nvPicPr>
          <p:cNvPr id="8" name="Zástupný symbol pro obsah 7" descr="C:\Users\VENCA\Desktop\Škola\VŠTE České Budějovice\Bakalářská práce\Vizualizace\Fasáda dřevo 3.pn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6744"/>
            <a:ext cx="5204018" cy="28389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ázek 8" descr="C:\Users\VENCA\Desktop\Škola\VŠTE České Budějovice\Bakalářská práce\Vizualizace\Fasáda omítka 3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36" y="3592671"/>
            <a:ext cx="5187315" cy="28295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Obrázek 9" descr="C:\Users\VENCA\Desktop\Škola\VŠTE České Budějovice\Bakalářská práce\Vizualizace\Fasáda plech 3.pn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34" y="365125"/>
            <a:ext cx="5201920" cy="283654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9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-1" y="0"/>
            <a:ext cx="12179301" cy="11445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1537" y="18115"/>
            <a:ext cx="10515600" cy="1325563"/>
          </a:xfrm>
        </p:spPr>
        <p:txBody>
          <a:bodyPr/>
          <a:lstStyle/>
          <a:p>
            <a:r>
              <a:rPr lang="cs-CZ" b="1" dirty="0" smtClean="0"/>
              <a:t>VIZUALIZACE</a:t>
            </a:r>
            <a:endParaRPr lang="cs-CZ" b="1" dirty="0"/>
          </a:p>
        </p:txBody>
      </p:sp>
      <p:pic>
        <p:nvPicPr>
          <p:cNvPr id="6" name="Picture 2" descr="Image result for všte adres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463"/>
            <a:ext cx="871536" cy="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71537" y="5986463"/>
            <a:ext cx="5772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VYSOKÁ ŠKOLA TECHNICKÁ A EKONOMICKÁ V ČESKÝCH BUDĚJOVICÍCH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5915"/>
            <a:ext cx="5205600" cy="28390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lum bright="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8" y="3563511"/>
            <a:ext cx="5204460" cy="28384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8" y="365125"/>
            <a:ext cx="5204460" cy="28384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1539</TotalTime>
  <Words>674</Words>
  <Application>Microsoft Office PowerPoint</Application>
  <PresentationFormat>Širokoúhlá obrazovka</PresentationFormat>
  <Paragraphs>97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BAKALÁŘSKÁ PRÁCE </vt:lpstr>
      <vt:lpstr>OBSAH</vt:lpstr>
      <vt:lpstr>LOKALIZACE PROJEKTU</vt:lpstr>
      <vt:lpstr>SITUACE ŠIRŠÍCH VZTAHŮ</vt:lpstr>
      <vt:lpstr>DISPOZIČNÍ ŘEŠENÍ 1.PP</vt:lpstr>
      <vt:lpstr>DISPOZIČNÍ ŘEŠENÍ 1.NP</vt:lpstr>
      <vt:lpstr>DISPOZIČNÍ ŘEŠENÍ 2.NP</vt:lpstr>
      <vt:lpstr>VIZUALIZACE</vt:lpstr>
      <vt:lpstr>VIZUALIZACE</vt:lpstr>
      <vt:lpstr>STAVEBNĚ KONSTRUKČNÍ ŘEŠENÍ</vt:lpstr>
      <vt:lpstr>1. VÝZKUMNÁ OTÁZKA - Variantní návrh obvodové stěny - rozdílné konstrukční i architektonické řešení (min. 3 varianty) </vt:lpstr>
      <vt:lpstr>2. VÝZKUMNÁ OTÁZKA - Posouzení, vyhodnocení a komparace navržených variant z otázky č.1 </vt:lpstr>
      <vt:lpstr>SHRNUTÍ</vt:lpstr>
      <vt:lpstr>DĚKUJI ZA POZORNOST</vt:lpstr>
      <vt:lpstr>DOPLŇUJÍCÍ OTÁZKY VEDOUCÍHO PRÁCE</vt:lpstr>
      <vt:lpstr>DOPLŇUJÍCÍ OTÁZKY OPONENTA PRÁCE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Bakalářská práce</dc:title>
  <dc:creator>Účet Microsoft</dc:creator>
  <cp:lastModifiedBy>Účet Microsoft</cp:lastModifiedBy>
  <cp:revision>53</cp:revision>
  <dcterms:created xsi:type="dcterms:W3CDTF">2023-06-06T08:15:50Z</dcterms:created>
  <dcterms:modified xsi:type="dcterms:W3CDTF">2023-06-13T16:59:28Z</dcterms:modified>
</cp:coreProperties>
</file>