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7" r:id="rId4"/>
    <p:sldId id="260" r:id="rId5"/>
    <p:sldId id="259" r:id="rId6"/>
    <p:sldId id="263" r:id="rId7"/>
    <p:sldId id="264" r:id="rId8"/>
    <p:sldId id="265" r:id="rId9"/>
    <p:sldId id="266" r:id="rId10"/>
    <p:sldId id="275" r:id="rId11"/>
    <p:sldId id="268" r:id="rId12"/>
    <p:sldId id="274" r:id="rId13"/>
    <p:sldId id="270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0D854A-10B1-4EE5-A1C8-8C8EF93C8B01}" v="20" dt="2023-06-13T15:00:45.323"/>
    <p1510:client id="{BD7EF9A9-3BDC-E91B-242E-DC30EEDD006E}" v="288" dt="2023-06-13T15:46:44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95E13-D076-4EF3-8DAC-04BC8E2E99D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D0505-1EF4-4C3E-B6EA-29D4EC6263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625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D0505-1EF4-4C3E-B6EA-29D4EC6263B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998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58C9C-8D1F-015A-A0AA-E0700C0765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75F4A5-0D77-CC14-EDFE-A0E12025F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A97E97-6CAB-4DE6-20B2-2EB6A1E2A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2F8638-20AC-4A9E-9529-14E3A35B8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B35F7E-2158-1B94-CE9E-DA5E63FE6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17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DEFF62-CEB4-A695-74AA-150D551E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80EEB6-E385-344B-7372-5F630EB7E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3C8FD-331D-4EF5-F4EA-8F26AF6D4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20E822-CDF4-BA8F-135C-2777234EA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C4BD66-A17F-E0FD-26C0-2656B412B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64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7DFA14-4D75-FF7D-0EA7-2812435B0A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DC86D6-1CE4-52A2-091E-4BEA9FA85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727001-C621-4493-6617-A0A29AAC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4FEFA7-27ED-963D-4B25-048A11B3A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E501FB-305B-869B-888D-30E1535BE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89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D5BA6F-53FF-4666-CD21-D8F0BD289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3D17A4-EA18-64F2-3200-8C71E4678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C3E997-A48C-2B8A-B921-83AF8350D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CF5C08-F6C5-6338-3D05-544DAEA70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A7E9B-C226-1BBC-C7A2-C661861D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84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B57F-20D9-7591-E08A-55355EAC3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F71705-9052-AEFA-D990-288586D18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519E5A-3F97-AC63-102E-8FFD5DC1E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5668AF-0B8C-CB50-5468-25FEBD98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A76818-0BCA-C0F2-0336-CA1F227FE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89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4A45E-A219-142A-E83A-7372BFAD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61409-D5B8-9836-7CA3-B1E88CB1CF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82650E-8E95-11FA-58A0-C2BAA3BF5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7B85E9-82BE-3AD0-5C11-C5963A46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F73C71-BAD9-394D-C212-28B2FC20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308969-3CD1-A9C2-B0A6-A93D3BA0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575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A68AD-2FC2-CE21-F306-0566A8DB8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FFD234-EBDA-97EA-D438-1355A8CEC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6B0BC1-9469-DB59-086D-90D9DF612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238ED1-079B-CC1A-FC7D-193ACA503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DDF7892-D1DF-7FB8-FE21-2148A5824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136B65-C5F7-8424-A6EE-915B4A5D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BF8E42D-0766-358C-7D7D-A498171E1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1F6B4F8-1E4B-03FA-8DA7-AD61C88C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84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A4DDDD-6EF1-D162-9C99-1229B34DA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378F93-5BF6-6868-03D4-369BB0573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72FF3F2-C9EB-FCCA-ACF8-40896D637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F577C1C-A008-8DD4-E976-24CFA250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50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564B107-AA72-3B4E-F349-15A038B32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304A864-1EEF-5793-642A-0831AFB87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1FED28-951C-E416-3117-CE235150E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06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E7DD2-7E43-C5B8-3496-09EC14FE1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CD806D-516E-53D4-C0F2-13265D384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47BAE2-1DA5-BB16-847B-8842E967A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027406F-2ABC-6035-1F5D-4380D6BDC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50DE83-68B2-8302-5FD4-4A40FC467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0F4652-DB3C-C370-E69B-07DBCCA13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0612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EBF3C-AB75-60EB-C2F7-96BC0CC0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DA608D-D288-AFFB-46A9-7B66E3B1B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27A710-165A-AF89-43C6-A21694F5D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C68AF9-7AE3-CF35-2CC2-730CED041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DD120F-D7EB-4505-18CC-276D4B2D2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8EC583-78AD-9230-C188-5C2791BB0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C0F2B16-DA03-A780-B1EA-57289EE32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F45726-F331-F93C-DBE2-0FBE0DBA0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DF6B85-4E4B-90F5-E88C-E03F4C027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5EE63-D018-4C01-9F8B-6E185B6AFB28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D17BD8-76C5-BA7F-FA2E-F80A3FFEC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955636-AD45-54B3-5103-C29F097B8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35C8-357B-4EBC-80F3-D24CDC966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0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2CFBC99-FB8F-41F7-A81D-A5288D688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F18C22-7DE7-A472-E86D-E22569E4C6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855" r="-1" b="7854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A435A76B-D478-4F38-9D76-040E49ADC6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0138" y="2758601"/>
            <a:ext cx="7832767" cy="4099399"/>
          </a:xfrm>
          <a:custGeom>
            <a:avLst/>
            <a:gdLst>
              <a:gd name="connsiteX0" fmla="*/ 4436398 w 7832767"/>
              <a:gd name="connsiteY0" fmla="*/ 580 h 4099399"/>
              <a:gd name="connsiteX1" fmla="*/ 5062070 w 7832767"/>
              <a:gd name="connsiteY1" fmla="*/ 20166 h 4099399"/>
              <a:gd name="connsiteX2" fmla="*/ 6429770 w 7832767"/>
              <a:gd name="connsiteY2" fmla="*/ 44716 h 4099399"/>
              <a:gd name="connsiteX3" fmla="*/ 7261927 w 7832767"/>
              <a:gd name="connsiteY3" fmla="*/ 147922 h 4099399"/>
              <a:gd name="connsiteX4" fmla="*/ 7370574 w 7832767"/>
              <a:gd name="connsiteY4" fmla="*/ 185497 h 4099399"/>
              <a:gd name="connsiteX5" fmla="*/ 7342690 w 7832767"/>
              <a:gd name="connsiteY5" fmla="*/ 262652 h 4099399"/>
              <a:gd name="connsiteX6" fmla="*/ 7154722 w 7832767"/>
              <a:gd name="connsiteY6" fmla="*/ 283192 h 4099399"/>
              <a:gd name="connsiteX7" fmla="*/ 7257600 w 7832767"/>
              <a:gd name="connsiteY7" fmla="*/ 340809 h 4099399"/>
              <a:gd name="connsiteX8" fmla="*/ 7031654 w 7832767"/>
              <a:gd name="connsiteY8" fmla="*/ 384897 h 4099399"/>
              <a:gd name="connsiteX9" fmla="*/ 7061460 w 7832767"/>
              <a:gd name="connsiteY9" fmla="*/ 415459 h 4099399"/>
              <a:gd name="connsiteX10" fmla="*/ 7091746 w 7832767"/>
              <a:gd name="connsiteY10" fmla="*/ 444516 h 4099399"/>
              <a:gd name="connsiteX11" fmla="*/ 6661966 w 7832767"/>
              <a:gd name="connsiteY11" fmla="*/ 519166 h 4099399"/>
              <a:gd name="connsiteX12" fmla="*/ 7169625 w 7832767"/>
              <a:gd name="connsiteY12" fmla="*/ 655940 h 4099399"/>
              <a:gd name="connsiteX13" fmla="*/ 7077324 w 7832767"/>
              <a:gd name="connsiteY13" fmla="*/ 729587 h 4099399"/>
              <a:gd name="connsiteX14" fmla="*/ 7370574 w 7832767"/>
              <a:gd name="connsiteY14" fmla="*/ 845819 h 4099399"/>
              <a:gd name="connsiteX15" fmla="*/ 7608539 w 7832767"/>
              <a:gd name="connsiteY15" fmla="*/ 990610 h 4099399"/>
              <a:gd name="connsiteX16" fmla="*/ 7742185 w 7832767"/>
              <a:gd name="connsiteY16" fmla="*/ 1180991 h 4099399"/>
              <a:gd name="connsiteX17" fmla="*/ 7789296 w 7832767"/>
              <a:gd name="connsiteY17" fmla="*/ 1266161 h 4099399"/>
              <a:gd name="connsiteX18" fmla="*/ 7831602 w 7832767"/>
              <a:gd name="connsiteY18" fmla="*/ 1355841 h 4099399"/>
              <a:gd name="connsiteX19" fmla="*/ 7758529 w 7832767"/>
              <a:gd name="connsiteY19" fmla="*/ 1445019 h 4099399"/>
              <a:gd name="connsiteX20" fmla="*/ 7710936 w 7832767"/>
              <a:gd name="connsiteY20" fmla="*/ 1553237 h 4099399"/>
              <a:gd name="connsiteX21" fmla="*/ 7754684 w 7832767"/>
              <a:gd name="connsiteY21" fmla="*/ 1616863 h 4099399"/>
              <a:gd name="connsiteX22" fmla="*/ 7755645 w 7832767"/>
              <a:gd name="connsiteY22" fmla="*/ 1759148 h 4099399"/>
              <a:gd name="connsiteX23" fmla="*/ 7725360 w 7832767"/>
              <a:gd name="connsiteY23" fmla="*/ 1826283 h 4099399"/>
              <a:gd name="connsiteX24" fmla="*/ 7633056 w 7832767"/>
              <a:gd name="connsiteY24" fmla="*/ 1972074 h 4099399"/>
              <a:gd name="connsiteX25" fmla="*/ 7554696 w 7832767"/>
              <a:gd name="connsiteY25" fmla="*/ 2004640 h 4099399"/>
              <a:gd name="connsiteX26" fmla="*/ 7562870 w 7832767"/>
              <a:gd name="connsiteY26" fmla="*/ 2592817 h 4099399"/>
              <a:gd name="connsiteX27" fmla="*/ 7620078 w 7832767"/>
              <a:gd name="connsiteY27" fmla="*/ 2877387 h 4099399"/>
              <a:gd name="connsiteX28" fmla="*/ 7579695 w 7832767"/>
              <a:gd name="connsiteY28" fmla="*/ 3198029 h 4099399"/>
              <a:gd name="connsiteX29" fmla="*/ 7713340 w 7832767"/>
              <a:gd name="connsiteY29" fmla="*/ 3435003 h 4099399"/>
              <a:gd name="connsiteX30" fmla="*/ 7658054 w 7832767"/>
              <a:gd name="connsiteY30" fmla="*/ 3526187 h 4099399"/>
              <a:gd name="connsiteX31" fmla="*/ 7813815 w 7832767"/>
              <a:gd name="connsiteY31" fmla="*/ 3628391 h 4099399"/>
              <a:gd name="connsiteX32" fmla="*/ 7669112 w 7832767"/>
              <a:gd name="connsiteY32" fmla="*/ 3773681 h 4099399"/>
              <a:gd name="connsiteX33" fmla="*/ 7429704 w 7832767"/>
              <a:gd name="connsiteY33" fmla="*/ 4001137 h 4099399"/>
              <a:gd name="connsiteX34" fmla="*/ 7417475 w 7832767"/>
              <a:gd name="connsiteY34" fmla="*/ 4099399 h 4099399"/>
              <a:gd name="connsiteX35" fmla="*/ 180606 w 7832767"/>
              <a:gd name="connsiteY35" fmla="*/ 4099399 h 4099399"/>
              <a:gd name="connsiteX36" fmla="*/ 164649 w 7832767"/>
              <a:gd name="connsiteY36" fmla="*/ 4093760 h 4099399"/>
              <a:gd name="connsiteX37" fmla="*/ 160465 w 7832767"/>
              <a:gd name="connsiteY37" fmla="*/ 4076287 h 4099399"/>
              <a:gd name="connsiteX38" fmla="*/ 549383 w 7832767"/>
              <a:gd name="connsiteY38" fmla="*/ 3827790 h 4099399"/>
              <a:gd name="connsiteX39" fmla="*/ 756100 w 7832767"/>
              <a:gd name="connsiteY39" fmla="*/ 3722078 h 4099399"/>
              <a:gd name="connsiteX40" fmla="*/ 415738 w 7832767"/>
              <a:gd name="connsiteY40" fmla="*/ 3746126 h 4099399"/>
              <a:gd name="connsiteX41" fmla="*/ 671971 w 7832767"/>
              <a:gd name="connsiteY41" fmla="*/ 3563762 h 4099399"/>
              <a:gd name="connsiteX42" fmla="*/ 619570 w 7832767"/>
              <a:gd name="connsiteY42" fmla="*/ 3530194 h 4099399"/>
              <a:gd name="connsiteX43" fmla="*/ 523422 w 7832767"/>
              <a:gd name="connsiteY43" fmla="*/ 3507649 h 4099399"/>
              <a:gd name="connsiteX44" fmla="*/ 957048 w 7832767"/>
              <a:gd name="connsiteY44" fmla="*/ 3392918 h 4099399"/>
              <a:gd name="connsiteX45" fmla="*/ 835904 w 7832767"/>
              <a:gd name="connsiteY45" fmla="*/ 3231596 h 4099399"/>
              <a:gd name="connsiteX46" fmla="*/ 930608 w 7832767"/>
              <a:gd name="connsiteY46" fmla="*/ 3195022 h 4099399"/>
              <a:gd name="connsiteX47" fmla="*/ 817153 w 7832767"/>
              <a:gd name="connsiteY47" fmla="*/ 3190514 h 4099399"/>
              <a:gd name="connsiteX48" fmla="*/ 727736 w 7832767"/>
              <a:gd name="connsiteY48" fmla="*/ 3191015 h 4099399"/>
              <a:gd name="connsiteX49" fmla="*/ 567170 w 7832767"/>
              <a:gd name="connsiteY49" fmla="*/ 3150434 h 4099399"/>
              <a:gd name="connsiteX50" fmla="*/ 2784 w 7832767"/>
              <a:gd name="connsiteY50" fmla="*/ 3218569 h 4099399"/>
              <a:gd name="connsiteX51" fmla="*/ 122006 w 7832767"/>
              <a:gd name="connsiteY51" fmla="*/ 3122877 h 4099399"/>
              <a:gd name="connsiteX52" fmla="*/ 264786 w 7832767"/>
              <a:gd name="connsiteY52" fmla="*/ 3068269 h 4099399"/>
              <a:gd name="connsiteX53" fmla="*/ 72009 w 7832767"/>
              <a:gd name="connsiteY53" fmla="*/ 3039210 h 4099399"/>
              <a:gd name="connsiteX54" fmla="*/ 459485 w 7832767"/>
              <a:gd name="connsiteY54" fmla="*/ 2948028 h 4099399"/>
              <a:gd name="connsiteX55" fmla="*/ 365260 w 7832767"/>
              <a:gd name="connsiteY55" fmla="*/ 2866364 h 4099399"/>
              <a:gd name="connsiteX56" fmla="*/ 607071 w 7832767"/>
              <a:gd name="connsiteY56" fmla="*/ 2498127 h 4099399"/>
              <a:gd name="connsiteX57" fmla="*/ 1090213 w 7832767"/>
              <a:gd name="connsiteY57" fmla="*/ 2289209 h 4099399"/>
              <a:gd name="connsiteX58" fmla="*/ 1337313 w 7832767"/>
              <a:gd name="connsiteY58" fmla="*/ 2272676 h 4099399"/>
              <a:gd name="connsiteX59" fmla="*/ 1268086 w 7832767"/>
              <a:gd name="connsiteY59" fmla="*/ 2205541 h 4099399"/>
              <a:gd name="connsiteX60" fmla="*/ 1449324 w 7832767"/>
              <a:gd name="connsiteY60" fmla="*/ 1827285 h 4099399"/>
              <a:gd name="connsiteX61" fmla="*/ 1255107 w 7832767"/>
              <a:gd name="connsiteY61" fmla="*/ 1849829 h 4099399"/>
              <a:gd name="connsiteX62" fmla="*/ 259497 w 7832767"/>
              <a:gd name="connsiteY62" fmla="*/ 1865862 h 4099399"/>
              <a:gd name="connsiteX63" fmla="*/ 160947 w 7832767"/>
              <a:gd name="connsiteY63" fmla="*/ 1851332 h 4099399"/>
              <a:gd name="connsiteX64" fmla="*/ 845998 w 7832767"/>
              <a:gd name="connsiteY64" fmla="*/ 1661453 h 4099399"/>
              <a:gd name="connsiteX65" fmla="*/ 575343 w 7832767"/>
              <a:gd name="connsiteY65" fmla="*/ 1610350 h 4099399"/>
              <a:gd name="connsiteX66" fmla="*/ 512846 w 7832767"/>
              <a:gd name="connsiteY66" fmla="*/ 1589809 h 4099399"/>
              <a:gd name="connsiteX67" fmla="*/ 570054 w 7832767"/>
              <a:gd name="connsiteY67" fmla="*/ 1536702 h 4099399"/>
              <a:gd name="connsiteX68" fmla="*/ 714276 w 7832767"/>
              <a:gd name="connsiteY68" fmla="*/ 1483095 h 4099399"/>
              <a:gd name="connsiteX69" fmla="*/ 321033 w 7832767"/>
              <a:gd name="connsiteY69" fmla="*/ 1560250 h 4099399"/>
              <a:gd name="connsiteX70" fmla="*/ 348915 w 7832767"/>
              <a:gd name="connsiteY70" fmla="*/ 1478587 h 4099399"/>
              <a:gd name="connsiteX71" fmla="*/ 309975 w 7832767"/>
              <a:gd name="connsiteY71" fmla="*/ 1404938 h 4099399"/>
              <a:gd name="connsiteX72" fmla="*/ 531595 w 7832767"/>
              <a:gd name="connsiteY72" fmla="*/ 1310249 h 4099399"/>
              <a:gd name="connsiteX73" fmla="*/ 840230 w 7832767"/>
              <a:gd name="connsiteY73" fmla="*/ 1125380 h 4099399"/>
              <a:gd name="connsiteX74" fmla="*/ 1149825 w 7832767"/>
              <a:gd name="connsiteY74" fmla="*/ 1007142 h 4099399"/>
              <a:gd name="connsiteX75" fmla="*/ 1405096 w 7832767"/>
              <a:gd name="connsiteY75" fmla="*/ 901932 h 4099399"/>
              <a:gd name="connsiteX76" fmla="*/ 1167613 w 7832767"/>
              <a:gd name="connsiteY76" fmla="*/ 918465 h 4099399"/>
              <a:gd name="connsiteX77" fmla="*/ 1563740 w 7832767"/>
              <a:gd name="connsiteY77" fmla="*/ 752632 h 4099399"/>
              <a:gd name="connsiteX78" fmla="*/ 1623833 w 7832767"/>
              <a:gd name="connsiteY78" fmla="*/ 742112 h 4099399"/>
              <a:gd name="connsiteX79" fmla="*/ 2259848 w 7832767"/>
              <a:gd name="connsiteY79" fmla="*/ 624877 h 4099399"/>
              <a:gd name="connsiteX80" fmla="*/ 2382917 w 7832767"/>
              <a:gd name="connsiteY80" fmla="*/ 566761 h 4099399"/>
              <a:gd name="connsiteX81" fmla="*/ 2241099 w 7832767"/>
              <a:gd name="connsiteY81" fmla="*/ 554235 h 4099399"/>
              <a:gd name="connsiteX82" fmla="*/ 1768535 w 7832767"/>
              <a:gd name="connsiteY82" fmla="*/ 588806 h 4099399"/>
              <a:gd name="connsiteX83" fmla="*/ 2089668 w 7832767"/>
              <a:gd name="connsiteY83" fmla="*/ 516159 h 4099399"/>
              <a:gd name="connsiteX84" fmla="*/ 1739690 w 7832767"/>
              <a:gd name="connsiteY84" fmla="*/ 493614 h 4099399"/>
              <a:gd name="connsiteX85" fmla="*/ 1657003 w 7832767"/>
              <a:gd name="connsiteY85" fmla="*/ 436500 h 4099399"/>
              <a:gd name="connsiteX86" fmla="*/ 1716134 w 7832767"/>
              <a:gd name="connsiteY86" fmla="*/ 380889 h 4099399"/>
              <a:gd name="connsiteX87" fmla="*/ 1931986 w 7832767"/>
              <a:gd name="connsiteY87" fmla="*/ 319766 h 4099399"/>
              <a:gd name="connsiteX88" fmla="*/ 2152163 w 7832767"/>
              <a:gd name="connsiteY88" fmla="*/ 230087 h 4099399"/>
              <a:gd name="connsiteX89" fmla="*/ 2858367 w 7832767"/>
              <a:gd name="connsiteY89" fmla="*/ 102831 h 4099399"/>
              <a:gd name="connsiteX90" fmla="*/ 3327568 w 7832767"/>
              <a:gd name="connsiteY90" fmla="*/ 61248 h 4099399"/>
              <a:gd name="connsiteX91" fmla="*/ 4227028 w 7832767"/>
              <a:gd name="connsiteY91" fmla="*/ 1129 h 4099399"/>
              <a:gd name="connsiteX92" fmla="*/ 4436398 w 7832767"/>
              <a:gd name="connsiteY92" fmla="*/ 580 h 4099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7832767" h="4099399">
                <a:moveTo>
                  <a:pt x="4436398" y="580"/>
                </a:moveTo>
                <a:cubicBezTo>
                  <a:pt x="4645360" y="3164"/>
                  <a:pt x="4853309" y="13778"/>
                  <a:pt x="5062070" y="20166"/>
                </a:cubicBezTo>
                <a:cubicBezTo>
                  <a:pt x="5516848" y="34696"/>
                  <a:pt x="5974030" y="34194"/>
                  <a:pt x="6429770" y="44716"/>
                </a:cubicBezTo>
                <a:cubicBezTo>
                  <a:pt x="6713886" y="51228"/>
                  <a:pt x="6994637" y="74776"/>
                  <a:pt x="7261927" y="147922"/>
                </a:cubicBezTo>
                <a:cubicBezTo>
                  <a:pt x="7299424" y="158443"/>
                  <a:pt x="7341729" y="160448"/>
                  <a:pt x="7370574" y="185497"/>
                </a:cubicBezTo>
                <a:cubicBezTo>
                  <a:pt x="7402784" y="213553"/>
                  <a:pt x="7389804" y="254635"/>
                  <a:pt x="7342690" y="262652"/>
                </a:cubicBezTo>
                <a:cubicBezTo>
                  <a:pt x="7282599" y="273173"/>
                  <a:pt x="7221066" y="276179"/>
                  <a:pt x="7154722" y="283192"/>
                </a:cubicBezTo>
                <a:cubicBezTo>
                  <a:pt x="7180202" y="321770"/>
                  <a:pt x="7241736" y="292713"/>
                  <a:pt x="7257600" y="340809"/>
                </a:cubicBezTo>
                <a:cubicBezTo>
                  <a:pt x="7186452" y="373874"/>
                  <a:pt x="7100400" y="352331"/>
                  <a:pt x="7031654" y="384897"/>
                </a:cubicBezTo>
                <a:cubicBezTo>
                  <a:pt x="7033577" y="407441"/>
                  <a:pt x="7048960" y="409446"/>
                  <a:pt x="7061460" y="415459"/>
                </a:cubicBezTo>
                <a:cubicBezTo>
                  <a:pt x="7073960" y="420968"/>
                  <a:pt x="7105206" y="412953"/>
                  <a:pt x="7091746" y="444516"/>
                </a:cubicBezTo>
                <a:cubicBezTo>
                  <a:pt x="6948967" y="463553"/>
                  <a:pt x="6812438" y="528183"/>
                  <a:pt x="6661966" y="519166"/>
                </a:cubicBezTo>
                <a:cubicBezTo>
                  <a:pt x="6848013" y="536700"/>
                  <a:pt x="7005214" y="608344"/>
                  <a:pt x="7169625" y="655940"/>
                </a:cubicBezTo>
                <a:cubicBezTo>
                  <a:pt x="7162896" y="712052"/>
                  <a:pt x="7096554" y="689507"/>
                  <a:pt x="7077324" y="729587"/>
                </a:cubicBezTo>
                <a:cubicBezTo>
                  <a:pt x="7182606" y="757642"/>
                  <a:pt x="7283560" y="790709"/>
                  <a:pt x="7370574" y="845819"/>
                </a:cubicBezTo>
                <a:cubicBezTo>
                  <a:pt x="7448935" y="895418"/>
                  <a:pt x="7523448" y="950028"/>
                  <a:pt x="7608539" y="990610"/>
                </a:cubicBezTo>
                <a:cubicBezTo>
                  <a:pt x="7697957" y="1033195"/>
                  <a:pt x="7752280" y="1087804"/>
                  <a:pt x="7742185" y="1180991"/>
                </a:cubicBezTo>
                <a:cubicBezTo>
                  <a:pt x="7737858" y="1219067"/>
                  <a:pt x="7749396" y="1251131"/>
                  <a:pt x="7789296" y="1266161"/>
                </a:cubicBezTo>
                <a:cubicBezTo>
                  <a:pt x="7838813" y="1284698"/>
                  <a:pt x="7833526" y="1312754"/>
                  <a:pt x="7831602" y="1355841"/>
                </a:cubicBezTo>
                <a:cubicBezTo>
                  <a:pt x="7828717" y="1407443"/>
                  <a:pt x="7803238" y="1427485"/>
                  <a:pt x="7758529" y="1445019"/>
                </a:cubicBezTo>
                <a:cubicBezTo>
                  <a:pt x="7694591" y="1469568"/>
                  <a:pt x="7694110" y="1507644"/>
                  <a:pt x="7710936" y="1553237"/>
                </a:cubicBezTo>
                <a:cubicBezTo>
                  <a:pt x="7720072" y="1578286"/>
                  <a:pt x="7734012" y="1598327"/>
                  <a:pt x="7754684" y="1616863"/>
                </a:cubicBezTo>
                <a:cubicBezTo>
                  <a:pt x="7826314" y="1681493"/>
                  <a:pt x="7825833" y="1682494"/>
                  <a:pt x="7755645" y="1759148"/>
                </a:cubicBezTo>
                <a:cubicBezTo>
                  <a:pt x="7736896" y="1779688"/>
                  <a:pt x="7716704" y="1793216"/>
                  <a:pt x="7725360" y="1826283"/>
                </a:cubicBezTo>
                <a:cubicBezTo>
                  <a:pt x="7754684" y="1936002"/>
                  <a:pt x="7750838" y="1936002"/>
                  <a:pt x="7633056" y="1972074"/>
                </a:cubicBezTo>
                <a:cubicBezTo>
                  <a:pt x="7606135" y="1980591"/>
                  <a:pt x="7570080" y="1973076"/>
                  <a:pt x="7554696" y="2004640"/>
                </a:cubicBezTo>
                <a:cubicBezTo>
                  <a:pt x="7564311" y="2027686"/>
                  <a:pt x="7541716" y="2583799"/>
                  <a:pt x="7562870" y="2592817"/>
                </a:cubicBezTo>
                <a:cubicBezTo>
                  <a:pt x="7728244" y="2663458"/>
                  <a:pt x="7748914" y="2746625"/>
                  <a:pt x="7620078" y="2877387"/>
                </a:cubicBezTo>
                <a:cubicBezTo>
                  <a:pt x="7533544" y="2965063"/>
                  <a:pt x="7543639" y="3108349"/>
                  <a:pt x="7579695" y="3198029"/>
                </a:cubicBezTo>
                <a:cubicBezTo>
                  <a:pt x="7715743" y="3237608"/>
                  <a:pt x="7685939" y="3342818"/>
                  <a:pt x="7713340" y="3435003"/>
                </a:cubicBezTo>
                <a:cubicBezTo>
                  <a:pt x="7733531" y="3504142"/>
                  <a:pt x="7654210" y="3494623"/>
                  <a:pt x="7658054" y="3526187"/>
                </a:cubicBezTo>
                <a:cubicBezTo>
                  <a:pt x="7708052" y="3564262"/>
                  <a:pt x="7774874" y="3576287"/>
                  <a:pt x="7813815" y="3628391"/>
                </a:cubicBezTo>
                <a:cubicBezTo>
                  <a:pt x="7743627" y="3666467"/>
                  <a:pt x="7708052" y="3720074"/>
                  <a:pt x="7669112" y="3773681"/>
                </a:cubicBezTo>
                <a:cubicBezTo>
                  <a:pt x="7606135" y="3860855"/>
                  <a:pt x="7520564" y="3934503"/>
                  <a:pt x="7429704" y="4001137"/>
                </a:cubicBezTo>
                <a:lnTo>
                  <a:pt x="7417475" y="4099399"/>
                </a:lnTo>
                <a:lnTo>
                  <a:pt x="180606" y="4099399"/>
                </a:lnTo>
                <a:lnTo>
                  <a:pt x="164649" y="4093760"/>
                </a:lnTo>
                <a:cubicBezTo>
                  <a:pt x="148507" y="4086464"/>
                  <a:pt x="145082" y="4080295"/>
                  <a:pt x="160465" y="4076287"/>
                </a:cubicBezTo>
                <a:cubicBezTo>
                  <a:pt x="230173" y="4057751"/>
                  <a:pt x="478714" y="3837810"/>
                  <a:pt x="549383" y="3827790"/>
                </a:cubicBezTo>
                <a:cubicBezTo>
                  <a:pt x="631589" y="3816267"/>
                  <a:pt x="647934" y="3800736"/>
                  <a:pt x="756100" y="3722078"/>
                </a:cubicBezTo>
                <a:cubicBezTo>
                  <a:pt x="827251" y="3670474"/>
                  <a:pt x="531115" y="3782698"/>
                  <a:pt x="415738" y="3746126"/>
                </a:cubicBezTo>
                <a:cubicBezTo>
                  <a:pt x="373433" y="3732598"/>
                  <a:pt x="671971" y="3589813"/>
                  <a:pt x="671971" y="3563762"/>
                </a:cubicBezTo>
                <a:cubicBezTo>
                  <a:pt x="671971" y="3536206"/>
                  <a:pt x="645049" y="3530194"/>
                  <a:pt x="619570" y="3530194"/>
                </a:cubicBezTo>
                <a:cubicBezTo>
                  <a:pt x="562844" y="3530194"/>
                  <a:pt x="580151" y="3506145"/>
                  <a:pt x="523422" y="3507649"/>
                </a:cubicBezTo>
                <a:cubicBezTo>
                  <a:pt x="689758" y="3438010"/>
                  <a:pt x="792637" y="3456547"/>
                  <a:pt x="957048" y="3392918"/>
                </a:cubicBezTo>
                <a:cubicBezTo>
                  <a:pt x="1037333" y="3361856"/>
                  <a:pt x="753217" y="3258649"/>
                  <a:pt x="835904" y="3231596"/>
                </a:cubicBezTo>
                <a:cubicBezTo>
                  <a:pt x="867151" y="3221074"/>
                  <a:pt x="908974" y="3232097"/>
                  <a:pt x="930608" y="3195022"/>
                </a:cubicBezTo>
                <a:cubicBezTo>
                  <a:pt x="896476" y="3165464"/>
                  <a:pt x="851286" y="3178490"/>
                  <a:pt x="817153" y="3190514"/>
                </a:cubicBezTo>
                <a:cubicBezTo>
                  <a:pt x="730141" y="3221576"/>
                  <a:pt x="736391" y="3214062"/>
                  <a:pt x="727736" y="3191015"/>
                </a:cubicBezTo>
                <a:cubicBezTo>
                  <a:pt x="699374" y="3112357"/>
                  <a:pt x="629186" y="3137408"/>
                  <a:pt x="567170" y="3150434"/>
                </a:cubicBezTo>
                <a:cubicBezTo>
                  <a:pt x="379682" y="3189512"/>
                  <a:pt x="189791" y="3178490"/>
                  <a:pt x="2784" y="3218569"/>
                </a:cubicBezTo>
                <a:cubicBezTo>
                  <a:pt x="-17406" y="3223079"/>
                  <a:pt x="77299" y="3133400"/>
                  <a:pt x="122006" y="3122877"/>
                </a:cubicBezTo>
                <a:cubicBezTo>
                  <a:pt x="170561" y="3111856"/>
                  <a:pt x="230173" y="3119872"/>
                  <a:pt x="264786" y="3068269"/>
                </a:cubicBezTo>
                <a:cubicBezTo>
                  <a:pt x="203252" y="3055243"/>
                  <a:pt x="133065" y="3080292"/>
                  <a:pt x="72009" y="3039210"/>
                </a:cubicBezTo>
                <a:cubicBezTo>
                  <a:pt x="207578" y="2982597"/>
                  <a:pt x="342665" y="2984601"/>
                  <a:pt x="459485" y="2948028"/>
                </a:cubicBezTo>
                <a:cubicBezTo>
                  <a:pt x="470061" y="2880393"/>
                  <a:pt x="393143" y="2904941"/>
                  <a:pt x="365260" y="2866364"/>
                </a:cubicBezTo>
                <a:cubicBezTo>
                  <a:pt x="1245010" y="2800232"/>
                  <a:pt x="753697" y="2604840"/>
                  <a:pt x="607071" y="2498127"/>
                </a:cubicBezTo>
                <a:cubicBezTo>
                  <a:pt x="558036" y="2462556"/>
                  <a:pt x="1073387" y="2293717"/>
                  <a:pt x="1090213" y="2289209"/>
                </a:cubicBezTo>
                <a:cubicBezTo>
                  <a:pt x="1132999" y="2278688"/>
                  <a:pt x="1302700" y="2286203"/>
                  <a:pt x="1337313" y="2272676"/>
                </a:cubicBezTo>
                <a:cubicBezTo>
                  <a:pt x="1381541" y="2255643"/>
                  <a:pt x="1235395" y="2226083"/>
                  <a:pt x="1268086" y="2205541"/>
                </a:cubicBezTo>
                <a:cubicBezTo>
                  <a:pt x="1497398" y="2060752"/>
                  <a:pt x="1513743" y="1842815"/>
                  <a:pt x="1449324" y="1827285"/>
                </a:cubicBezTo>
                <a:cubicBezTo>
                  <a:pt x="1382502" y="1811252"/>
                  <a:pt x="1317121" y="1823778"/>
                  <a:pt x="1255107" y="1849829"/>
                </a:cubicBezTo>
                <a:cubicBezTo>
                  <a:pt x="1154152" y="1892415"/>
                  <a:pt x="455158" y="1831793"/>
                  <a:pt x="259497" y="1865862"/>
                </a:cubicBezTo>
                <a:cubicBezTo>
                  <a:pt x="229691" y="1870872"/>
                  <a:pt x="189311" y="1893417"/>
                  <a:pt x="160947" y="1851332"/>
                </a:cubicBezTo>
                <a:cubicBezTo>
                  <a:pt x="362377" y="1715060"/>
                  <a:pt x="621013" y="1754138"/>
                  <a:pt x="845998" y="1661453"/>
                </a:cubicBezTo>
                <a:cubicBezTo>
                  <a:pt x="757542" y="1597824"/>
                  <a:pt x="667645" y="1600832"/>
                  <a:pt x="575343" y="1610350"/>
                </a:cubicBezTo>
                <a:cubicBezTo>
                  <a:pt x="551306" y="1612855"/>
                  <a:pt x="518615" y="1616362"/>
                  <a:pt x="512846" y="1589809"/>
                </a:cubicBezTo>
                <a:cubicBezTo>
                  <a:pt x="505636" y="1556242"/>
                  <a:pt x="544576" y="1550229"/>
                  <a:pt x="570054" y="1536702"/>
                </a:cubicBezTo>
                <a:cubicBezTo>
                  <a:pt x="608994" y="1515660"/>
                  <a:pt x="666682" y="1540710"/>
                  <a:pt x="714276" y="1483095"/>
                </a:cubicBezTo>
                <a:cubicBezTo>
                  <a:pt x="570054" y="1496622"/>
                  <a:pt x="448428" y="1520170"/>
                  <a:pt x="321033" y="1560250"/>
                </a:cubicBezTo>
                <a:cubicBezTo>
                  <a:pt x="332089" y="1524679"/>
                  <a:pt x="370548" y="1508145"/>
                  <a:pt x="348915" y="1478587"/>
                </a:cubicBezTo>
                <a:cubicBezTo>
                  <a:pt x="332571" y="1456542"/>
                  <a:pt x="285939" y="1446021"/>
                  <a:pt x="309975" y="1404938"/>
                </a:cubicBezTo>
                <a:cubicBezTo>
                  <a:pt x="377759" y="1361351"/>
                  <a:pt x="473907" y="1372876"/>
                  <a:pt x="531595" y="1310249"/>
                </a:cubicBezTo>
                <a:cubicBezTo>
                  <a:pt x="613321" y="1221071"/>
                  <a:pt x="740236" y="1190509"/>
                  <a:pt x="840230" y="1125380"/>
                </a:cubicBezTo>
                <a:cubicBezTo>
                  <a:pt x="873400" y="1104337"/>
                  <a:pt x="1091175" y="1030690"/>
                  <a:pt x="1149825" y="1007142"/>
                </a:cubicBezTo>
                <a:cubicBezTo>
                  <a:pt x="1231551" y="974076"/>
                  <a:pt x="1324813" y="962553"/>
                  <a:pt x="1405096" y="901932"/>
                </a:cubicBezTo>
                <a:cubicBezTo>
                  <a:pt x="1326255" y="889406"/>
                  <a:pt x="1262318" y="946021"/>
                  <a:pt x="1167613" y="918465"/>
                </a:cubicBezTo>
                <a:cubicBezTo>
                  <a:pt x="1317602" y="859848"/>
                  <a:pt x="1455092" y="833294"/>
                  <a:pt x="1563740" y="752632"/>
                </a:cubicBezTo>
                <a:cubicBezTo>
                  <a:pt x="1577201" y="742613"/>
                  <a:pt x="1603642" y="745619"/>
                  <a:pt x="1623833" y="742112"/>
                </a:cubicBezTo>
                <a:cubicBezTo>
                  <a:pt x="1836317" y="706540"/>
                  <a:pt x="2049765" y="676480"/>
                  <a:pt x="2259848" y="624877"/>
                </a:cubicBezTo>
                <a:cubicBezTo>
                  <a:pt x="2307442" y="612853"/>
                  <a:pt x="2391570" y="609847"/>
                  <a:pt x="2382917" y="566761"/>
                </a:cubicBezTo>
                <a:cubicBezTo>
                  <a:pt x="2369937" y="502131"/>
                  <a:pt x="2291577" y="548223"/>
                  <a:pt x="2241099" y="554235"/>
                </a:cubicBezTo>
                <a:cubicBezTo>
                  <a:pt x="2084379" y="573775"/>
                  <a:pt x="1927659" y="607843"/>
                  <a:pt x="1768535" y="588806"/>
                </a:cubicBezTo>
                <a:cubicBezTo>
                  <a:pt x="1875738" y="564757"/>
                  <a:pt x="1982463" y="540207"/>
                  <a:pt x="2089668" y="516159"/>
                </a:cubicBezTo>
                <a:cubicBezTo>
                  <a:pt x="1966597" y="524676"/>
                  <a:pt x="1859394" y="468563"/>
                  <a:pt x="1739690" y="493614"/>
                </a:cubicBezTo>
                <a:cubicBezTo>
                  <a:pt x="1701230" y="501630"/>
                  <a:pt x="1660850" y="476079"/>
                  <a:pt x="1657003" y="436500"/>
                </a:cubicBezTo>
                <a:cubicBezTo>
                  <a:pt x="1652677" y="404937"/>
                  <a:pt x="1688732" y="390909"/>
                  <a:pt x="1716134" y="380889"/>
                </a:cubicBezTo>
                <a:cubicBezTo>
                  <a:pt x="1786322" y="355337"/>
                  <a:pt x="1842086" y="279687"/>
                  <a:pt x="1931986" y="319766"/>
                </a:cubicBezTo>
                <a:cubicBezTo>
                  <a:pt x="1988712" y="256640"/>
                  <a:pt x="2079091" y="246619"/>
                  <a:pt x="2152163" y="230087"/>
                </a:cubicBezTo>
                <a:cubicBezTo>
                  <a:pt x="2385321" y="177982"/>
                  <a:pt x="2621844" y="137401"/>
                  <a:pt x="2858367" y="102831"/>
                </a:cubicBezTo>
                <a:cubicBezTo>
                  <a:pt x="3013645" y="80286"/>
                  <a:pt x="3173731" y="89806"/>
                  <a:pt x="3327568" y="61248"/>
                </a:cubicBezTo>
                <a:cubicBezTo>
                  <a:pt x="3628510" y="5637"/>
                  <a:pt x="3927528" y="7141"/>
                  <a:pt x="4227028" y="1129"/>
                </a:cubicBezTo>
                <a:cubicBezTo>
                  <a:pt x="4296975" y="-249"/>
                  <a:pt x="4366742" y="-281"/>
                  <a:pt x="4436398" y="5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EF4351-9B6B-BF51-843C-0106CF8F8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0557" y="600446"/>
            <a:ext cx="5322454" cy="1955549"/>
          </a:xfrm>
        </p:spPr>
        <p:txBody>
          <a:bodyPr anchor="b">
            <a:normAutofit/>
          </a:bodyPr>
          <a:lstStyle/>
          <a:p>
            <a:pPr algn="l"/>
            <a:r>
              <a:rPr lang="cs-CZ" sz="4400" dirty="0"/>
              <a:t>Zakladatelský projekt pro dopravně-logistickou společnost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265D38-F209-246D-4786-C252C0938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0557" y="4204450"/>
            <a:ext cx="5237972" cy="2710204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cs-CZ" sz="2000" dirty="0"/>
              <a:t>Autor bakalářské práce: Michal </a:t>
            </a:r>
            <a:r>
              <a:rPr lang="cs-CZ" sz="2000" err="1"/>
              <a:t>Rachač</a:t>
            </a:r>
            <a:endParaRPr lang="cs-CZ" sz="2000">
              <a:cs typeface="Calibri"/>
            </a:endParaRPr>
          </a:p>
          <a:p>
            <a:pPr algn="l">
              <a:lnSpc>
                <a:spcPct val="150000"/>
              </a:lnSpc>
            </a:pPr>
            <a:r>
              <a:rPr lang="cs-CZ" sz="2000" dirty="0"/>
              <a:t>Vedoucí bakalářské práce: Ing. Martina </a:t>
            </a:r>
            <a:r>
              <a:rPr lang="cs-CZ" sz="2000" err="1"/>
              <a:t>Hlatká</a:t>
            </a:r>
            <a:endParaRPr lang="cs-CZ" sz="2000">
              <a:cs typeface="Calibri" panose="020F0502020204030204"/>
            </a:endParaRPr>
          </a:p>
          <a:p>
            <a:pPr algn="l">
              <a:lnSpc>
                <a:spcPct val="150000"/>
              </a:lnSpc>
            </a:pPr>
            <a:r>
              <a:rPr lang="cs-CZ" sz="2000" dirty="0"/>
              <a:t>Oponent bakalářské práce: Ing. Martin Komorný </a:t>
            </a:r>
            <a:endParaRPr lang="cs-CZ" sz="2000">
              <a:cs typeface="Calibri" panose="020F0502020204030204"/>
            </a:endParaRPr>
          </a:p>
          <a:p>
            <a:pPr algn="l">
              <a:lnSpc>
                <a:spcPct val="150000"/>
              </a:lnSpc>
            </a:pPr>
            <a:r>
              <a:rPr lang="cs-CZ" sz="2000" dirty="0"/>
              <a:t>České Budějovice, 2023</a:t>
            </a:r>
            <a:endParaRPr lang="cs-CZ" sz="2000">
              <a:cs typeface="Calibri" panose="020F0502020204030204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5F05B11-6800-CABE-118B-36482E99C2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3627" y="2852454"/>
            <a:ext cx="1141800" cy="11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9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07CE84-CDEA-1C4A-DCA2-4EAA442A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dirty="0"/>
              <a:t>Závěrečné shrnutí</a:t>
            </a:r>
            <a:endParaRPr lang="cs-CZ">
              <a:cs typeface="Calibri Light"/>
            </a:endParaRPr>
          </a:p>
        </p:txBody>
      </p:sp>
      <p:sp>
        <p:nvSpPr>
          <p:cNvPr id="11" name="!!accent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31B3C-5BEB-678B-FD9E-09D8A378D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8" y="3097056"/>
            <a:ext cx="6268770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dirty="0"/>
              <a:t>cíl bakalářské práce</a:t>
            </a:r>
            <a:endParaRPr lang="cs-CZ" sz="2200">
              <a:cs typeface="Calibri"/>
            </a:endParaRPr>
          </a:p>
          <a:p>
            <a:endParaRPr lang="cs-CZ" sz="2200" dirty="0"/>
          </a:p>
          <a:p>
            <a:r>
              <a:rPr lang="cs-CZ" sz="2200" dirty="0"/>
              <a:t>výzkumné otázky</a:t>
            </a:r>
            <a:endParaRPr lang="cs-CZ" sz="2200" dirty="0">
              <a:cs typeface="Calibri"/>
            </a:endParaRPr>
          </a:p>
          <a:p>
            <a:endParaRPr lang="cs-CZ" sz="2200" dirty="0"/>
          </a:p>
          <a:p>
            <a:r>
              <a:rPr lang="cs-CZ" sz="2200" dirty="0"/>
              <a:t>návrhy opatření</a:t>
            </a:r>
            <a:endParaRPr lang="cs-CZ" sz="2200" dirty="0">
              <a:cs typeface="Calibri"/>
            </a:endParaRPr>
          </a:p>
          <a:p>
            <a:endParaRPr lang="cs-CZ" sz="22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1537E3E-4D9F-E5CD-600B-87E24520EB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9" r="47433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68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2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B925DC-991D-D0C8-1437-3F4D56BDA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dirty="0"/>
              <a:t>Doplňující dotazy vedoucí práce</a:t>
            </a:r>
            <a:endParaRPr lang="cs-CZ">
              <a:cs typeface="Calibri Light"/>
            </a:endParaRPr>
          </a:p>
        </p:txBody>
      </p:sp>
      <p:sp>
        <p:nvSpPr>
          <p:cNvPr id="30" name="!!accent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35CDB-07CA-05B7-2637-65E36CA7F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8" y="3355848"/>
            <a:ext cx="6268770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dirty="0"/>
              <a:t>Bude Vámi navržená společnost skutečně založena? </a:t>
            </a:r>
          </a:p>
          <a:p>
            <a:endParaRPr lang="cs-CZ" sz="2200" dirty="0"/>
          </a:p>
          <a:p>
            <a:r>
              <a:rPr lang="cs-CZ" sz="2200" dirty="0"/>
              <a:t>Prosím vyjádřete se k podobnosti s ostatními soubory v teoretické části? </a:t>
            </a:r>
            <a:endParaRPr lang="cs-CZ" sz="2200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46B8C72-3134-3503-B63F-3185EDDBAF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9" r="47433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61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2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EB925DC-991D-D0C8-1437-3F4D56BDA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dirty="0"/>
              <a:t>Doplňující dotazy oponenta práce</a:t>
            </a:r>
            <a:endParaRPr lang="cs-CZ">
              <a:cs typeface="Calibri Light"/>
            </a:endParaRPr>
          </a:p>
        </p:txBody>
      </p:sp>
      <p:sp>
        <p:nvSpPr>
          <p:cNvPr id="30" name="!!accent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26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35CDB-07CA-05B7-2637-65E36CA7F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8" y="3355848"/>
            <a:ext cx="6268770" cy="2825496"/>
          </a:xfrm>
        </p:spPr>
        <p:txBody>
          <a:bodyPr>
            <a:normAutofit/>
          </a:bodyPr>
          <a:lstStyle/>
          <a:p>
            <a:r>
              <a:rPr lang="cs-CZ" sz="2200" dirty="0"/>
              <a:t>Jak bude autor řešit situaci v případě výpadku jednoho z řidičů, případně dispečera?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46B8C72-3134-3503-B63F-3185EDDBAF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9" r="47433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45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C21E442-07EF-8DD9-549C-CEAE9C2B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err="1"/>
              <a:t>Děkuji</a:t>
            </a:r>
            <a:r>
              <a:rPr lang="en-US" dirty="0"/>
              <a:t> za </a:t>
            </a:r>
            <a:r>
              <a:rPr lang="en-US" err="1"/>
              <a:t>Vaši</a:t>
            </a:r>
            <a:r>
              <a:rPr lang="en-US" dirty="0"/>
              <a:t> </a:t>
            </a:r>
            <a:r>
              <a:rPr lang="en-US" err="1"/>
              <a:t>pozornost</a:t>
            </a:r>
            <a:r>
              <a:rPr lang="en-US" dirty="0"/>
              <a:t>.</a:t>
            </a:r>
            <a:endParaRPr lang="en-US" dirty="0">
              <a:cs typeface="Calibri Light"/>
            </a:endParaRPr>
          </a:p>
        </p:txBody>
      </p:sp>
      <p:sp>
        <p:nvSpPr>
          <p:cNvPr id="17" name="!!accent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3EB638DD-ED08-FD85-ABBA-B6E640E823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718" b="-1"/>
          <a:stretch/>
        </p:blipFill>
        <p:spPr>
          <a:xfrm>
            <a:off x="5200072" y="10"/>
            <a:ext cx="699192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6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1733175-A49D-698C-5EA8-C54867A95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80" y="243676"/>
            <a:ext cx="6002110" cy="1495425"/>
          </a:xfrm>
        </p:spPr>
        <p:txBody>
          <a:bodyPr>
            <a:normAutofit/>
          </a:bodyPr>
          <a:lstStyle/>
          <a:p>
            <a:r>
              <a:rPr lang="cs-CZ" dirty="0"/>
              <a:t>Důvody a motivace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8D778F-072B-8D97-1F2A-395D67377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152110"/>
            <a:ext cx="6002110" cy="446221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200" dirty="0"/>
              <a:t>použitelnost v praxi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pracovní zkušenost</a:t>
            </a:r>
            <a:endParaRPr lang="cs-CZ" sz="2200" dirty="0">
              <a:cs typeface="Calibri"/>
            </a:endParaRPr>
          </a:p>
          <a:p>
            <a:pPr marL="0" indent="0">
              <a:buNone/>
            </a:pPr>
            <a:endParaRPr lang="cs-CZ" sz="2200" dirty="0">
              <a:cs typeface="Calibri"/>
            </a:endParaRPr>
          </a:p>
          <a:p>
            <a:r>
              <a:rPr lang="cs-CZ" sz="2200" dirty="0"/>
              <a:t>studijní zaměření 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využití zkušeností a znalostí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uplatnění a zlepšení činnosti v souvislosti pokrokové doby v této oblasti</a:t>
            </a:r>
            <a:endParaRPr lang="cs-CZ" sz="2200" dirty="0">
              <a:cs typeface="Calibri"/>
            </a:endParaRPr>
          </a:p>
          <a:p>
            <a:endParaRPr lang="cs-CZ" sz="2400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E3BED11-9343-A7C7-CE0D-DCC553D3E4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31" r="45075" b="-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01990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F16C76E-E12D-54CA-53F0-77B2DEEC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424BCA-6033-67DB-7C42-40E503343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dirty="0"/>
              <a:t>Cílem bakalářské práce je zpracování zakladatelského projektu v aplikaci na konkrétní podnik.</a:t>
            </a:r>
            <a:endParaRPr lang="cs-CZ" sz="2400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FCBA592-9AA8-D596-3355-7D8DA876E8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31" r="45075" b="-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2244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66017A-3BEF-F6CA-0A5D-1CA137C4A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43CBCA-15D1-7F88-48E0-B6A19F85E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200" dirty="0"/>
              <a:t>Bude společnost schopna generovat zisk již po prvním roce? 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Budou dvě plachtové dodávky dostatečné na přepravu zboží? 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Jaká minimální cena musí být stanovena na jeden ujetý kilometr? </a:t>
            </a:r>
            <a:endParaRPr lang="cs-CZ" sz="2200">
              <a:cs typeface="Calibri"/>
            </a:endParaRPr>
          </a:p>
          <a:p>
            <a:endParaRPr lang="cs-CZ" sz="20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199F280-3FE8-C84D-DC69-04BB25A679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31" r="45075" b="-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07053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B115FC-CDB9-63C5-E32D-D383FC790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BA719-1995-EDD6-9ACB-22163F6B7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9" y="2314531"/>
            <a:ext cx="6002110" cy="389614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200" dirty="0"/>
              <a:t>informace z odborné literatury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>
                <a:cs typeface="Calibri"/>
              </a:rPr>
              <a:t>zákony a legislativa silniční dopravy</a:t>
            </a: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analýza SWOT, PEST x PESTEL</a:t>
            </a:r>
            <a:endParaRPr lang="cs-CZ" sz="2200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50B424B-CCAB-3AC6-9878-BA6774F5EE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31" r="45075" b="-1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7252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37482BE-3BB9-91E8-BF8C-41B8AC1D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dirty="0"/>
              <a:t>Diskuze výsledků</a:t>
            </a:r>
            <a:endParaRPr lang="cs-CZ">
              <a:cs typeface="Calibri Light"/>
            </a:endParaRP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3886C-AB2B-C6D4-3BAD-01175973B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25" y="3050674"/>
            <a:ext cx="6268770" cy="28254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dirty="0"/>
              <a:t>Výzkumná otázka č. 1 – </a:t>
            </a:r>
            <a:r>
              <a:rPr lang="cs-CZ" sz="2400" b="1" dirty="0"/>
              <a:t>Bude společnost schopna generovat zisk již po prvním roce? </a:t>
            </a:r>
            <a:endParaRPr lang="cs-CZ" sz="2400" b="1" dirty="0">
              <a:cs typeface="Calibri"/>
            </a:endParaRPr>
          </a:p>
          <a:p>
            <a:pPr marL="0" indent="0">
              <a:buNone/>
            </a:pPr>
            <a:endParaRPr lang="cs-CZ" sz="2200" dirty="0"/>
          </a:p>
          <a:p>
            <a:r>
              <a:rPr lang="cs-CZ" sz="2200" dirty="0"/>
              <a:t>tržby – náklady</a:t>
            </a:r>
            <a:endParaRPr lang="cs-CZ" sz="220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1 054 560 Kč</a:t>
            </a:r>
            <a:endParaRPr lang="cs-CZ" sz="220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9B790B3-43DB-81A5-A5F8-00D1F76B179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9" r="47433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01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F47E81-5B6C-C42A-31BB-0117451FD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dirty="0"/>
              <a:t>Diskuze výsledků</a:t>
            </a:r>
            <a:endParaRPr lang="cs-CZ">
              <a:cs typeface="Calibri Light"/>
            </a:endParaRP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A1BE7-69A6-A7FA-7444-C05D6B74D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8" y="3029772"/>
            <a:ext cx="6268770" cy="33574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2400" dirty="0"/>
              <a:t>Výzkumná otázka č. 2 – </a:t>
            </a:r>
            <a:r>
              <a:rPr lang="cs-CZ" sz="2400" b="1" dirty="0"/>
              <a:t>Budou dvě plachtové dodávky dostatečné na přepravu zboží?</a:t>
            </a:r>
            <a:endParaRPr lang="cs-CZ" sz="2400" b="1">
              <a:cs typeface="Calibri"/>
            </a:endParaRPr>
          </a:p>
          <a:p>
            <a:pPr marL="0" indent="0">
              <a:buNone/>
            </a:pPr>
            <a:endParaRPr lang="cs-CZ" sz="1700" dirty="0"/>
          </a:p>
          <a:p>
            <a:r>
              <a:rPr lang="cs-CZ" sz="2200" dirty="0"/>
              <a:t>dostatečnost</a:t>
            </a:r>
            <a:endParaRPr lang="cs-CZ" sz="220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finanční riziko</a:t>
            </a:r>
            <a:endParaRPr lang="cs-CZ" sz="220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navýšení počtu </a:t>
            </a:r>
            <a:endParaRPr lang="cs-CZ" sz="220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6B801E0-8F00-CAD8-3B03-02A4C182F0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9" r="47433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663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039DD2-A168-C068-7B89-379FA158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dirty="0"/>
              <a:t>Diskuze výsledků</a:t>
            </a:r>
            <a:endParaRPr lang="cs-CZ">
              <a:cs typeface="Calibri Light"/>
            </a:endParaRP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941FBB-69D2-2104-16F0-53AEE0B25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458" y="3053925"/>
            <a:ext cx="6268770" cy="322806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sz="2400" dirty="0"/>
              <a:t>Výzkumná otázka č. 3 – </a:t>
            </a:r>
            <a:r>
              <a:rPr lang="cs-CZ" sz="2400" b="1" dirty="0"/>
              <a:t>Jaká minimální cena musí být stanovena na jeden ujetý kilometr? </a:t>
            </a:r>
            <a:endParaRPr lang="cs-CZ" sz="2400" b="1">
              <a:cs typeface="Calibri"/>
            </a:endParaRPr>
          </a:p>
          <a:p>
            <a:endParaRPr lang="cs-CZ" sz="2400" dirty="0"/>
          </a:p>
          <a:p>
            <a:r>
              <a:rPr lang="cs-CZ" sz="2200" dirty="0"/>
              <a:t>kalkulace nákladů - IVECO </a:t>
            </a:r>
            <a:r>
              <a:rPr lang="cs-CZ" sz="2200" dirty="0" err="1"/>
              <a:t>Daily</a:t>
            </a:r>
            <a:r>
              <a:rPr lang="cs-CZ" sz="2200" dirty="0"/>
              <a:t> (3,0/ 35S18)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minimální cena 26,62 Kč/km</a:t>
            </a:r>
            <a:endParaRPr lang="cs-CZ" sz="2200" dirty="0">
              <a:cs typeface="Calibri"/>
            </a:endParaRPr>
          </a:p>
          <a:p>
            <a:endParaRPr lang="cs-CZ" sz="2200" dirty="0">
              <a:cs typeface="Calibri"/>
            </a:endParaRPr>
          </a:p>
          <a:p>
            <a:r>
              <a:rPr lang="cs-CZ" sz="2200" dirty="0"/>
              <a:t>stanovena cena pro podnik na 30 Kč/km</a:t>
            </a:r>
            <a:endParaRPr lang="cs-CZ" sz="2200" dirty="0">
              <a:cs typeface="Calibri"/>
            </a:endParaRPr>
          </a:p>
        </p:txBody>
      </p:sp>
      <p:pic>
        <p:nvPicPr>
          <p:cNvPr id="4" name="Picture 4" descr="Obsah obrázku modrá, Barevnost, Grafika, Elektricky modrá&#10;&#10;Popis byl vytvořen automaticky">
            <a:extLst>
              <a:ext uri="{FF2B5EF4-FFF2-40B4-BE49-F238E27FC236}">
                <a16:creationId xmlns:a16="http://schemas.microsoft.com/office/drawing/2014/main" id="{E3E02C73-7750-E049-9304-90B983B9844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9" r="47433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0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9477870-C64A-4E35-8F2F-05B7114F3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123E3B7-A974-830A-FF6D-A5C5055E9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1078992"/>
            <a:ext cx="6268770" cy="1536192"/>
          </a:xfrm>
        </p:spPr>
        <p:txBody>
          <a:bodyPr anchor="b">
            <a:normAutofit/>
          </a:bodyPr>
          <a:lstStyle/>
          <a:p>
            <a:r>
              <a:rPr lang="cs-CZ" dirty="0"/>
              <a:t>Návrhy opatření</a:t>
            </a:r>
            <a:endParaRPr lang="cs-CZ" dirty="0">
              <a:cs typeface="Calibri Light"/>
            </a:endParaRPr>
          </a:p>
        </p:txBody>
      </p:sp>
      <p:sp>
        <p:nvSpPr>
          <p:cNvPr id="16" name="!!accent">
            <a:extLst>
              <a:ext uri="{FF2B5EF4-FFF2-40B4-BE49-F238E27FC236}">
                <a16:creationId xmlns:a16="http://schemas.microsoft.com/office/drawing/2014/main" id="{8AEA628B-C8FF-4D0B-B111-F101F580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320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663BD0-064C-40FC-A331-F49FCA953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8506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DB776-33A2-D0CC-30D3-88DF66364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25" y="3072903"/>
            <a:ext cx="6268770" cy="335258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2200" dirty="0"/>
              <a:t>realizace za předpokladu schopnosti čelit negativním faktorům, konkurenci</a:t>
            </a:r>
          </a:p>
          <a:p>
            <a:endParaRPr lang="cs-CZ" sz="2200" dirty="0"/>
          </a:p>
          <a:p>
            <a:r>
              <a:rPr lang="cs-CZ" sz="2200" dirty="0"/>
              <a:t>sledování dění na trhu, procesů, legislativy</a:t>
            </a:r>
            <a:endParaRPr lang="cs-CZ" sz="2200" dirty="0">
              <a:cs typeface="Calibri"/>
            </a:endParaRPr>
          </a:p>
          <a:p>
            <a:endParaRPr lang="cs-CZ" sz="2200" dirty="0"/>
          </a:p>
          <a:p>
            <a:r>
              <a:rPr lang="cs-CZ" sz="2200" dirty="0"/>
              <a:t>majitel jako klíčový prvek úspěchu</a:t>
            </a:r>
            <a:endParaRPr lang="cs-CZ" sz="2200" dirty="0">
              <a:cs typeface="Calibri"/>
            </a:endParaRPr>
          </a:p>
          <a:p>
            <a:endParaRPr lang="cs-CZ" sz="2200" dirty="0"/>
          </a:p>
          <a:p>
            <a:r>
              <a:rPr lang="cs-CZ" sz="2200" dirty="0"/>
              <a:t>zaměstnanci, zákazníci a finance společnosti</a:t>
            </a:r>
            <a:endParaRPr lang="cs-CZ" sz="2200" dirty="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6F4CE6D-AB4C-5B2F-CB00-5D2B94B000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89" r="47433" b="-1"/>
          <a:stretch/>
        </p:blipFill>
        <p:spPr>
          <a:xfrm>
            <a:off x="7684006" y="10"/>
            <a:ext cx="45079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181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336</Words>
  <Application>Microsoft Office PowerPoint</Application>
  <PresentationFormat>Širokoúhlá obrazovka</PresentationFormat>
  <Paragraphs>90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Zakladatelský projekt pro dopravně-logistickou společnost</vt:lpstr>
      <vt:lpstr>Důvody a motivace k řešení daného problému</vt:lpstr>
      <vt:lpstr>Cíl práce</vt:lpstr>
      <vt:lpstr>Výzkumné otázky</vt:lpstr>
      <vt:lpstr>Metodika práce</vt:lpstr>
      <vt:lpstr>Diskuze výsledků</vt:lpstr>
      <vt:lpstr>Diskuze výsledků</vt:lpstr>
      <vt:lpstr>Diskuze výsledků</vt:lpstr>
      <vt:lpstr>Návrhy opatření</vt:lpstr>
      <vt:lpstr>Závěrečné shrnutí</vt:lpstr>
      <vt:lpstr>Doplňující dotazy vedoucí práce</vt:lpstr>
      <vt:lpstr>Doplňující dotazy oponenta práce</vt:lpstr>
      <vt:lpstr>Děkuji za Vaši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Zakladatelský projekt pro dopravně-logistickou činnost</dc:title>
  <dc:creator>Michal Rachač</dc:creator>
  <cp:lastModifiedBy>Michal Rachač</cp:lastModifiedBy>
  <cp:revision>166</cp:revision>
  <dcterms:created xsi:type="dcterms:W3CDTF">2023-06-09T13:04:58Z</dcterms:created>
  <dcterms:modified xsi:type="dcterms:W3CDTF">2023-06-13T15:48:31Z</dcterms:modified>
</cp:coreProperties>
</file>