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85" r:id="rId4"/>
    <p:sldId id="329" r:id="rId5"/>
    <p:sldId id="330" r:id="rId6"/>
    <p:sldId id="297" r:id="rId7"/>
    <p:sldId id="298" r:id="rId8"/>
    <p:sldId id="331" r:id="rId9"/>
    <p:sldId id="332" r:id="rId10"/>
    <p:sldId id="299" r:id="rId11"/>
    <p:sldId id="334" r:id="rId12"/>
    <p:sldId id="333" r:id="rId13"/>
    <p:sldId id="336" r:id="rId14"/>
    <p:sldId id="335" r:id="rId15"/>
    <p:sldId id="317" r:id="rId16"/>
    <p:sldId id="312" r:id="rId17"/>
    <p:sldId id="313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14" r:id="rId30"/>
    <p:sldId id="310" r:id="rId31"/>
    <p:sldId id="311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474B3-C9DD-4915-B5CD-725A552C1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267679-0412-4DC3-BC12-FB11892C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5996A5-B264-4522-9D4F-5BC52DA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1BAA9E-81B4-4DAD-A98A-3B5A9469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E49AA7-EB5B-4A58-B031-9A5EEB93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901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FD451-7EC5-47A2-AEA7-B656E800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D3FB75-3F04-48D6-A9C8-34DAE774A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20DB08-DB1C-4A7E-BC5B-86116C28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9DA8C8-A2C6-4749-A759-4D2529D2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1A35EC-D81B-4C95-BAC0-F2459ECB7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03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AFA4027-2FF4-4DA3-B543-E4EDDAB39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E9B511-0AA5-4257-ADC9-20C2372BF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9634C7-8F20-47E2-814B-C7CD698F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45FEB-7A4C-49AA-AF9F-533B094D5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93CDF3-E81F-409C-894A-E3A845D9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8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80922-B590-46BC-BEEE-C311854E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1581CB-4DAD-4816-9A63-A444C2B02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D902C4-DB10-4744-BA57-A79B1593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ABFA6A-B19E-42E6-9572-33C4EBF5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C2CE6C-9FF4-4909-9635-A10DB11D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3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73517A-FCF2-4652-9DE5-4FE786BB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5A35EE-C02A-48E5-99CA-796E3B10F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787BBE-0245-44EB-A410-20F07585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19D753-B921-46E0-A3AF-AC31D029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88742E-6656-4222-88DB-22936438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24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313A-CF56-4126-8887-B7A84EAC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A4817-02C2-482F-8FD4-B74B76F1A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693AE1-3D80-4A30-AC6E-025AA11A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81D0A1-D18B-42F8-AA1A-7EFCF0C8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7773F2-A205-4B82-B9C7-B518188CD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23D19D-0D1C-40C4-BFEC-2A540A83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87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550E8-83CE-4D4A-A7DF-67E2CE38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33D83E-58A6-4DD7-B20E-198EAE4CB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3D680E-1F07-4609-8353-A59849C45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CCC138-9C3C-48BC-AD2A-C3D7AED2F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A0177A-F819-4714-B4C9-26EC10DE7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FAFC404-ED63-4000-8ED3-81D820B2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0E6BB6D-70EE-4BE3-984C-627395F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047C065-E0CD-492A-A86A-9367C61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0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E4F99-7870-4E4B-AE36-D4C41B6AC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A201687-4746-458C-B4FB-84CBB0911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337500-7C39-478A-8C42-3C0E6483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D9078F-5439-49B9-9520-2F72A672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16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8EFC1E3-8E3D-43F8-AA04-4ECAF232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420102-793F-414C-B89A-F663287F7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60BEAC-09AD-4CA8-BCB6-2813DD4C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93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BC3D63-B78E-4A67-872C-C2F05748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01C24A-D6E5-4552-92B1-83BC7C18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06E24D-2138-4B55-9FB5-4C56FD47D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05D3AD6-2A13-41DB-9BCB-E394357E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E4B231-F349-481A-9B5D-9583082A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946136-A5BD-483A-8C39-0EB7D3AA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60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389CC-85BA-4703-842F-EB92C64B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97405A5-5257-4953-86BE-4248558B6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65964B-1330-47CF-8C7F-D61A2C93D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557DC9-90A3-44CE-AF34-5402EF4C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754B6C-01C5-479C-B041-8190C8816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FDA218-BFE3-4A57-BC60-E0B7BA3C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08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6B4884B-9EC8-4A9E-83DE-09F59853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10CC1B-620C-48B1-9C15-26E4D58D8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DBD25C-E452-414A-AFC5-4CECECE54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E9AA7-02CC-42D1-BA92-70BC40534F31}" type="datetimeFigureOut">
              <a:rPr lang="cs-CZ" smtClean="0"/>
              <a:t>02.06.2023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72A0BC-72D8-48AD-BB47-AB37E1563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992DCD-1F9E-4591-8C39-FA2F08A0A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4DB9A-1384-4282-B71B-DAB3AA2D74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58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1078"/>
            <a:ext cx="10515600" cy="274414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700">
                <a:latin typeface="Book Antiqua" panose="02040602050305030304" pitchFamily="18" charset="0"/>
              </a:rPr>
              <a:t>Konstrukční </a:t>
            </a:r>
            <a:r>
              <a:rPr lang="cs-CZ" sz="6700" dirty="0">
                <a:latin typeface="Book Antiqua" panose="02040602050305030304" pitchFamily="18" charset="0"/>
              </a:rPr>
              <a:t>návrh a </a:t>
            </a:r>
            <a:br>
              <a:rPr lang="cs-CZ" sz="6700" dirty="0">
                <a:latin typeface="Book Antiqua" panose="02040602050305030304" pitchFamily="18" charset="0"/>
              </a:rPr>
            </a:br>
            <a:r>
              <a:rPr lang="cs-CZ" sz="6700" dirty="0">
                <a:latin typeface="Book Antiqua" panose="02040602050305030304" pitchFamily="18" charset="0"/>
              </a:rPr>
              <a:t>výroba hoblovky</a:t>
            </a:r>
            <a:br>
              <a:rPr lang="cs-CZ" sz="5400" dirty="0">
                <a:latin typeface="Book Antiqua" panose="02040602050305030304" pitchFamily="18" charset="0"/>
              </a:rPr>
            </a:br>
            <a:r>
              <a:rPr lang="cs-CZ" sz="3500" dirty="0">
                <a:latin typeface="Book Antiqua" panose="02040602050305030304" pitchFamily="18" charset="0"/>
              </a:rPr>
              <a:t>Vedoucí: </a:t>
            </a:r>
            <a:r>
              <a:rPr lang="cs-CZ" sz="3600" b="0" i="0" dirty="0">
                <a:effectLst/>
                <a:latin typeface="Book Antiqua" panose="02040602050305030304" pitchFamily="18" charset="0"/>
              </a:rPr>
              <a:t>Ing. Martin Podařil, PhD., Ph.D.</a:t>
            </a:r>
            <a:br>
              <a:rPr lang="cs-CZ" sz="3600" dirty="0">
                <a:latin typeface="Book Antiqua" panose="02040602050305030304" pitchFamily="18" charset="0"/>
              </a:rPr>
            </a:br>
            <a:endParaRPr lang="cs-CZ" sz="3600" dirty="0">
              <a:latin typeface="Book Antiqua" panose="0204060205030503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9146B-658D-40BE-B444-CD7EF5D1E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821" y="5899010"/>
            <a:ext cx="2540381" cy="5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latin typeface="Book Antiqua" panose="02040602050305030304" pitchFamily="18" charset="0"/>
              </a:rPr>
              <a:t>Svatek Jakub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B613AE-E6CA-44EC-BE1C-FEB62A372200}"/>
              </a:ext>
            </a:extLst>
          </p:cNvPr>
          <p:cNvSpPr txBox="1"/>
          <p:nvPr/>
        </p:nvSpPr>
        <p:spPr>
          <a:xfrm>
            <a:off x="8797341" y="5899010"/>
            <a:ext cx="2072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Book Antiqua" panose="02040602050305030304" pitchFamily="18" charset="0"/>
              </a:rPr>
              <a:t>2022/2023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AFCC34A-DE29-78C8-2A14-D2BF4D5B7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0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Vymodelování konstrukce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BD99367-4314-4C87-96C8-44D191E4E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68" y="1894255"/>
            <a:ext cx="8726681" cy="44125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BE64564-87B6-72DF-E521-062A170E3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76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Vedení napájení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ECB0E9D-5175-417E-B49B-C1C1E87A9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95" y="1931718"/>
            <a:ext cx="6241409" cy="468105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D3C9EB4-9509-7E69-019B-4627E2BFD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9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Vymodelování konstrukce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BD99367-4314-4C87-96C8-44D191E4E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68" y="1894255"/>
            <a:ext cx="8726681" cy="44125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5C4BF59-DCCB-7C4F-B59E-284F38A93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6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Saně elektromotoru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C8BF4D1-2EDE-459B-9C5E-969B9BF7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95" y="1904301"/>
            <a:ext cx="6246157" cy="468461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D293001-E08F-2A5F-E260-596933EC6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7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Vymodelování konstrukce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BD99367-4314-4C87-96C8-44D191E4E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68" y="1894255"/>
            <a:ext cx="8726681" cy="44125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2DB738F-F8F3-684C-6A52-AC0C7CEB0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4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Výkres sestavy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D7B65C6C-47EE-4E78-94E1-EB8D3E6422C3}"/>
              </a:ext>
            </a:extLst>
          </p:cNvPr>
          <p:cNvSpPr/>
          <p:nvPr/>
        </p:nvSpPr>
        <p:spPr>
          <a:xfrm>
            <a:off x="5600702" y="3463038"/>
            <a:ext cx="990596" cy="984739"/>
          </a:xfrm>
          <a:prstGeom prst="rightArrow">
            <a:avLst>
              <a:gd name="adj1" fmla="val 39583"/>
              <a:gd name="adj2" fmla="val 61458"/>
            </a:avLst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4A56F2-4B55-4AA2-9511-6561A012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66" y="2002817"/>
            <a:ext cx="5112147" cy="390517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E231A05-1EC4-91E9-6873-3E8696778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633261"/>
            <a:ext cx="1034837" cy="10348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9A4743-6A00-D1BB-D69B-2D7111E70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800" y="2300069"/>
            <a:ext cx="4698000" cy="33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8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Výrobní výkres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0167BA-9D8B-4857-A73C-5EFA10006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1" y="2599709"/>
            <a:ext cx="5039192" cy="3330429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D7B65C6C-47EE-4E78-94E1-EB8D3E6422C3}"/>
              </a:ext>
            </a:extLst>
          </p:cNvPr>
          <p:cNvSpPr/>
          <p:nvPr/>
        </p:nvSpPr>
        <p:spPr>
          <a:xfrm>
            <a:off x="5600702" y="3772555"/>
            <a:ext cx="990596" cy="984739"/>
          </a:xfrm>
          <a:prstGeom prst="rightArrow">
            <a:avLst>
              <a:gd name="adj1" fmla="val 39583"/>
              <a:gd name="adj2" fmla="val 61458"/>
            </a:avLst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058548-1800-3667-6791-F214D7F0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987" y="1898176"/>
            <a:ext cx="3492000" cy="49598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B93E7E-7819-80E0-ADD1-13DDE31E4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71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16861D-2F72-4819-B1C9-34A7C4C34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40" y="2093359"/>
            <a:ext cx="5785520" cy="43391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618DA8B-265B-C714-1B52-D8F007710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0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340C72-A155-43BE-A6D0-267D8EB0A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40" y="2093359"/>
            <a:ext cx="5785520" cy="43391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725F6D5-4CC5-5492-C8FD-6A70C3096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94B35D-FEFA-4609-A11E-119756673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40" y="2093359"/>
            <a:ext cx="5785520" cy="43391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E6437DD-AD58-49C4-0999-DF3E6CA5C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8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Osnova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9146B-658D-40BE-B444-CD7EF5D1E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03" y="1778465"/>
            <a:ext cx="6980339" cy="490756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Důvod výroby hoblovky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Cíl práce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Návrh celkové koncepce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Výpočetní část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Vymodelování konstrukce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Výkresová dokumentace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Realizace výroby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Ekonomické hledisko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dirty="0">
                <a:latin typeface="Book Antiqua" panose="02040602050305030304" pitchFamily="18" charset="0"/>
              </a:rPr>
              <a:t>Závěr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Červen 2019 – Základní škola, Příbram VIII, Školní 75">
            <a:extLst>
              <a:ext uri="{FF2B5EF4-FFF2-40B4-BE49-F238E27FC236}">
                <a16:creationId xmlns:a16="http://schemas.microsoft.com/office/drawing/2014/main" id="{8C08D2CF-1243-4CF9-8A04-6A070FEF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46" y="1604413"/>
            <a:ext cx="2669767" cy="391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2346B76-9E5B-04DD-77FB-5EEE5A01E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1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58B4574-6D38-4AB1-825B-C66B3BBF6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41" y="2095116"/>
            <a:ext cx="5785520" cy="43379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2150B73-249B-9624-9C77-69B20EC656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87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4B2A48-4085-477D-9AA1-56219F0058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8" y="2095116"/>
            <a:ext cx="4573243" cy="3429000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45B9EB8-7ADE-4E1A-B821-F87616D98597}"/>
              </a:ext>
            </a:extLst>
          </p:cNvPr>
          <p:cNvSpPr/>
          <p:nvPr/>
        </p:nvSpPr>
        <p:spPr>
          <a:xfrm>
            <a:off x="5600702" y="3317246"/>
            <a:ext cx="990596" cy="984739"/>
          </a:xfrm>
          <a:prstGeom prst="rightArrow">
            <a:avLst>
              <a:gd name="adj1" fmla="val 39583"/>
              <a:gd name="adj2" fmla="val 61458"/>
            </a:avLst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D057D66-1FF2-4B17-A153-E42B921D2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9" y="2095116"/>
            <a:ext cx="4573243" cy="3429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A61C787-C2C2-B3CA-18DF-2B47E9B37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641650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0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578CDED-8577-410E-8B45-6A3AEA9CE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41" y="2095116"/>
            <a:ext cx="5785520" cy="43379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1A32C0A-E92E-CB06-D2F2-7DE80BB6E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98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C30B3E-A6B3-4955-98BB-18A238842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50" y="1934065"/>
            <a:ext cx="6052502" cy="45381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5F7E4A-B914-641A-84D1-910B4BB74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45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2C91A59-DE30-460B-B1B4-DE43583DD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00" y="1950974"/>
            <a:ext cx="6029950" cy="452123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08B4628-7355-0286-F268-22F49206F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28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B2AC51-703C-4756-BFCF-FB08983B4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01" y="1950974"/>
            <a:ext cx="6029950" cy="452123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8766D35-5008-D44D-86EB-9FD636022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55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F6A74F-AF8B-4A22-A5CC-B005404B0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0184"/>
            <a:ext cx="3328988" cy="44386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CE80E4C-9DD0-454E-95AC-16A636A3A9EF}"/>
              </a:ext>
            </a:extLst>
          </p:cNvPr>
          <p:cNvSpPr txBox="1"/>
          <p:nvPr/>
        </p:nvSpPr>
        <p:spPr>
          <a:xfrm>
            <a:off x="838200" y="2438608"/>
            <a:ext cx="10607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Řemenice </a:t>
            </a:r>
            <a:r>
              <a:rPr lang="cs-CZ" sz="3200" dirty="0" err="1">
                <a:latin typeface="Book Antiqua" panose="02040602050305030304" pitchFamily="18" charset="0"/>
              </a:rPr>
              <a:t>Taper</a:t>
            </a:r>
            <a:r>
              <a:rPr lang="cs-CZ" sz="3200" dirty="0">
                <a:latin typeface="Book Antiqua" panose="02040602050305030304" pitchFamily="18" charset="0"/>
              </a:rPr>
              <a:t> </a:t>
            </a:r>
            <a:r>
              <a:rPr lang="cs-CZ" sz="3200" dirty="0" err="1">
                <a:latin typeface="Book Antiqua" panose="02040602050305030304" pitchFamily="18" charset="0"/>
              </a:rPr>
              <a:t>Lock</a:t>
            </a:r>
            <a:endParaRPr lang="cs-CZ" sz="32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D5D385-017F-3B77-950F-BAACED7C7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35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C164E7-98BC-4273-B240-396A32924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02" y="1950974"/>
            <a:ext cx="6029950" cy="452123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9CABBB1-F6D2-EA24-A8EA-3C40503BB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5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Realizace výroby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7B7D19-51C4-4873-9A5A-9B9FDF5D6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02" y="1957034"/>
            <a:ext cx="6047788" cy="453584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22B0CB9-A4C4-D9D3-1380-8841EFCFA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30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Ekonomické hledisko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D05E22-B8B4-5216-28B2-0CB02D7E4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D2C1E8-A986-A96C-E7AA-30FF1979A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074" y="1870745"/>
            <a:ext cx="5459851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9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Důvod výroby hoblovky</a:t>
            </a:r>
          </a:p>
        </p:txBody>
      </p:sp>
      <p:pic>
        <p:nvPicPr>
          <p:cNvPr id="1028" name="Picture 4" descr="Co nového na webu | Živé slovo">
            <a:extLst>
              <a:ext uri="{FF2B5EF4-FFF2-40B4-BE49-F238E27FC236}">
                <a16:creationId xmlns:a16="http://schemas.microsoft.com/office/drawing/2014/main" id="{8778BBBA-B2E9-4956-9449-68FC61EC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82775"/>
            <a:ext cx="48768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26DCC01-BA46-1EF3-5C3A-2B468FE04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Závěr</a:t>
            </a:r>
          </a:p>
        </p:txBody>
      </p:sp>
      <p:pic>
        <p:nvPicPr>
          <p:cNvPr id="5" name="Picture 2" descr="Clipart Illustration of a White Person Holding His Arms Out With ...">
            <a:extLst>
              <a:ext uri="{FF2B5EF4-FFF2-40B4-BE49-F238E27FC236}">
                <a16:creationId xmlns:a16="http://schemas.microsoft.com/office/drawing/2014/main" id="{FFF77FBA-2480-4D13-A404-15CCE6D6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92" y="2093359"/>
            <a:ext cx="4617815" cy="34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56DF423-830D-45A2-A572-2C5437EA0A7B}"/>
              </a:ext>
            </a:extLst>
          </p:cNvPr>
          <p:cNvSpPr txBox="1"/>
          <p:nvPr/>
        </p:nvSpPr>
        <p:spPr>
          <a:xfrm>
            <a:off x="838199" y="3418922"/>
            <a:ext cx="422543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Funkční provoz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Dodržení parametrů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Příznivá cena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B8BB8A9-304F-42E8-9966-5A3218D4A3FF}"/>
              </a:ext>
            </a:extLst>
          </p:cNvPr>
          <p:cNvSpPr txBox="1"/>
          <p:nvPr/>
        </p:nvSpPr>
        <p:spPr>
          <a:xfrm>
            <a:off x="7612748" y="3429000"/>
            <a:ext cx="4312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Cena není kompletní</a:t>
            </a:r>
            <a:endParaRPr lang="cs-CZ" sz="28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EAF6FA-5A27-86D0-297C-065AD315B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78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0297"/>
            <a:ext cx="10515600" cy="968759"/>
          </a:xfrm>
        </p:spPr>
        <p:txBody>
          <a:bodyPr>
            <a:noAutofit/>
          </a:bodyPr>
          <a:lstStyle/>
          <a:p>
            <a:pPr algn="ctr"/>
            <a:r>
              <a:rPr lang="cs-CZ" sz="3200" dirty="0">
                <a:latin typeface="Book Antiqua" panose="02040602050305030304" pitchFamily="18" charset="0"/>
              </a:rPr>
              <a:t>Děkuji za Vaši pozornost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90D6C7-EDBE-4139-A9C3-54AD50D7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009650"/>
            <a:ext cx="7013574" cy="5260181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5FAC792-D5E4-4EB8-A70F-6E19CF04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97" y="6306781"/>
            <a:ext cx="8406004" cy="58477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cs-CZ" sz="3200" dirty="0">
                <a:latin typeface="Book Antiqua" panose="02040602050305030304" pitchFamily="18" charset="0"/>
              </a:rPr>
              <a:t>Svatek Jakub – Konstrukční návrh a výroba hoblovky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DB5A48-00AA-6B82-4F31-E9A54A626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Cíl práce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902156D-37A3-45E2-B149-849E735B3D51}"/>
              </a:ext>
            </a:extLst>
          </p:cNvPr>
          <p:cNvSpPr txBox="1"/>
          <p:nvPr/>
        </p:nvSpPr>
        <p:spPr>
          <a:xfrm>
            <a:off x="662730" y="2294178"/>
            <a:ext cx="106071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0" i="0" dirty="0">
                <a:effectLst/>
                <a:latin typeface="Book Antiqua" panose="02040602050305030304" pitchFamily="18" charset="0"/>
              </a:rPr>
              <a:t>Cílem práce je zhotovení modelu konstrukce hoblovky v softwaru Autodesk Inventor Professional spolu s kompletní výkresovou dokumentací. Závěrečná práce se zároveň zabývá pevnostním výpočtem vybrané části konstrukce a provedením číselného řešení řemenového převodu včetně napínací síly.</a:t>
            </a:r>
            <a:endParaRPr lang="cs-CZ" sz="28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5BD7D6-E2AE-E19B-8DDF-1AB3812B7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9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885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Parametry navrhovaného </a:t>
            </a:r>
            <a:br>
              <a:rPr lang="cs-CZ" sz="6000" dirty="0">
                <a:latin typeface="Book Antiqua" panose="02040602050305030304" pitchFamily="18" charset="0"/>
              </a:rPr>
            </a:br>
            <a:r>
              <a:rPr lang="cs-CZ" sz="6000" dirty="0">
                <a:latin typeface="Book Antiqua" panose="02040602050305030304" pitchFamily="18" charset="0"/>
              </a:rPr>
              <a:t>stroje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902156D-37A3-45E2-B149-849E735B3D51}"/>
              </a:ext>
            </a:extLst>
          </p:cNvPr>
          <p:cNvSpPr txBox="1"/>
          <p:nvPr/>
        </p:nvSpPr>
        <p:spPr>
          <a:xfrm>
            <a:off x="746619" y="2675440"/>
            <a:ext cx="106071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Šířka hoblování: </a:t>
            </a:r>
            <a:r>
              <a:rPr lang="cs-CZ" sz="3200" b="1" dirty="0">
                <a:latin typeface="Book Antiqua" panose="02040602050305030304" pitchFamily="18" charset="0"/>
              </a:rPr>
              <a:t>250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Délka stolů: </a:t>
            </a:r>
            <a:r>
              <a:rPr lang="cs-CZ" sz="3200" b="1" dirty="0">
                <a:latin typeface="Book Antiqua" panose="02040602050305030304" pitchFamily="18" charset="0"/>
              </a:rPr>
              <a:t>1 400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Pracovní otáčky: </a:t>
            </a:r>
            <a:r>
              <a:rPr lang="cs-CZ" sz="3200" b="1" dirty="0">
                <a:latin typeface="Book Antiqua" panose="02040602050305030304" pitchFamily="18" charset="0"/>
              </a:rPr>
              <a:t>5 000 </a:t>
            </a:r>
            <a:r>
              <a:rPr lang="cs-CZ" sz="3200" b="1" dirty="0" err="1">
                <a:latin typeface="Book Antiqua" panose="02040602050305030304" pitchFamily="18" charset="0"/>
              </a:rPr>
              <a:t>ot</a:t>
            </a:r>
            <a:r>
              <a:rPr lang="cs-CZ" sz="3200" b="1" dirty="0">
                <a:latin typeface="Book Antiqua" panose="02040602050305030304" pitchFamily="18" charset="0"/>
              </a:rPr>
              <a:t>/min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Výkon elektromotoru: </a:t>
            </a:r>
            <a:r>
              <a:rPr lang="cs-CZ" sz="3200" b="1" dirty="0">
                <a:latin typeface="Book Antiqua" panose="02040602050305030304" pitchFamily="18" charset="0"/>
              </a:rPr>
              <a:t>3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665559-D56B-48C2-9D01-CDC1AE106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3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latin typeface="Book Antiqua" panose="02040602050305030304" pitchFamily="18" charset="0"/>
              </a:rPr>
              <a:t>Návrh celkové koncepce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982571-8444-42BD-B9FE-CE6B615A5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68" y="1894254"/>
            <a:ext cx="8733063" cy="459862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35F7264-DC68-BEBA-94C8-2C15B033E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9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Řemenový převod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81E831-8609-47EA-A88F-2A4CD1CFC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2093359"/>
            <a:ext cx="5579745" cy="15982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E645BE2-B953-4735-B515-654A42834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92046"/>
            <a:ext cx="7553325" cy="21812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ACF30CD-AAA7-45EE-B2C1-653BB174824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17945" y="1934620"/>
            <a:ext cx="5506085" cy="32893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5A9665F-CA14-FBD8-60EF-3587DCB9E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0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Pevnostní řešení vzpěry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E700D85-57EC-474D-AC88-56A4B864A45F}"/>
              </a:ext>
            </a:extLst>
          </p:cNvPr>
          <p:cNvSpPr txBox="1"/>
          <p:nvPr/>
        </p:nvSpPr>
        <p:spPr>
          <a:xfrm>
            <a:off x="746619" y="1874728"/>
            <a:ext cx="10607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Book Antiqua" panose="02040602050305030304" pitchFamily="18" charset="0"/>
              </a:rPr>
              <a:t>Důvod – napínání řemenů</a:t>
            </a:r>
            <a:endParaRPr lang="cs-CZ" sz="28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ook Antiqua" panose="0204060205030503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8A24466-FBC9-459D-B57A-79AB8F798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81399"/>
            <a:ext cx="6886575" cy="2828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5109A94-6A6B-4F65-B9D4-6E09750F75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779" y="2710241"/>
            <a:ext cx="5374640" cy="29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08CA73-D1DD-44A5-9363-CBA000A33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548" y="2712634"/>
            <a:ext cx="3581400" cy="11906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F305158-9AFD-EBDB-0479-3DBAEB6E14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1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FAED-BEAE-4E9A-B142-03FCD794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Book Antiqua" panose="02040602050305030304" pitchFamily="18" charset="0"/>
              </a:rPr>
              <a:t>Spínač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1CD4F9-C08D-450A-980D-4DCDA016C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95" y="1904301"/>
            <a:ext cx="6241409" cy="468105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7E5954F-953C-0660-474A-56FB56330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0" y="5381591"/>
            <a:ext cx="1034837" cy="10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256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193</Words>
  <Application>Microsoft Office PowerPoint</Application>
  <PresentationFormat>Širokoúhlá obrazovka</PresentationFormat>
  <Paragraphs>54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Book Antiqua</vt:lpstr>
      <vt:lpstr>Calibri</vt:lpstr>
      <vt:lpstr>Calibri Light</vt:lpstr>
      <vt:lpstr>Motiv Office</vt:lpstr>
      <vt:lpstr>Konstrukční návrh a  výroba hoblovky Vedoucí: Ing. Martin Podařil, PhD., Ph.D. </vt:lpstr>
      <vt:lpstr>Osnova</vt:lpstr>
      <vt:lpstr>Důvod výroby hoblovky</vt:lpstr>
      <vt:lpstr>Cíl práce</vt:lpstr>
      <vt:lpstr>Parametry navrhovaného  stroje</vt:lpstr>
      <vt:lpstr>Návrh celkové koncepce</vt:lpstr>
      <vt:lpstr>Řemenový převod</vt:lpstr>
      <vt:lpstr>Pevnostní řešení vzpěry</vt:lpstr>
      <vt:lpstr>Spínač</vt:lpstr>
      <vt:lpstr>Vymodelování konstrukce</vt:lpstr>
      <vt:lpstr>Vedení napájení</vt:lpstr>
      <vt:lpstr>Vymodelování konstrukce</vt:lpstr>
      <vt:lpstr>Saně elektromotoru</vt:lpstr>
      <vt:lpstr>Vymodelování konstrukce</vt:lpstr>
      <vt:lpstr>Výkres sestavy</vt:lpstr>
      <vt:lpstr>Výrobní výkres</vt:lpstr>
      <vt:lpstr>Realizace výroby</vt:lpstr>
      <vt:lpstr>Realizace výroby</vt:lpstr>
      <vt:lpstr>Realizace výroby</vt:lpstr>
      <vt:lpstr>Realizace výroby</vt:lpstr>
      <vt:lpstr>Realizace výroby</vt:lpstr>
      <vt:lpstr>Realizace výroby</vt:lpstr>
      <vt:lpstr>Realizace výroby</vt:lpstr>
      <vt:lpstr>Realizace výroby</vt:lpstr>
      <vt:lpstr>Realizace výroby</vt:lpstr>
      <vt:lpstr>Realizace výroby</vt:lpstr>
      <vt:lpstr>Realizace výroby</vt:lpstr>
      <vt:lpstr>Realizace výroby</vt:lpstr>
      <vt:lpstr>Ekonomické hledisko</vt:lpstr>
      <vt:lpstr>Závěr</vt:lpstr>
      <vt:lpstr>Děkuji za Vaši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Výroba medailí</dc:title>
  <dc:creator>Jakub Svatek</dc:creator>
  <cp:lastModifiedBy>Jakub Svatek</cp:lastModifiedBy>
  <cp:revision>148</cp:revision>
  <dcterms:created xsi:type="dcterms:W3CDTF">2019-01-27T15:50:24Z</dcterms:created>
  <dcterms:modified xsi:type="dcterms:W3CDTF">2023-06-02T09:37:29Z</dcterms:modified>
</cp:coreProperties>
</file>